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ln/>
        </p:spPr>
        <p:txBody>
          <a:bodyPr/>
          <a:lstStyle>
            <a:lvl1pPr>
              <a:defRPr/>
            </a:lvl1pPr>
          </a:lstStyle>
          <a:p>
            <a:pPr>
              <a:defRPr/>
            </a:pPr>
            <a:endParaRPr lang="zh-CN" altLang="en-US"/>
          </a:p>
        </p:txBody>
      </p:sp>
      <p:sp>
        <p:nvSpPr>
          <p:cNvPr id="5" name="页脚占位符 4"/>
          <p:cNvSpPr>
            <a:spLocks noGrp="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a:ln/>
        </p:spPr>
        <p:txBody>
          <a:bodyPr/>
          <a:lstStyle>
            <a:lvl1pPr>
              <a:defRPr/>
            </a:lvl1pPr>
          </a:lstStyle>
          <a:p>
            <a:pPr>
              <a:defRPr/>
            </a:pPr>
            <a:fld id="{EE75F959-BDA8-42C9-9660-9B7FE37CF489}" type="slidenum">
              <a:rPr altLang="en-US"/>
              <a:pPr>
                <a:defRPr/>
              </a:pPr>
              <a:t>‹#›</a:t>
            </a:fld>
            <a:endParaRPr lang="zh-CN" altLang="en-US"/>
          </a:p>
        </p:txBody>
      </p:sp>
    </p:spTree>
    <p:extLst>
      <p:ext uri="{BB962C8B-B14F-4D97-AF65-F5344CB8AC3E}">
        <p14:creationId xmlns:p14="http://schemas.microsoft.com/office/powerpoint/2010/main" val="2129947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989623" y="260648"/>
            <a:ext cx="6534705" cy="647700"/>
          </a:xfr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29207" y="1124744"/>
            <a:ext cx="8075241" cy="5256584"/>
          </a:xfrm>
        </p:spPr>
        <p:txBody>
          <a:bodyPr/>
          <a:lstStyle>
            <a:lvl1pPr algn="just">
              <a:defRPr/>
            </a:lvl1pPr>
            <a:lvl2pPr algn="just">
              <a:defRPr/>
            </a:lvl2pPr>
            <a:lvl3pPr algn="just">
              <a:defRPr/>
            </a:lvl3pPr>
            <a:lvl4pPr algn="just">
              <a:defRPr/>
            </a:lvl4pPr>
            <a:lvl5pPr algn="just">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a:ln/>
        </p:spPr>
        <p:txBody>
          <a:bodyPr/>
          <a:lstStyle>
            <a:lvl1pPr>
              <a:defRPr/>
            </a:lvl1pPr>
          </a:lstStyle>
          <a:p>
            <a:pPr>
              <a:defRPr/>
            </a:pPr>
            <a:endParaRPr lang="zh-CN" altLang="en-US"/>
          </a:p>
        </p:txBody>
      </p:sp>
      <p:sp>
        <p:nvSpPr>
          <p:cNvPr id="5" name="页脚占位符 4"/>
          <p:cNvSpPr>
            <a:spLocks noGrp="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a:ln/>
        </p:spPr>
        <p:txBody>
          <a:bodyPr/>
          <a:lstStyle>
            <a:lvl1pPr>
              <a:defRPr/>
            </a:lvl1pPr>
          </a:lstStyle>
          <a:p>
            <a:pPr>
              <a:defRPr/>
            </a:pPr>
            <a:fld id="{A1E11646-68B9-467C-AC55-B59D6BE76929}" type="slidenum">
              <a:rPr altLang="en-US"/>
              <a:pPr>
                <a:defRPr/>
              </a:pPr>
              <a:t>‹#›</a:t>
            </a:fld>
            <a:endParaRPr lang="zh-CN" altLang="en-US"/>
          </a:p>
        </p:txBody>
      </p:sp>
    </p:spTree>
    <p:extLst>
      <p:ext uri="{BB962C8B-B14F-4D97-AF65-F5344CB8AC3E}">
        <p14:creationId xmlns:p14="http://schemas.microsoft.com/office/powerpoint/2010/main" val="23554151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tx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340768"/>
            <a:ext cx="8291264" cy="5040560"/>
          </a:xfrm>
        </p:spPr>
        <p:txBody>
          <a:bodyPr/>
          <a:lstStyle>
            <a:lvl1pPr algn="just">
              <a:lnSpc>
                <a:spcPct val="135000"/>
              </a:lnSpc>
              <a:defRPr/>
            </a:lvl1pPr>
            <a:lvl2pPr algn="just">
              <a:lnSpc>
                <a:spcPct val="135000"/>
              </a:lnSpc>
              <a:defRPr/>
            </a:lvl2pPr>
            <a:lvl3pPr algn="just">
              <a:lnSpc>
                <a:spcPct val="135000"/>
              </a:lnSpc>
              <a:defRPr/>
            </a:lvl3pPr>
            <a:lvl4pPr algn="just">
              <a:lnSpc>
                <a:spcPct val="135000"/>
              </a:lnSpc>
              <a:defRPr/>
            </a:lvl4pPr>
            <a:lvl5pPr algn="just">
              <a:lnSpc>
                <a:spcPct val="135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7"/>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8"/>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9"/>
          <p:cNvSpPr>
            <a:spLocks noGrp="1" noChangeArrowheads="1"/>
          </p:cNvSpPr>
          <p:nvPr>
            <p:ph type="sldNum" sz="quarter" idx="12"/>
          </p:nvPr>
        </p:nvSpPr>
        <p:spPr>
          <a:xfrm>
            <a:off x="6443663" y="6237288"/>
            <a:ext cx="2133600" cy="476250"/>
          </a:xfrm>
        </p:spPr>
        <p:txBody>
          <a:bodyPr/>
          <a:lstStyle>
            <a:lvl1pPr>
              <a:defRPr/>
            </a:lvl1pPr>
          </a:lstStyle>
          <a:p>
            <a:pPr>
              <a:defRPr/>
            </a:pPr>
            <a:fld id="{91E0FD2B-0A3D-4522-86A1-8AAC3564706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149126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7" name="标题占位符 1"/>
          <p:cNvSpPr>
            <a:spLocks noGrp="1" noChangeArrowheads="1"/>
          </p:cNvSpPr>
          <p:nvPr>
            <p:ph type="title" idx="4294967295"/>
          </p:nvPr>
        </p:nvSpPr>
        <p:spPr bwMode="auto">
          <a:xfrm>
            <a:off x="1017820" y="260648"/>
            <a:ext cx="67373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sym typeface="华文中宋" pitchFamily="2" charset="-122"/>
              </a:rPr>
              <a:t>单击此处编辑母版标题样式</a:t>
            </a:r>
          </a:p>
        </p:txBody>
      </p:sp>
      <p:sp>
        <p:nvSpPr>
          <p:cNvPr id="1028" name="文本占位符 2"/>
          <p:cNvSpPr>
            <a:spLocks noGrp="1" noChangeArrowheads="1"/>
          </p:cNvSpPr>
          <p:nvPr>
            <p:ph type="body" idx="4294967295"/>
          </p:nvPr>
        </p:nvSpPr>
        <p:spPr bwMode="auto">
          <a:xfrm>
            <a:off x="395536" y="1052736"/>
            <a:ext cx="8352928" cy="525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sym typeface="Calibri" pitchFamily="34" charset="0"/>
              </a:rPr>
              <a:t>单击此处编辑母版标题样式</a:t>
            </a:r>
          </a:p>
        </p:txBody>
      </p:sp>
      <p:sp>
        <p:nvSpPr>
          <p:cNvPr id="2053" name="日期占位符 3"/>
          <p:cNvSpPr>
            <a:spLocks noGrp="1"/>
          </p:cNvSpPr>
          <p:nvPr>
            <p:ph type="dt" sz="half" idx="2"/>
          </p:nvPr>
        </p:nvSpPr>
        <p:spPr>
          <a:xfrm>
            <a:off x="457200" y="6356350"/>
            <a:ext cx="2133600" cy="365125"/>
          </a:xfrm>
          <a:prstGeom prst="rect">
            <a:avLst/>
          </a:prstGeom>
          <a:noFill/>
          <a:ln w="9525">
            <a:noFill/>
            <a:miter/>
          </a:ln>
        </p:spPr>
        <p:txBody>
          <a:bodyPr vert="horz" wrap="square" anchor="ctr"/>
          <a:lstStyle>
            <a:lvl1pPr eaLnBrk="1" hangingPunct="1">
              <a:buFont typeface="Arial" panose="020B0604020202020204" pitchFamily="34" charset="0"/>
              <a:buNone/>
              <a:defRPr sz="1200" noProof="1">
                <a:solidFill>
                  <a:srgbClr val="898989"/>
                </a:solidFill>
                <a:latin typeface="华文细黑" pitchFamily="2" charset="-122"/>
                <a:ea typeface="宋体" charset="-122"/>
                <a:sym typeface="华文细黑" pitchFamily="2" charset="-122"/>
              </a:defRPr>
            </a:lvl1pPr>
          </a:lstStyle>
          <a:p>
            <a:pPr fontAlgn="base">
              <a:spcBef>
                <a:spcPct val="0"/>
              </a:spcBef>
              <a:spcAft>
                <a:spcPct val="0"/>
              </a:spcAft>
              <a:defRPr/>
            </a:pPr>
            <a:endParaRPr lang="zh-CN" altLang="en-US"/>
          </a:p>
        </p:txBody>
      </p:sp>
      <p:sp>
        <p:nvSpPr>
          <p:cNvPr id="2054" name="页脚占位符 4"/>
          <p:cNvSpPr>
            <a:spLocks noGrp="1"/>
          </p:cNvSpPr>
          <p:nvPr>
            <p:ph type="ftr" sz="quarter" idx="3"/>
          </p:nvPr>
        </p:nvSpPr>
        <p:spPr>
          <a:xfrm>
            <a:off x="3124200" y="6356350"/>
            <a:ext cx="2895600" cy="365125"/>
          </a:xfrm>
          <a:prstGeom prst="rect">
            <a:avLst/>
          </a:prstGeom>
          <a:noFill/>
          <a:ln w="9525">
            <a:noFill/>
            <a:miter/>
          </a:ln>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noProof="1">
                <a:solidFill>
                  <a:srgbClr val="898989"/>
                </a:solidFill>
                <a:latin typeface="Calibri" panose="020F0502020204030204" pitchFamily="34" charset="0"/>
                <a:cs typeface="Calibri" panose="020F0502020204030204" pitchFamily="34" charset="0"/>
                <a:sym typeface="Calibri" panose="020F0502020204030204" pitchFamily="34" charset="0"/>
              </a:defRPr>
            </a:lvl1pPr>
          </a:lstStyle>
          <a:p>
            <a:pPr fontAlgn="base">
              <a:spcBef>
                <a:spcPct val="0"/>
              </a:spcBef>
              <a:spcAft>
                <a:spcPct val="0"/>
              </a:spcAft>
              <a:defRPr/>
            </a:pPr>
            <a:endParaRPr lang="zh-CN" altLang="zh-CN"/>
          </a:p>
        </p:txBody>
      </p:sp>
      <p:sp>
        <p:nvSpPr>
          <p:cNvPr id="2055" name="灯片编号占位符 5"/>
          <p:cNvSpPr>
            <a:spLocks noGrp="1"/>
          </p:cNvSpPr>
          <p:nvPr>
            <p:ph type="sldNum" sz="quarter" idx="4"/>
          </p:nvPr>
        </p:nvSpPr>
        <p:spPr>
          <a:xfrm>
            <a:off x="6553200" y="6356350"/>
            <a:ext cx="2133600" cy="365125"/>
          </a:xfrm>
          <a:prstGeom prst="rect">
            <a:avLst/>
          </a:prstGeom>
          <a:noFill/>
          <a:ln w="9525">
            <a:noFill/>
            <a:miter/>
          </a:ln>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noProof="1" smtClean="0">
                <a:solidFill>
                  <a:srgbClr val="898989"/>
                </a:solidFill>
                <a:latin typeface="华文细黑" pitchFamily="2" charset="-122"/>
                <a:sym typeface="华文细黑" pitchFamily="2" charset="-122"/>
              </a:defRPr>
            </a:lvl1pPr>
          </a:lstStyle>
          <a:p>
            <a:pPr fontAlgn="base">
              <a:spcBef>
                <a:spcPct val="0"/>
              </a:spcBef>
              <a:spcAft>
                <a:spcPct val="0"/>
              </a:spcAft>
              <a:defRPr/>
            </a:pPr>
            <a:fld id="{5D49B110-1728-47C6-B082-304D17FF2B0E}" type="slidenum">
              <a:rPr altLang="en-US"/>
              <a:pPr fontAlgn="base">
                <a:spcBef>
                  <a:spcPct val="0"/>
                </a:spcBef>
                <a:spcAft>
                  <a:spcPct val="0"/>
                </a:spcAft>
                <a:defRPr/>
              </a:pPr>
              <a:t>‹#›</a:t>
            </a:fld>
            <a:endParaRPr lang="zh-CN" altLang="en-US"/>
          </a:p>
        </p:txBody>
      </p:sp>
      <p:pic>
        <p:nvPicPr>
          <p:cNvPr id="1032" name="Picture 13" descr="c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6499225"/>
            <a:ext cx="24130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descr="C:\Users\Cao\AppData\Roaming\Tencent\Users\744749695\QQ\WinTemp\RichOle\6WAEI9JU@3Y5(0[D4C`(1LA.pn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 y="0"/>
            <a:ext cx="1007747" cy="908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357964"/>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0" rtl="0" eaLnBrk="0" fontAlgn="base" hangingPunct="0">
        <a:spcBef>
          <a:spcPct val="0"/>
        </a:spcBef>
        <a:spcAft>
          <a:spcPct val="0"/>
        </a:spcAft>
        <a:buFont typeface="Arial" pitchFamily="34" charset="0"/>
        <a:defRPr sz="2000" b="1" kern="1200">
          <a:solidFill>
            <a:schemeClr val="tx1"/>
          </a:solidFill>
          <a:latin typeface="华文细黑" panose="02010600040101010101" pitchFamily="2" charset="-122"/>
          <a:ea typeface="华文细黑" panose="02010600040101010101" pitchFamily="2" charset="-122"/>
          <a:cs typeface="+mj-cs"/>
          <a:sym typeface="华文中宋" pitchFamily="2" charset="-122"/>
        </a:defRPr>
      </a:lvl1pPr>
      <a:lvl2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2pPr>
      <a:lvl3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3pPr>
      <a:lvl4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4pPr>
      <a:lvl5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5pPr>
      <a:lvl6pPr marL="4572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6pPr>
      <a:lvl7pPr marL="9144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7pPr>
      <a:lvl8pPr marL="13716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8pPr>
      <a:lvl9pPr marL="18288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9pPr>
    </p:titleStyle>
    <p:bodyStyle>
      <a:lvl1pPr marL="342900" indent="-342900" algn="just" defTabSz="0" rtl="0" eaLnBrk="0" fontAlgn="base" hangingPunct="0">
        <a:lnSpc>
          <a:spcPct val="135000"/>
        </a:lnSpc>
        <a:spcBef>
          <a:spcPct val="20000"/>
        </a:spcBef>
        <a:spcAft>
          <a:spcPct val="0"/>
        </a:spcAft>
        <a:buFont typeface="Arial" pitchFamily="34" charset="0"/>
        <a:buChar char="•"/>
        <a:defRPr kern="1200">
          <a:solidFill>
            <a:schemeClr val="tx1"/>
          </a:solidFill>
          <a:latin typeface="+mn-lt"/>
          <a:ea typeface="+mn-ea"/>
          <a:cs typeface="+mn-cs"/>
          <a:sym typeface="Calibri" pitchFamily="34" charset="0"/>
        </a:defRPr>
      </a:lvl1pPr>
      <a:lvl2pPr marL="742950" lvl="1" indent="-285750" algn="l" defTabSz="0"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lvl="2" indent="-228600" algn="l" defTabSz="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lvl="3" indent="-228600" algn="l" defTabSz="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lvl="4" indent="-228600" algn="l" defTabSz="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vl6pPr marL="2514600" lvl="5"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6pPr>
      <a:lvl7pPr marL="2971800" lvl="6"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7pPr>
      <a:lvl8pPr marL="3429000" lvl="7"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8pPr>
      <a:lvl9pPr marL="3886200" lvl="8"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9pPr>
    </p:bodyStyle>
    <p:otherStyle>
      <a:lvl1pPr marL="0" lvl="0"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5"/>
          <p:cNvSpPr>
            <a:spLocks noGrp="1" noChangeArrowheads="1"/>
          </p:cNvSpPr>
          <p:nvPr>
            <p:ph type="title"/>
          </p:nvPr>
        </p:nvSpPr>
        <p:spPr bwMode="auto">
          <a:xfrm>
            <a:off x="1331640" y="260648"/>
            <a:ext cx="749776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Rectangle 6"/>
          <p:cNvSpPr>
            <a:spLocks noGrp="1" noChangeArrowheads="1"/>
          </p:cNvSpPr>
          <p:nvPr>
            <p:ph type="body" idx="1"/>
          </p:nvPr>
        </p:nvSpPr>
        <p:spPr bwMode="auto">
          <a:xfrm>
            <a:off x="457200" y="1270000"/>
            <a:ext cx="814705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fontAlgn="base">
              <a:spcBef>
                <a:spcPct val="0"/>
              </a:spcBef>
              <a:spcAft>
                <a:spcPct val="0"/>
              </a:spcAft>
              <a:defRPr/>
            </a:pPr>
            <a:fld id="{A7F89BE6-BB91-4137-ACFE-16E9194B9FFD}"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pic>
        <p:nvPicPr>
          <p:cNvPr id="2" name="Picture 10" descr="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948264" y="6525344"/>
            <a:ext cx="2160811"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图片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9750"/>
            <a:ext cx="1331638" cy="1042987"/>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 y="1052737"/>
            <a:ext cx="9143998" cy="101643"/>
          </a:xfrm>
          <a:prstGeom prst="rect">
            <a:avLst/>
          </a:prstGeom>
        </p:spPr>
      </p:pic>
    </p:spTree>
    <p:extLst>
      <p:ext uri="{BB962C8B-B14F-4D97-AF65-F5344CB8AC3E}">
        <p14:creationId xmlns:p14="http://schemas.microsoft.com/office/powerpoint/2010/main" val="2181048991"/>
      </p:ext>
    </p:extLst>
  </p:cSld>
  <p:clrMap bg1="lt1" tx1="dk1" bg2="lt2" tx2="dk2" accent1="accent1" accent2="accent2" accent3="accent3" accent4="accent4" accent5="accent5" accent6="accent6" hlink="hlink" folHlink="folHlink"/>
  <p:sldLayoutIdLst>
    <p:sldLayoutId id="2147483664" r:id="rId1"/>
  </p:sldLayoutIdLst>
  <p:txStyles>
    <p:titleStyle>
      <a:lvl1pPr algn="l" rtl="0" eaLnBrk="0" fontAlgn="base" hangingPunct="0">
        <a:spcBef>
          <a:spcPct val="0"/>
        </a:spcBef>
        <a:spcAft>
          <a:spcPct val="0"/>
        </a:spcAft>
        <a:defRPr sz="2300" b="1">
          <a:solidFill>
            <a:schemeClr val="tx1"/>
          </a:solidFill>
          <a:effectLst>
            <a:outerShdw blurRad="38100" dist="38100" dir="2700000" algn="tl">
              <a:srgbClr val="000000">
                <a:alpha val="43137"/>
              </a:srgbClr>
            </a:outerShdw>
          </a:effectLst>
          <a:latin typeface="华文细黑" panose="02010600040101010101" pitchFamily="2" charset="-122"/>
          <a:ea typeface="华文细黑" pitchFamily="2" charset="-122"/>
          <a:cs typeface="+mj-cs"/>
        </a:defRPr>
      </a:lvl1pPr>
      <a:lvl2pPr algn="l" rtl="0" eaLnBrk="0" fontAlgn="base" hangingPunct="0">
        <a:spcBef>
          <a:spcPct val="0"/>
        </a:spcBef>
        <a:spcAft>
          <a:spcPct val="0"/>
        </a:spcAft>
        <a:defRPr sz="2400" b="1">
          <a:solidFill>
            <a:srgbClr val="FFFF00"/>
          </a:solidFill>
          <a:latin typeface="Arial" pitchFamily="34" charset="0"/>
          <a:ea typeface="GungsuhChe" pitchFamily="49" charset="-127"/>
        </a:defRPr>
      </a:lvl2pPr>
      <a:lvl3pPr algn="l" rtl="0" eaLnBrk="0" fontAlgn="base" hangingPunct="0">
        <a:spcBef>
          <a:spcPct val="0"/>
        </a:spcBef>
        <a:spcAft>
          <a:spcPct val="0"/>
        </a:spcAft>
        <a:defRPr sz="2400" b="1">
          <a:solidFill>
            <a:srgbClr val="FFFF00"/>
          </a:solidFill>
          <a:latin typeface="Arial" pitchFamily="34" charset="0"/>
          <a:ea typeface="GungsuhChe" pitchFamily="49" charset="-127"/>
        </a:defRPr>
      </a:lvl3pPr>
      <a:lvl4pPr algn="l" rtl="0" eaLnBrk="0" fontAlgn="base" hangingPunct="0">
        <a:spcBef>
          <a:spcPct val="0"/>
        </a:spcBef>
        <a:spcAft>
          <a:spcPct val="0"/>
        </a:spcAft>
        <a:defRPr sz="2400" b="1">
          <a:solidFill>
            <a:srgbClr val="FFFF00"/>
          </a:solidFill>
          <a:latin typeface="Arial" pitchFamily="34" charset="0"/>
          <a:ea typeface="GungsuhChe" pitchFamily="49" charset="-127"/>
        </a:defRPr>
      </a:lvl4pPr>
      <a:lvl5pPr algn="l" rtl="0" eaLnBrk="0" fontAlgn="base" hangingPunct="0">
        <a:spcBef>
          <a:spcPct val="0"/>
        </a:spcBef>
        <a:spcAft>
          <a:spcPct val="0"/>
        </a:spcAft>
        <a:defRPr sz="2400" b="1">
          <a:solidFill>
            <a:srgbClr val="FFFF00"/>
          </a:solidFill>
          <a:latin typeface="Arial" pitchFamily="34" charset="0"/>
          <a:ea typeface="GungsuhChe" pitchFamily="49" charset="-127"/>
        </a:defRPr>
      </a:lvl5pPr>
      <a:lvl6pPr marL="457200" algn="l" rtl="0" fontAlgn="base">
        <a:spcBef>
          <a:spcPct val="0"/>
        </a:spcBef>
        <a:spcAft>
          <a:spcPct val="0"/>
        </a:spcAft>
        <a:defRPr sz="2400" b="1">
          <a:solidFill>
            <a:srgbClr val="FFFF00"/>
          </a:solidFill>
          <a:latin typeface="Arial" pitchFamily="34" charset="0"/>
          <a:ea typeface="GungsuhChe" pitchFamily="49" charset="-127"/>
        </a:defRPr>
      </a:lvl6pPr>
      <a:lvl7pPr marL="914400" algn="l" rtl="0" fontAlgn="base">
        <a:spcBef>
          <a:spcPct val="0"/>
        </a:spcBef>
        <a:spcAft>
          <a:spcPct val="0"/>
        </a:spcAft>
        <a:defRPr sz="2400" b="1">
          <a:solidFill>
            <a:srgbClr val="FFFF00"/>
          </a:solidFill>
          <a:latin typeface="Arial" pitchFamily="34" charset="0"/>
          <a:ea typeface="GungsuhChe" pitchFamily="49" charset="-127"/>
        </a:defRPr>
      </a:lvl7pPr>
      <a:lvl8pPr marL="1371600" algn="l" rtl="0" fontAlgn="base">
        <a:spcBef>
          <a:spcPct val="0"/>
        </a:spcBef>
        <a:spcAft>
          <a:spcPct val="0"/>
        </a:spcAft>
        <a:defRPr sz="2400" b="1">
          <a:solidFill>
            <a:srgbClr val="FFFF00"/>
          </a:solidFill>
          <a:latin typeface="Arial" pitchFamily="34" charset="0"/>
          <a:ea typeface="GungsuhChe" pitchFamily="49" charset="-127"/>
        </a:defRPr>
      </a:lvl8pPr>
      <a:lvl9pPr marL="1828800" algn="l" rtl="0" fontAlgn="base">
        <a:spcBef>
          <a:spcPct val="0"/>
        </a:spcBef>
        <a:spcAft>
          <a:spcPct val="0"/>
        </a:spcAft>
        <a:defRPr sz="2400" b="1">
          <a:solidFill>
            <a:srgbClr val="FFFF00"/>
          </a:solidFill>
          <a:latin typeface="Arial" pitchFamily="34" charset="0"/>
          <a:ea typeface="GungsuhChe" pitchFamily="49" charset="-127"/>
        </a:defRPr>
      </a:lvl9pPr>
    </p:titleStyle>
    <p:bodyStyle>
      <a:lvl1pPr marL="342900" indent="-342900" algn="l" rtl="0" eaLnBrk="0" fontAlgn="base" hangingPunct="0">
        <a:lnSpc>
          <a:spcPct val="125000"/>
        </a:lnSpc>
        <a:spcBef>
          <a:spcPct val="20000"/>
        </a:spcBef>
        <a:spcAft>
          <a:spcPct val="0"/>
        </a:spcAft>
        <a:buChar char="•"/>
        <a:defRPr>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a:solidFill>
            <a:schemeClr val="tx1"/>
          </a:solidFill>
          <a:latin typeface="+mn-lt"/>
          <a:ea typeface="+mn-ea"/>
        </a:defRPr>
      </a:lvl2pPr>
      <a:lvl3pPr marL="1143000" indent="-228600" algn="l" rtl="0" eaLnBrk="0" fontAlgn="base" hangingPunct="0">
        <a:lnSpc>
          <a:spcPct val="125000"/>
        </a:lnSpc>
        <a:spcBef>
          <a:spcPct val="20000"/>
        </a:spcBef>
        <a:spcAft>
          <a:spcPct val="0"/>
        </a:spcAft>
        <a:buChar char="•"/>
        <a:defRPr>
          <a:solidFill>
            <a:schemeClr val="tx1"/>
          </a:solidFill>
          <a:latin typeface="+mn-lt"/>
          <a:ea typeface="+mn-ea"/>
        </a:defRPr>
      </a:lvl3pPr>
      <a:lvl4pPr marL="1600200" indent="-228600" algn="l" rtl="0" eaLnBrk="0" fontAlgn="base" hangingPunct="0">
        <a:lnSpc>
          <a:spcPct val="125000"/>
        </a:lnSpc>
        <a:spcBef>
          <a:spcPct val="20000"/>
        </a:spcBef>
        <a:spcAft>
          <a:spcPct val="0"/>
        </a:spcAft>
        <a:buChar char="–"/>
        <a:defRPr>
          <a:solidFill>
            <a:schemeClr val="tx1"/>
          </a:solidFill>
          <a:latin typeface="+mn-lt"/>
          <a:ea typeface="+mn-ea"/>
        </a:defRPr>
      </a:lvl4pPr>
      <a:lvl5pPr marL="2057400" indent="-228600" algn="l" rtl="0" eaLnBrk="0" fontAlgn="base" hangingPunct="0">
        <a:lnSpc>
          <a:spcPct val="125000"/>
        </a:lnSpc>
        <a:spcBef>
          <a:spcPct val="20000"/>
        </a:spcBef>
        <a:spcAft>
          <a:spcPct val="0"/>
        </a:spcAft>
        <a:buChar char="»"/>
        <a:defRPr>
          <a:solidFill>
            <a:schemeClr val="tx1"/>
          </a:solidFill>
          <a:latin typeface="+mn-lt"/>
          <a:ea typeface="+mn-ea"/>
        </a:defRPr>
      </a:lvl5pPr>
      <a:lvl6pPr marL="2514600" indent="-228600" algn="l" rtl="0" fontAlgn="base">
        <a:lnSpc>
          <a:spcPct val="125000"/>
        </a:lnSpc>
        <a:spcBef>
          <a:spcPct val="20000"/>
        </a:spcBef>
        <a:spcAft>
          <a:spcPct val="0"/>
        </a:spcAft>
        <a:buChar char="»"/>
        <a:defRPr>
          <a:solidFill>
            <a:schemeClr val="tx1"/>
          </a:solidFill>
          <a:latin typeface="+mn-lt"/>
          <a:ea typeface="+mn-ea"/>
        </a:defRPr>
      </a:lvl6pPr>
      <a:lvl7pPr marL="2971800" indent="-228600" algn="l" rtl="0" fontAlgn="base">
        <a:lnSpc>
          <a:spcPct val="125000"/>
        </a:lnSpc>
        <a:spcBef>
          <a:spcPct val="20000"/>
        </a:spcBef>
        <a:spcAft>
          <a:spcPct val="0"/>
        </a:spcAft>
        <a:buChar char="»"/>
        <a:defRPr>
          <a:solidFill>
            <a:schemeClr val="tx1"/>
          </a:solidFill>
          <a:latin typeface="+mn-lt"/>
          <a:ea typeface="+mn-ea"/>
        </a:defRPr>
      </a:lvl7pPr>
      <a:lvl8pPr marL="3429000" indent="-228600" algn="l" rtl="0" fontAlgn="base">
        <a:lnSpc>
          <a:spcPct val="125000"/>
        </a:lnSpc>
        <a:spcBef>
          <a:spcPct val="20000"/>
        </a:spcBef>
        <a:spcAft>
          <a:spcPct val="0"/>
        </a:spcAft>
        <a:buChar char="»"/>
        <a:defRPr>
          <a:solidFill>
            <a:schemeClr val="tx1"/>
          </a:solidFill>
          <a:latin typeface="+mn-lt"/>
          <a:ea typeface="+mn-ea"/>
        </a:defRPr>
      </a:lvl8pPr>
      <a:lvl9pPr marL="3886200" indent="-228600" algn="l" rtl="0" fontAlgn="base">
        <a:lnSpc>
          <a:spcPct val="125000"/>
        </a:lnSpc>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0"/>
          <p:cNvSpPr txBox="1">
            <a:spLocks noChangeArrowheads="1"/>
          </p:cNvSpPr>
          <p:nvPr/>
        </p:nvSpPr>
        <p:spPr bwMode="auto">
          <a:xfrm>
            <a:off x="179512" y="2854677"/>
            <a:ext cx="8712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base" hangingPunct="1">
              <a:spcBef>
                <a:spcPct val="50000"/>
              </a:spcBef>
              <a:spcAft>
                <a:spcPct val="0"/>
              </a:spcAft>
            </a:pPr>
            <a:r>
              <a:rPr lang="zh-CN" altLang="en-US"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第</a:t>
            </a:r>
            <a:r>
              <a:rPr lang="en-US" altLang="zh-CN"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3</a:t>
            </a:r>
            <a:r>
              <a:rPr lang="zh-CN" altLang="en-US"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章　领导力的开发</a:t>
            </a:r>
            <a:endParaRPr lang="zh-CN" altLang="zh-CN"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12" name="组合 11"/>
          <p:cNvGrpSpPr/>
          <p:nvPr/>
        </p:nvGrpSpPr>
        <p:grpSpPr>
          <a:xfrm>
            <a:off x="0" y="0"/>
            <a:ext cx="9144000" cy="6858000"/>
            <a:chOff x="0" y="0"/>
            <a:chExt cx="9144000" cy="685800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89040"/>
              <a:ext cx="9144000" cy="3068960"/>
            </a:xfrm>
            <a:prstGeom prst="rect">
              <a:avLst/>
            </a:prstGeom>
          </p:spPr>
        </p:pic>
        <p:grpSp>
          <p:nvGrpSpPr>
            <p:cNvPr id="11" name="组合 10"/>
            <p:cNvGrpSpPr/>
            <p:nvPr/>
          </p:nvGrpSpPr>
          <p:grpSpPr>
            <a:xfrm>
              <a:off x="0" y="0"/>
              <a:ext cx="9144000" cy="1507410"/>
              <a:chOff x="0" y="0"/>
              <a:chExt cx="9144000" cy="150741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1760" y="265088"/>
                <a:ext cx="6732240" cy="450552"/>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691680" cy="1507410"/>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7795" y="830557"/>
                <a:ext cx="8016205" cy="676853"/>
              </a:xfrm>
              <a:prstGeom prst="rect">
                <a:avLst/>
              </a:prstGeom>
            </p:spPr>
          </p:pic>
        </p:grpSp>
      </p:grpSp>
      <p:sp>
        <p:nvSpPr>
          <p:cNvPr id="13" name="矩形 12"/>
          <p:cNvSpPr/>
          <p:nvPr/>
        </p:nvSpPr>
        <p:spPr>
          <a:xfrm>
            <a:off x="-79467" y="922553"/>
            <a:ext cx="4982454" cy="387286"/>
          </a:xfrm>
          <a:prstGeom prst="rect">
            <a:avLst/>
          </a:prstGeom>
        </p:spPr>
        <p:txBody>
          <a:bodyPr wrap="none">
            <a:spAutoFit/>
          </a:bodyPr>
          <a:lstStyle/>
          <a:p>
            <a:pPr algn="ctr">
              <a:lnSpc>
                <a:spcPts val="2275"/>
              </a:lnSpc>
            </a:pPr>
            <a:r>
              <a:rPr lang="zh-CN" altLang="en-US"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第二篇　开发</a:t>
            </a:r>
            <a:r>
              <a:rPr lang="en-US" altLang="zh-CN"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a:t>
            </a:r>
            <a:r>
              <a:rPr lang="zh-CN" altLang="en-US"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如何发展领导力</a:t>
            </a:r>
            <a:r>
              <a:rPr lang="en-US" altLang="zh-CN"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zh-CN" sz="16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6064006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3.2</a:t>
            </a:r>
            <a:r>
              <a:rPr lang="zh-CN" altLang="zh-CN" dirty="0">
                <a:effectLst/>
              </a:rPr>
              <a:t>　领导力的自我开发</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3.2.3.2</a:t>
            </a:r>
            <a:r>
              <a:rPr lang="zh-CN" altLang="zh-CN" sz="2200" b="1" dirty="0">
                <a:latin typeface="楷体" panose="02010609060101010101" pitchFamily="49" charset="-122"/>
                <a:ea typeface="楷体" panose="02010609060101010101" pitchFamily="49" charset="-122"/>
              </a:rPr>
              <a:t>　领导力提升呼唤自我反思</a:t>
            </a:r>
          </a:p>
          <a:p>
            <a:r>
              <a:rPr lang="zh-CN" altLang="zh-CN" dirty="0"/>
              <a:t>反思型领导在反思中促进领导实践性知识的生成</a:t>
            </a:r>
            <a:r>
              <a:rPr lang="en-US" altLang="zh-CN" dirty="0"/>
              <a:t>;</a:t>
            </a:r>
            <a:r>
              <a:rPr lang="zh-CN" altLang="zh-CN" dirty="0"/>
              <a:t>反过来</a:t>
            </a:r>
            <a:r>
              <a:rPr lang="en-US" altLang="zh-CN" dirty="0"/>
              <a:t>,</a:t>
            </a:r>
            <a:r>
              <a:rPr lang="zh-CN" altLang="zh-CN" dirty="0"/>
              <a:t>领导实践性知识也影响着领导反思水平的提升</a:t>
            </a:r>
            <a:r>
              <a:rPr lang="zh-CN" altLang="zh-CN" dirty="0" smtClean="0"/>
              <a:t>。</a:t>
            </a:r>
            <a:endParaRPr lang="en-US" altLang="zh-CN" dirty="0" smtClean="0"/>
          </a:p>
          <a:p>
            <a:r>
              <a:rPr lang="zh-CN" altLang="zh-CN" dirty="0" smtClean="0"/>
              <a:t>反思</a:t>
            </a:r>
            <a:r>
              <a:rPr lang="zh-CN" altLang="zh-CN" dirty="0"/>
              <a:t>型领导时刻关注着领导世界的苦乐忧患、领导内心的价值冲突、领导个体的内在需求</a:t>
            </a:r>
            <a:r>
              <a:rPr lang="en-US" altLang="zh-CN" dirty="0"/>
              <a:t>,</a:t>
            </a:r>
            <a:r>
              <a:rPr lang="zh-CN" altLang="zh-CN" dirty="0"/>
              <a:t>用知性、感性和灵性去分析领导个体或隐或现的情感、态度、动机、理念和行为</a:t>
            </a:r>
            <a:r>
              <a:rPr lang="en-US" altLang="zh-CN" dirty="0"/>
              <a:t>,</a:t>
            </a:r>
            <a:r>
              <a:rPr lang="zh-CN" altLang="zh-CN" dirty="0"/>
              <a:t>在反思的过程中展开、分析和描述</a:t>
            </a:r>
            <a:r>
              <a:rPr lang="en-US" altLang="zh-CN" dirty="0"/>
              <a:t>,</a:t>
            </a:r>
            <a:r>
              <a:rPr lang="zh-CN" altLang="zh-CN" dirty="0"/>
              <a:t>感悟领导个体充满灵动的生命</a:t>
            </a:r>
            <a:r>
              <a:rPr lang="en-US" altLang="zh-CN" dirty="0"/>
              <a:t>,</a:t>
            </a:r>
            <a:r>
              <a:rPr lang="zh-CN" altLang="zh-CN" dirty="0"/>
              <a:t>追逐人类时代行进的步伐</a:t>
            </a:r>
            <a:r>
              <a:rPr lang="en-US" altLang="zh-CN" dirty="0"/>
              <a:t>,</a:t>
            </a:r>
            <a:r>
              <a:rPr lang="zh-CN" altLang="zh-CN" dirty="0"/>
              <a:t>剖析领导的本质</a:t>
            </a:r>
            <a:r>
              <a:rPr lang="en-US" altLang="zh-CN" dirty="0"/>
              <a:t>,</a:t>
            </a:r>
            <a:r>
              <a:rPr lang="zh-CN" altLang="zh-CN" dirty="0"/>
              <a:t>探寻领导现象背后的真实</a:t>
            </a:r>
            <a:r>
              <a:rPr lang="en-US" altLang="zh-CN" dirty="0"/>
              <a:t>,</a:t>
            </a:r>
            <a:r>
              <a:rPr lang="zh-CN" altLang="zh-CN" dirty="0"/>
              <a:t>深化固有的认识</a:t>
            </a:r>
            <a:r>
              <a:rPr lang="en-US" altLang="zh-CN" dirty="0"/>
              <a:t>,</a:t>
            </a:r>
            <a:r>
              <a:rPr lang="zh-CN" altLang="zh-CN" dirty="0"/>
              <a:t>提升原有的经验</a:t>
            </a:r>
            <a:r>
              <a:rPr lang="en-US" altLang="zh-CN" dirty="0"/>
              <a:t>,</a:t>
            </a:r>
            <a:r>
              <a:rPr lang="zh-CN" altLang="zh-CN" dirty="0"/>
              <a:t>生成对领导实践性知识的内在领悟和理性智慧。</a:t>
            </a:r>
          </a:p>
          <a:p>
            <a:endParaRPr lang="zh-CN" altLang="en-US" dirty="0"/>
          </a:p>
        </p:txBody>
      </p:sp>
    </p:spTree>
    <p:extLst>
      <p:ext uri="{BB962C8B-B14F-4D97-AF65-F5344CB8AC3E}">
        <p14:creationId xmlns:p14="http://schemas.microsoft.com/office/powerpoint/2010/main" val="4543074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3.2</a:t>
            </a:r>
            <a:r>
              <a:rPr lang="zh-CN" altLang="zh-CN" dirty="0">
                <a:effectLst/>
              </a:rPr>
              <a:t>　领导力的自我开发</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3.2.3.3</a:t>
            </a:r>
            <a:r>
              <a:rPr lang="zh-CN" altLang="zh-CN" sz="2200" b="1" dirty="0">
                <a:latin typeface="楷体" panose="02010609060101010101" pitchFamily="49" charset="-122"/>
                <a:ea typeface="楷体" panose="02010609060101010101" pitchFamily="49" charset="-122"/>
              </a:rPr>
              <a:t>　自我反思的动力机制</a:t>
            </a:r>
          </a:p>
          <a:p>
            <a:r>
              <a:rPr lang="en-US" altLang="zh-CN" dirty="0"/>
              <a:t>(1)</a:t>
            </a:r>
            <a:r>
              <a:rPr lang="zh-CN" altLang="zh-CN" dirty="0"/>
              <a:t>自我超越意识</a:t>
            </a:r>
          </a:p>
          <a:p>
            <a:r>
              <a:rPr lang="en-US" altLang="zh-CN" dirty="0"/>
              <a:t>(2)</a:t>
            </a:r>
            <a:r>
              <a:rPr lang="zh-CN" altLang="zh-CN" dirty="0"/>
              <a:t>问题探究</a:t>
            </a:r>
            <a:r>
              <a:rPr lang="zh-CN" altLang="zh-CN" dirty="0" smtClean="0"/>
              <a:t>意识</a:t>
            </a:r>
            <a:endParaRPr lang="en-US" altLang="zh-CN" dirty="0" smtClean="0"/>
          </a:p>
          <a:p>
            <a:endParaRPr lang="zh-CN" altLang="zh-CN" sz="1400" dirty="0"/>
          </a:p>
          <a:p>
            <a:pPr marL="0" indent="0">
              <a:buNone/>
            </a:pPr>
            <a:r>
              <a:rPr lang="en-US" altLang="zh-CN" sz="2200" b="1" dirty="0">
                <a:latin typeface="楷体" panose="02010609060101010101" pitchFamily="49" charset="-122"/>
                <a:ea typeface="楷体" panose="02010609060101010101" pitchFamily="49" charset="-122"/>
              </a:rPr>
              <a:t>3.2.3.4</a:t>
            </a:r>
            <a:r>
              <a:rPr lang="zh-CN" altLang="zh-CN" sz="2200" b="1" dirty="0">
                <a:latin typeface="楷体" panose="02010609060101010101" pitchFamily="49" charset="-122"/>
                <a:ea typeface="楷体" panose="02010609060101010101" pitchFamily="49" charset="-122"/>
              </a:rPr>
              <a:t>　自我反思的基本路径</a:t>
            </a:r>
          </a:p>
          <a:p>
            <a:r>
              <a:rPr lang="en-US" altLang="zh-CN" dirty="0"/>
              <a:t>(1)</a:t>
            </a:r>
            <a:r>
              <a:rPr lang="zh-CN" altLang="zh-CN" dirty="0"/>
              <a:t>入情</a:t>
            </a:r>
          </a:p>
          <a:p>
            <a:r>
              <a:rPr lang="en-US" altLang="zh-CN" dirty="0"/>
              <a:t>(2)</a:t>
            </a:r>
            <a:r>
              <a:rPr lang="zh-CN" altLang="zh-CN" dirty="0"/>
              <a:t>入理</a:t>
            </a:r>
          </a:p>
          <a:p>
            <a:r>
              <a:rPr lang="en-US" altLang="zh-CN" dirty="0"/>
              <a:t>(3)</a:t>
            </a:r>
            <a:r>
              <a:rPr lang="zh-CN" altLang="zh-CN" dirty="0"/>
              <a:t>入心</a:t>
            </a:r>
          </a:p>
          <a:p>
            <a:endParaRPr lang="zh-CN" altLang="en-US" dirty="0"/>
          </a:p>
        </p:txBody>
      </p:sp>
    </p:spTree>
    <p:extLst>
      <p:ext uri="{BB962C8B-B14F-4D97-AF65-F5344CB8AC3E}">
        <p14:creationId xmlns:p14="http://schemas.microsoft.com/office/powerpoint/2010/main" val="6155084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3.3</a:t>
            </a:r>
            <a:r>
              <a:rPr lang="zh-CN" altLang="zh-CN" dirty="0">
                <a:effectLst/>
              </a:rPr>
              <a:t>　在团队中提升影响力</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3.3.1</a:t>
            </a:r>
            <a:r>
              <a:rPr lang="zh-CN" altLang="zh-CN" sz="2600" b="1" dirty="0">
                <a:latin typeface="黑体" panose="02010609060101010101" pitchFamily="49" charset="-122"/>
                <a:ea typeface="黑体" panose="02010609060101010101" pitchFamily="49" charset="-122"/>
              </a:rPr>
              <a:t>　团队的含义</a:t>
            </a:r>
          </a:p>
          <a:p>
            <a:r>
              <a:rPr lang="zh-CN" altLang="zh-CN" dirty="0"/>
              <a:t>团队是一种为了实行某一使命或目标而由相互协作的个体组成的正式群体</a:t>
            </a:r>
            <a:r>
              <a:rPr lang="zh-CN" altLang="zh-CN" dirty="0" smtClean="0"/>
              <a:t>。</a:t>
            </a:r>
            <a:endParaRPr lang="en-US" altLang="zh-CN" dirty="0" smtClean="0"/>
          </a:p>
          <a:p>
            <a:r>
              <a:rPr lang="zh-CN" altLang="zh-CN" dirty="0" smtClean="0"/>
              <a:t>它</a:t>
            </a:r>
            <a:r>
              <a:rPr lang="zh-CN" altLang="zh-CN" dirty="0"/>
              <a:t>通过其成员的共同努力能够产生积极协同作用</a:t>
            </a:r>
            <a:r>
              <a:rPr lang="en-US" altLang="zh-CN" dirty="0"/>
              <a:t>,</a:t>
            </a:r>
            <a:r>
              <a:rPr lang="zh-CN" altLang="zh-CN" dirty="0"/>
              <a:t>其团队成员努力的结果使团队的绩效水平大于个体成员绩效的总和。团队一般都具有共同的、共识的使命和目标</a:t>
            </a:r>
            <a:r>
              <a:rPr lang="en-US" altLang="zh-CN" dirty="0"/>
              <a:t>;</a:t>
            </a:r>
            <a:r>
              <a:rPr lang="zh-CN" altLang="zh-CN" dirty="0"/>
              <a:t>每个成员都有清楚的角色认知和分工</a:t>
            </a:r>
            <a:r>
              <a:rPr lang="en-US" altLang="zh-CN" dirty="0"/>
              <a:t>,</a:t>
            </a:r>
            <a:r>
              <a:rPr lang="zh-CN" altLang="zh-CN" dirty="0"/>
              <a:t>且具有团队合作精神。</a:t>
            </a:r>
          </a:p>
          <a:p>
            <a:endParaRPr lang="zh-CN" altLang="en-US" dirty="0"/>
          </a:p>
        </p:txBody>
      </p:sp>
    </p:spTree>
    <p:extLst>
      <p:ext uri="{BB962C8B-B14F-4D97-AF65-F5344CB8AC3E}">
        <p14:creationId xmlns:p14="http://schemas.microsoft.com/office/powerpoint/2010/main" val="26382696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3.3</a:t>
            </a:r>
            <a:r>
              <a:rPr lang="zh-CN" altLang="zh-CN" dirty="0">
                <a:effectLst/>
              </a:rPr>
              <a:t>　在团队中提升影响力</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3.3.2</a:t>
            </a:r>
            <a:r>
              <a:rPr lang="zh-CN" altLang="zh-CN" sz="2600" b="1" dirty="0">
                <a:latin typeface="黑体" panose="02010609060101010101" pitchFamily="49" charset="-122"/>
                <a:ea typeface="黑体" panose="02010609060101010101" pitchFamily="49" charset="-122"/>
              </a:rPr>
              <a:t>　团队建设的心理机制</a:t>
            </a:r>
          </a:p>
          <a:p>
            <a:r>
              <a:rPr lang="en-US" altLang="zh-CN" dirty="0"/>
              <a:t>(1)</a:t>
            </a:r>
            <a:r>
              <a:rPr lang="zh-CN" altLang="zh-CN" dirty="0"/>
              <a:t>共生效应</a:t>
            </a:r>
          </a:p>
          <a:p>
            <a:r>
              <a:rPr lang="en-US" altLang="zh-CN" dirty="0"/>
              <a:t>(2)</a:t>
            </a:r>
            <a:r>
              <a:rPr lang="zh-CN" altLang="zh-CN" dirty="0"/>
              <a:t>情绪认同</a:t>
            </a:r>
          </a:p>
          <a:p>
            <a:r>
              <a:rPr lang="en-US" altLang="zh-CN" dirty="0"/>
              <a:t>(3)</a:t>
            </a:r>
            <a:r>
              <a:rPr lang="zh-CN" altLang="zh-CN" dirty="0"/>
              <a:t>心理相容</a:t>
            </a:r>
          </a:p>
          <a:p>
            <a:r>
              <a:rPr lang="en-US" altLang="zh-CN" dirty="0"/>
              <a:t>(4)</a:t>
            </a:r>
            <a:r>
              <a:rPr lang="zh-CN" altLang="zh-CN" dirty="0"/>
              <a:t>社会表现</a:t>
            </a:r>
          </a:p>
          <a:p>
            <a:r>
              <a:rPr lang="en-US" altLang="zh-CN" dirty="0"/>
              <a:t>(5)</a:t>
            </a:r>
            <a:r>
              <a:rPr lang="zh-CN" altLang="zh-CN" dirty="0"/>
              <a:t>参与心理</a:t>
            </a:r>
          </a:p>
          <a:p>
            <a:endParaRPr lang="zh-CN" altLang="en-US" dirty="0"/>
          </a:p>
        </p:txBody>
      </p:sp>
    </p:spTree>
    <p:extLst>
      <p:ext uri="{BB962C8B-B14F-4D97-AF65-F5344CB8AC3E}">
        <p14:creationId xmlns:p14="http://schemas.microsoft.com/office/powerpoint/2010/main" val="338865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3.3</a:t>
            </a:r>
            <a:r>
              <a:rPr lang="zh-CN" altLang="zh-CN" dirty="0">
                <a:effectLst/>
              </a:rPr>
              <a:t>　在团队中提升影响力</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3.3.3</a:t>
            </a:r>
            <a:r>
              <a:rPr lang="zh-CN" altLang="zh-CN" sz="2600" b="1" dirty="0">
                <a:latin typeface="黑体" panose="02010609060101010101" pitchFamily="49" charset="-122"/>
                <a:ea typeface="黑体" panose="02010609060101010101" pitchFamily="49" charset="-122"/>
              </a:rPr>
              <a:t>　在团队中提升领导力的六条策略</a:t>
            </a:r>
          </a:p>
          <a:p>
            <a:r>
              <a:rPr lang="en-US" altLang="zh-CN" dirty="0"/>
              <a:t>(1)</a:t>
            </a:r>
            <a:r>
              <a:rPr lang="zh-CN" altLang="zh-CN" dirty="0"/>
              <a:t>给人留下好印象</a:t>
            </a:r>
          </a:p>
          <a:p>
            <a:r>
              <a:rPr lang="en-US" altLang="zh-CN" dirty="0"/>
              <a:t>(2)</a:t>
            </a:r>
            <a:r>
              <a:rPr lang="zh-CN" altLang="zh-CN" dirty="0"/>
              <a:t>培养同理心</a:t>
            </a:r>
          </a:p>
          <a:p>
            <a:r>
              <a:rPr lang="en-US" altLang="zh-CN" dirty="0"/>
              <a:t>(3)</a:t>
            </a:r>
            <a:r>
              <a:rPr lang="zh-CN" altLang="zh-CN" dirty="0"/>
              <a:t>保持团队成员的公平感</a:t>
            </a:r>
          </a:p>
          <a:p>
            <a:r>
              <a:rPr lang="en-US" altLang="zh-CN" dirty="0"/>
              <a:t>(4)</a:t>
            </a:r>
            <a:r>
              <a:rPr lang="zh-CN" altLang="zh-CN" dirty="0"/>
              <a:t>以身作则</a:t>
            </a:r>
          </a:p>
          <a:p>
            <a:r>
              <a:rPr lang="en-US" altLang="zh-CN" dirty="0"/>
              <a:t>(5)</a:t>
            </a:r>
            <a:r>
              <a:rPr lang="zh-CN" altLang="zh-CN" dirty="0"/>
              <a:t>敢于承担责任</a:t>
            </a:r>
          </a:p>
          <a:p>
            <a:r>
              <a:rPr lang="en-US" altLang="zh-CN" dirty="0"/>
              <a:t>(6)</a:t>
            </a:r>
            <a:r>
              <a:rPr lang="zh-CN" altLang="zh-CN" dirty="0"/>
              <a:t>在虚拟团队中与人共赢</a:t>
            </a:r>
          </a:p>
          <a:p>
            <a:endParaRPr lang="zh-CN" altLang="en-US" dirty="0"/>
          </a:p>
        </p:txBody>
      </p:sp>
    </p:spTree>
    <p:extLst>
      <p:ext uri="{BB962C8B-B14F-4D97-AF65-F5344CB8AC3E}">
        <p14:creationId xmlns:p14="http://schemas.microsoft.com/office/powerpoint/2010/main" val="9078635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  录</a:t>
            </a:r>
            <a:endParaRPr lang="zh-CN" altLang="en-US" dirty="0"/>
          </a:p>
        </p:txBody>
      </p:sp>
      <p:grpSp>
        <p:nvGrpSpPr>
          <p:cNvPr id="4" name="Group 4"/>
          <p:cNvGrpSpPr>
            <a:grpSpLocks/>
          </p:cNvGrpSpPr>
          <p:nvPr/>
        </p:nvGrpSpPr>
        <p:grpSpPr bwMode="auto">
          <a:xfrm>
            <a:off x="2283172" y="2996952"/>
            <a:ext cx="4737100" cy="508000"/>
            <a:chOff x="0" y="0"/>
            <a:chExt cx="2984" cy="320"/>
          </a:xfrm>
        </p:grpSpPr>
        <p:sp>
          <p:nvSpPr>
            <p:cNvPr id="5" name="AutoShape 5"/>
            <p:cNvSpPr>
              <a:spLocks noChangeArrowheads="1"/>
            </p:cNvSpPr>
            <p:nvPr/>
          </p:nvSpPr>
          <p:spPr bwMode="auto">
            <a:xfrm>
              <a:off x="200" y="0"/>
              <a:ext cx="2784" cy="320"/>
            </a:xfrm>
            <a:prstGeom prst="roundRect">
              <a:avLst>
                <a:gd name="adj" fmla="val 50000"/>
              </a:avLst>
            </a:prstGeom>
            <a:gradFill rotWithShape="1">
              <a:gsLst>
                <a:gs pos="0">
                  <a:srgbClr val="FFFFFF"/>
                </a:gs>
                <a:gs pos="100000">
                  <a:schemeClr val="accent1"/>
                </a:gs>
              </a:gsLst>
              <a:lin ang="0" scaled="1"/>
            </a:gradFill>
            <a:ln w="28575" cmpd="sng">
              <a:solidFill>
                <a:schemeClr val="bg2"/>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a:solidFill>
                    <a:srgbClr val="000000"/>
                  </a:solidFill>
                </a:rPr>
                <a:t>3.1</a:t>
              </a:r>
              <a:r>
                <a:rPr lang="zh-CN" altLang="en-US" b="1" dirty="0">
                  <a:solidFill>
                    <a:srgbClr val="000000"/>
                  </a:solidFill>
                </a:rPr>
                <a:t>　领导力是可以开发的</a:t>
              </a:r>
              <a:endParaRPr lang="en-US" altLang="zh-CN" b="1" dirty="0">
                <a:solidFill>
                  <a:srgbClr val="000000"/>
                </a:solidFill>
              </a:endParaRPr>
            </a:p>
          </p:txBody>
        </p:sp>
        <p:grpSp>
          <p:nvGrpSpPr>
            <p:cNvPr id="6" name="Group 6"/>
            <p:cNvGrpSpPr>
              <a:grpSpLocks/>
            </p:cNvGrpSpPr>
            <p:nvPr/>
          </p:nvGrpSpPr>
          <p:grpSpPr bwMode="auto">
            <a:xfrm>
              <a:off x="0" y="56"/>
              <a:ext cx="240" cy="240"/>
              <a:chOff x="0" y="0"/>
              <a:chExt cx="1615" cy="1615"/>
            </a:xfrm>
          </p:grpSpPr>
          <p:sp>
            <p:nvSpPr>
              <p:cNvPr id="7" name="Oval 7"/>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8" name="Oval 8"/>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9" name="Oval 9"/>
              <p:cNvSpPr>
                <a:spLocks noChangeArrowheads="1"/>
              </p:cNvSpPr>
              <p:nvPr/>
            </p:nvSpPr>
            <p:spPr bwMode="auto">
              <a:xfrm>
                <a:off x="175" y="175"/>
                <a:ext cx="1265" cy="1265"/>
              </a:xfrm>
              <a:prstGeom prst="ellipse">
                <a:avLst/>
              </a:prstGeom>
              <a:gradFill rotWithShape="1">
                <a:gsLst>
                  <a:gs pos="0">
                    <a:schemeClr val="hlink"/>
                  </a:gs>
                  <a:gs pos="50000">
                    <a:srgbClr val="FFFFFF"/>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0" name="Oval 10"/>
              <p:cNvSpPr>
                <a:spLocks noChangeArrowheads="1"/>
              </p:cNvSpPr>
              <p:nvPr/>
            </p:nvSpPr>
            <p:spPr bwMode="auto">
              <a:xfrm>
                <a:off x="176" y="176"/>
                <a:ext cx="1262" cy="1264"/>
              </a:xfrm>
              <a:prstGeom prst="ellipse">
                <a:avLst/>
              </a:prstGeom>
              <a:gradFill rotWithShape="1">
                <a:gsLst>
                  <a:gs pos="0">
                    <a:srgbClr val="000000"/>
                  </a:gs>
                  <a:gs pos="100000">
                    <a:srgbClr val="FFCC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1" name="Oval 11"/>
              <p:cNvSpPr>
                <a:spLocks noChangeArrowheads="1"/>
              </p:cNvSpPr>
              <p:nvPr/>
            </p:nvSpPr>
            <p:spPr bwMode="auto">
              <a:xfrm>
                <a:off x="256" y="256"/>
                <a:ext cx="1097" cy="1104"/>
              </a:xfrm>
              <a:prstGeom prst="ellipse">
                <a:avLst/>
              </a:prstGeom>
              <a:gradFill rotWithShape="1">
                <a:gsLst>
                  <a:gs pos="0">
                    <a:schemeClr val="hlink"/>
                  </a:gs>
                  <a:gs pos="50000">
                    <a:srgbClr val="3C5028"/>
                  </a:gs>
                  <a:gs pos="100000">
                    <a:schemeClr val="hlink"/>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2" name="Oval 12"/>
              <p:cNvSpPr>
                <a:spLocks noChangeArrowheads="1"/>
              </p:cNvSpPr>
              <p:nvPr/>
            </p:nvSpPr>
            <p:spPr bwMode="auto">
              <a:xfrm>
                <a:off x="259" y="259"/>
                <a:ext cx="1096" cy="1098"/>
              </a:xfrm>
              <a:prstGeom prst="ellipse">
                <a:avLst/>
              </a:prstGeom>
              <a:gradFill rotWithShape="1">
                <a:gsLst>
                  <a:gs pos="0">
                    <a:srgbClr val="FFCC00"/>
                  </a:gs>
                  <a:gs pos="100000">
                    <a:srgbClr val="7C63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grpSp>
      </p:grpSp>
      <p:grpSp>
        <p:nvGrpSpPr>
          <p:cNvPr id="13" name="Group 13"/>
          <p:cNvGrpSpPr>
            <a:grpSpLocks/>
          </p:cNvGrpSpPr>
          <p:nvPr/>
        </p:nvGrpSpPr>
        <p:grpSpPr bwMode="auto">
          <a:xfrm>
            <a:off x="2283172" y="3766889"/>
            <a:ext cx="4724400" cy="508000"/>
            <a:chOff x="0" y="0"/>
            <a:chExt cx="2976" cy="320"/>
          </a:xfrm>
        </p:grpSpPr>
        <p:sp>
          <p:nvSpPr>
            <p:cNvPr id="14" name="AutoShape 14"/>
            <p:cNvSpPr>
              <a:spLocks noChangeArrowheads="1"/>
            </p:cNvSpPr>
            <p:nvPr/>
          </p:nvSpPr>
          <p:spPr bwMode="auto">
            <a:xfrm>
              <a:off x="192" y="0"/>
              <a:ext cx="2784" cy="320"/>
            </a:xfrm>
            <a:prstGeom prst="roundRect">
              <a:avLst>
                <a:gd name="adj" fmla="val 50000"/>
              </a:avLst>
            </a:prstGeom>
            <a:gradFill rotWithShape="1">
              <a:gsLst>
                <a:gs pos="0">
                  <a:srgbClr val="FFFFFF"/>
                </a:gs>
                <a:gs pos="100000">
                  <a:schemeClr val="folHlink"/>
                </a:gs>
              </a:gsLst>
              <a:lin ang="0" scaled="1"/>
            </a:gradFill>
            <a:ln w="28575" cmpd="sng">
              <a:solidFill>
                <a:schemeClr val="bg2"/>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a:solidFill>
                    <a:srgbClr val="000000"/>
                  </a:solidFill>
                </a:rPr>
                <a:t>3.2</a:t>
              </a:r>
              <a:r>
                <a:rPr lang="zh-CN" altLang="en-US" b="1" dirty="0">
                  <a:solidFill>
                    <a:srgbClr val="000000"/>
                  </a:solidFill>
                </a:rPr>
                <a:t>　领导力的自我开发</a:t>
              </a:r>
              <a:endParaRPr lang="en-US" altLang="zh-CN" b="1" dirty="0">
                <a:solidFill>
                  <a:srgbClr val="000000"/>
                </a:solidFill>
              </a:endParaRPr>
            </a:p>
          </p:txBody>
        </p:sp>
        <p:grpSp>
          <p:nvGrpSpPr>
            <p:cNvPr id="15" name="Group 15"/>
            <p:cNvGrpSpPr>
              <a:grpSpLocks/>
            </p:cNvGrpSpPr>
            <p:nvPr/>
          </p:nvGrpSpPr>
          <p:grpSpPr bwMode="auto">
            <a:xfrm>
              <a:off x="0" y="67"/>
              <a:ext cx="240" cy="240"/>
              <a:chOff x="0" y="0"/>
              <a:chExt cx="1615" cy="1615"/>
            </a:xfrm>
          </p:grpSpPr>
          <p:sp>
            <p:nvSpPr>
              <p:cNvPr id="16" name="Oval 16"/>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7" name="Oval 17"/>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8" name="Oval 18"/>
              <p:cNvSpPr>
                <a:spLocks noChangeArrowheads="1"/>
              </p:cNvSpPr>
              <p:nvPr/>
            </p:nvSpPr>
            <p:spPr bwMode="auto">
              <a:xfrm>
                <a:off x="175" y="175"/>
                <a:ext cx="1265" cy="1265"/>
              </a:xfrm>
              <a:prstGeom prst="ellipse">
                <a:avLst/>
              </a:prstGeom>
              <a:gradFill rotWithShape="1">
                <a:gsLst>
                  <a:gs pos="0">
                    <a:schemeClr val="hlink"/>
                  </a:gs>
                  <a:gs pos="50000">
                    <a:srgbClr val="FFFFFF"/>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9" name="Oval 19"/>
              <p:cNvSpPr>
                <a:spLocks noChangeArrowheads="1"/>
              </p:cNvSpPr>
              <p:nvPr/>
            </p:nvSpPr>
            <p:spPr bwMode="auto">
              <a:xfrm>
                <a:off x="176" y="176"/>
                <a:ext cx="1262" cy="1264"/>
              </a:xfrm>
              <a:prstGeom prst="ellipse">
                <a:avLst/>
              </a:prstGeom>
              <a:gradFill rotWithShape="1">
                <a:gsLst>
                  <a:gs pos="0">
                    <a:srgbClr val="000000"/>
                  </a:gs>
                  <a:gs pos="100000">
                    <a:srgbClr val="48BE67"/>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20" name="Oval 20"/>
              <p:cNvSpPr>
                <a:spLocks noChangeArrowheads="1"/>
              </p:cNvSpPr>
              <p:nvPr/>
            </p:nvSpPr>
            <p:spPr bwMode="auto">
              <a:xfrm>
                <a:off x="256" y="256"/>
                <a:ext cx="1097" cy="1104"/>
              </a:xfrm>
              <a:prstGeom prst="ellipse">
                <a:avLst/>
              </a:prstGeom>
              <a:gradFill rotWithShape="1">
                <a:gsLst>
                  <a:gs pos="0">
                    <a:schemeClr val="hlink"/>
                  </a:gs>
                  <a:gs pos="50000">
                    <a:srgbClr val="3C5028"/>
                  </a:gs>
                  <a:gs pos="100000">
                    <a:schemeClr val="hlink"/>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21" name="Oval 21"/>
              <p:cNvSpPr>
                <a:spLocks noChangeArrowheads="1"/>
              </p:cNvSpPr>
              <p:nvPr/>
            </p:nvSpPr>
            <p:spPr bwMode="auto">
              <a:xfrm>
                <a:off x="259" y="259"/>
                <a:ext cx="1096" cy="1098"/>
              </a:xfrm>
              <a:prstGeom prst="ellipse">
                <a:avLst/>
              </a:prstGeom>
              <a:gradFill rotWithShape="1">
                <a:gsLst>
                  <a:gs pos="0">
                    <a:srgbClr val="48BE67"/>
                  </a:gs>
                  <a:gs pos="100000">
                    <a:srgbClr val="235C3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grpSp>
      </p:grpSp>
      <p:grpSp>
        <p:nvGrpSpPr>
          <p:cNvPr id="40" name="Group 40"/>
          <p:cNvGrpSpPr>
            <a:grpSpLocks/>
          </p:cNvGrpSpPr>
          <p:nvPr/>
        </p:nvGrpSpPr>
        <p:grpSpPr bwMode="auto">
          <a:xfrm>
            <a:off x="2283172" y="4579689"/>
            <a:ext cx="4718050" cy="508000"/>
            <a:chOff x="0" y="0"/>
            <a:chExt cx="2972" cy="320"/>
          </a:xfrm>
        </p:grpSpPr>
        <p:sp>
          <p:nvSpPr>
            <p:cNvPr id="41" name="AutoShape 41"/>
            <p:cNvSpPr>
              <a:spLocks noChangeArrowheads="1"/>
            </p:cNvSpPr>
            <p:nvPr/>
          </p:nvSpPr>
          <p:spPr bwMode="auto">
            <a:xfrm>
              <a:off x="188" y="0"/>
              <a:ext cx="2784" cy="320"/>
            </a:xfrm>
            <a:prstGeom prst="roundRect">
              <a:avLst>
                <a:gd name="adj" fmla="val 50000"/>
              </a:avLst>
            </a:prstGeom>
            <a:gradFill rotWithShape="1">
              <a:gsLst>
                <a:gs pos="0">
                  <a:srgbClr val="FFFFFF"/>
                </a:gs>
                <a:gs pos="100000">
                  <a:schemeClr val="accent1"/>
                </a:gs>
              </a:gsLst>
              <a:lin ang="0" scaled="1"/>
            </a:gradFill>
            <a:ln w="28575" cmpd="sng">
              <a:solidFill>
                <a:schemeClr val="bg2"/>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a:solidFill>
                    <a:srgbClr val="000000"/>
                  </a:solidFill>
                </a:rPr>
                <a:t>3.3</a:t>
              </a:r>
              <a:r>
                <a:rPr lang="zh-CN" altLang="en-US" b="1" dirty="0">
                  <a:solidFill>
                    <a:srgbClr val="000000"/>
                  </a:solidFill>
                </a:rPr>
                <a:t>　在团队中提升影响力</a:t>
              </a:r>
              <a:endParaRPr lang="en-US" altLang="zh-CN" b="1" dirty="0">
                <a:solidFill>
                  <a:srgbClr val="000000"/>
                </a:solidFill>
              </a:endParaRPr>
            </a:p>
          </p:txBody>
        </p:sp>
        <p:grpSp>
          <p:nvGrpSpPr>
            <p:cNvPr id="42" name="Group 42"/>
            <p:cNvGrpSpPr>
              <a:grpSpLocks/>
            </p:cNvGrpSpPr>
            <p:nvPr/>
          </p:nvGrpSpPr>
          <p:grpSpPr bwMode="auto">
            <a:xfrm>
              <a:off x="0" y="31"/>
              <a:ext cx="224" cy="240"/>
              <a:chOff x="0" y="0"/>
              <a:chExt cx="1615" cy="1615"/>
            </a:xfrm>
          </p:grpSpPr>
          <p:sp>
            <p:nvSpPr>
              <p:cNvPr id="43" name="Oval 43"/>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4" name="Oval 44"/>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5" name="Oval 45"/>
              <p:cNvSpPr>
                <a:spLocks noChangeArrowheads="1"/>
              </p:cNvSpPr>
              <p:nvPr/>
            </p:nvSpPr>
            <p:spPr bwMode="auto">
              <a:xfrm>
                <a:off x="173" y="175"/>
                <a:ext cx="1262" cy="1265"/>
              </a:xfrm>
              <a:prstGeom prst="ellipse">
                <a:avLst/>
              </a:prstGeom>
              <a:gradFill rotWithShape="1">
                <a:gsLst>
                  <a:gs pos="0">
                    <a:schemeClr val="hlink"/>
                  </a:gs>
                  <a:gs pos="50000">
                    <a:srgbClr val="FFFFFF"/>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6" name="Oval 46"/>
              <p:cNvSpPr>
                <a:spLocks noChangeArrowheads="1"/>
              </p:cNvSpPr>
              <p:nvPr/>
            </p:nvSpPr>
            <p:spPr bwMode="auto">
              <a:xfrm>
                <a:off x="176" y="176"/>
                <a:ext cx="1262" cy="1264"/>
              </a:xfrm>
              <a:prstGeom prst="ellipse">
                <a:avLst/>
              </a:prstGeom>
              <a:gradFill rotWithShape="1">
                <a:gsLst>
                  <a:gs pos="0">
                    <a:srgbClr val="000000"/>
                  </a:gs>
                  <a:gs pos="100000">
                    <a:srgbClr val="E35E23"/>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7" name="Oval 47"/>
              <p:cNvSpPr>
                <a:spLocks noChangeArrowheads="1"/>
              </p:cNvSpPr>
              <p:nvPr/>
            </p:nvSpPr>
            <p:spPr bwMode="auto">
              <a:xfrm>
                <a:off x="260" y="256"/>
                <a:ext cx="1096" cy="1104"/>
              </a:xfrm>
              <a:prstGeom prst="ellipse">
                <a:avLst/>
              </a:prstGeom>
              <a:gradFill rotWithShape="1">
                <a:gsLst>
                  <a:gs pos="0">
                    <a:schemeClr val="hlink"/>
                  </a:gs>
                  <a:gs pos="50000">
                    <a:srgbClr val="3C5028"/>
                  </a:gs>
                  <a:gs pos="100000">
                    <a:schemeClr val="hlink"/>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8" name="Oval 48"/>
              <p:cNvSpPr>
                <a:spLocks noChangeArrowheads="1"/>
              </p:cNvSpPr>
              <p:nvPr/>
            </p:nvSpPr>
            <p:spPr bwMode="auto">
              <a:xfrm>
                <a:off x="259" y="259"/>
                <a:ext cx="1096" cy="1098"/>
              </a:xfrm>
              <a:prstGeom prst="ellipse">
                <a:avLst/>
              </a:prstGeom>
              <a:gradFill rotWithShape="1">
                <a:gsLst>
                  <a:gs pos="0">
                    <a:srgbClr val="E35E23"/>
                  </a:gs>
                  <a:gs pos="100000">
                    <a:srgbClr val="6E2E1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grpSp>
      </p:grpSp>
    </p:spTree>
    <p:extLst>
      <p:ext uri="{BB962C8B-B14F-4D97-AF65-F5344CB8AC3E}">
        <p14:creationId xmlns:p14="http://schemas.microsoft.com/office/powerpoint/2010/main" val="1953198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3.1</a:t>
            </a:r>
            <a:r>
              <a:rPr lang="zh-CN" altLang="zh-CN" dirty="0">
                <a:effectLst/>
              </a:rPr>
              <a:t>　领导力是可以开发的</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3.1.1</a:t>
            </a:r>
            <a:r>
              <a:rPr lang="zh-CN" altLang="zh-CN" sz="2600" b="1" dirty="0">
                <a:latin typeface="黑体" panose="02010609060101010101" pitchFamily="49" charset="-122"/>
                <a:ea typeface="黑体" panose="02010609060101010101" pitchFamily="49" charset="-122"/>
              </a:rPr>
              <a:t>　从特质理论到权变理论</a:t>
            </a:r>
          </a:p>
          <a:p>
            <a:r>
              <a:rPr lang="zh-CN" altLang="zh-CN" dirty="0"/>
              <a:t>特质理论与行为理论在实践意义方面的差异源于两者深层的理论假设不同</a:t>
            </a:r>
            <a:r>
              <a:rPr lang="en-US" altLang="zh-CN" dirty="0"/>
              <a:t>:</a:t>
            </a:r>
            <a:r>
              <a:rPr lang="zh-CN" altLang="zh-CN" dirty="0"/>
              <a:t>如果特质理论有效</a:t>
            </a:r>
            <a:r>
              <a:rPr lang="en-US" altLang="zh-CN" dirty="0"/>
              <a:t>,</a:t>
            </a:r>
            <a:r>
              <a:rPr lang="zh-CN" altLang="zh-CN" dirty="0"/>
              <a:t>领导从根本上是天生造就的</a:t>
            </a:r>
            <a:r>
              <a:rPr lang="en-US" altLang="zh-CN" dirty="0"/>
              <a:t>;</a:t>
            </a:r>
            <a:r>
              <a:rPr lang="zh-CN" altLang="zh-CN" dirty="0"/>
              <a:t>相反</a:t>
            </a:r>
            <a:r>
              <a:rPr lang="en-US" altLang="zh-CN" dirty="0"/>
              <a:t>,</a:t>
            </a:r>
            <a:r>
              <a:rPr lang="zh-CN" altLang="zh-CN" dirty="0"/>
              <a:t>如果领导者具备一些具体的行为</a:t>
            </a:r>
            <a:r>
              <a:rPr lang="en-US" altLang="zh-CN" dirty="0"/>
              <a:t>,</a:t>
            </a:r>
            <a:r>
              <a:rPr lang="zh-CN" altLang="zh-CN" dirty="0"/>
              <a:t>则可以培养领导</a:t>
            </a:r>
            <a:r>
              <a:rPr lang="en-US" altLang="zh-CN" dirty="0"/>
              <a:t>,</a:t>
            </a:r>
            <a:r>
              <a:rPr lang="zh-CN" altLang="zh-CN" dirty="0"/>
              <a:t>即通过设计一些培训项目把有效的能体现领导力的行为模式植入个体身上</a:t>
            </a:r>
            <a:r>
              <a:rPr lang="en-US" altLang="zh-CN" dirty="0"/>
              <a:t>,</a:t>
            </a:r>
            <a:r>
              <a:rPr lang="zh-CN" altLang="zh-CN" dirty="0"/>
              <a:t>这就意味着领导力可以开发</a:t>
            </a:r>
            <a:r>
              <a:rPr lang="en-US" altLang="zh-CN" dirty="0"/>
              <a:t>,</a:t>
            </a:r>
            <a:r>
              <a:rPr lang="zh-CN" altLang="zh-CN" dirty="0"/>
              <a:t>可以不断壮大。</a:t>
            </a:r>
          </a:p>
          <a:p>
            <a:r>
              <a:rPr lang="zh-CN" altLang="zh-CN" dirty="0"/>
              <a:t>到了权变理论时期</a:t>
            </a:r>
            <a:r>
              <a:rPr lang="en-US" altLang="zh-CN" dirty="0"/>
              <a:t>,</a:t>
            </a:r>
            <a:r>
              <a:rPr lang="zh-CN" altLang="zh-CN" dirty="0"/>
              <a:t>对领导力有了进一步的认识。该理论认为</a:t>
            </a:r>
            <a:r>
              <a:rPr lang="en-US" altLang="zh-CN" dirty="0"/>
              <a:t>,</a:t>
            </a:r>
            <a:r>
              <a:rPr lang="zh-CN" altLang="zh-CN" dirty="0"/>
              <a:t>在不同的情境中</a:t>
            </a:r>
            <a:r>
              <a:rPr lang="en-US" altLang="zh-CN" dirty="0"/>
              <a:t>,</a:t>
            </a:r>
            <a:r>
              <a:rPr lang="zh-CN" altLang="zh-CN" dirty="0"/>
              <a:t>不同的领导行为有不同的效果</a:t>
            </a:r>
            <a:r>
              <a:rPr lang="en-US" altLang="zh-CN" dirty="0"/>
              <a:t>,</a:t>
            </a:r>
            <a:r>
              <a:rPr lang="zh-CN" altLang="zh-CN" dirty="0"/>
              <a:t>体现出不同的领导力。卓越的领导力</a:t>
            </a:r>
            <a:r>
              <a:rPr lang="en-US" altLang="zh-CN" dirty="0"/>
              <a:t>,</a:t>
            </a:r>
            <a:r>
              <a:rPr lang="zh-CN" altLang="zh-CN" dirty="0"/>
              <a:t>其必要条件是能够培养出追求崇高目标、斗志昂扬的追随者</a:t>
            </a:r>
            <a:r>
              <a:rPr lang="en-US" altLang="zh-CN" dirty="0"/>
              <a:t>,</a:t>
            </a:r>
            <a:r>
              <a:rPr lang="zh-CN" altLang="zh-CN" dirty="0"/>
              <a:t>并且能通过合乎道德的手段取得合乎道德的结果。根据权变理论</a:t>
            </a:r>
            <a:r>
              <a:rPr lang="en-US" altLang="zh-CN" dirty="0"/>
              <a:t>,</a:t>
            </a:r>
            <a:r>
              <a:rPr lang="zh-CN" altLang="zh-CN" dirty="0"/>
              <a:t>领导力开发必须注重情境因素。</a:t>
            </a:r>
          </a:p>
          <a:p>
            <a:endParaRPr lang="zh-CN" altLang="en-US" dirty="0"/>
          </a:p>
        </p:txBody>
      </p:sp>
    </p:spTree>
    <p:extLst>
      <p:ext uri="{BB962C8B-B14F-4D97-AF65-F5344CB8AC3E}">
        <p14:creationId xmlns:p14="http://schemas.microsoft.com/office/powerpoint/2010/main" val="1801673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3.1</a:t>
            </a:r>
            <a:r>
              <a:rPr lang="zh-CN" altLang="zh-CN" dirty="0">
                <a:effectLst/>
              </a:rPr>
              <a:t>　领导力是可以开发的</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3.1.2</a:t>
            </a:r>
            <a:r>
              <a:rPr lang="zh-CN" altLang="zh-CN" sz="2600" b="1" dirty="0">
                <a:latin typeface="黑体" panose="02010609060101010101" pitchFamily="49" charset="-122"/>
                <a:ea typeface="黑体" panose="02010609060101010101" pitchFamily="49" charset="-122"/>
              </a:rPr>
              <a:t>　非权力性领导力是可以开发的</a:t>
            </a:r>
          </a:p>
          <a:p>
            <a:r>
              <a:rPr lang="zh-CN" altLang="zh-CN" dirty="0"/>
              <a:t>非权力性领导力则是由领导自身的素质和行为所产生的一种内在感召力。它并非领导者专有</a:t>
            </a:r>
            <a:r>
              <a:rPr lang="en-US" altLang="zh-CN" dirty="0"/>
              <a:t>,</a:t>
            </a:r>
            <a:r>
              <a:rPr lang="zh-CN" altLang="zh-CN" dirty="0"/>
              <a:t>能使下属产生敬佩和信赖感</a:t>
            </a:r>
            <a:r>
              <a:rPr lang="en-US" altLang="zh-CN" dirty="0"/>
              <a:t>,</a:t>
            </a:r>
            <a:r>
              <a:rPr lang="zh-CN" altLang="zh-CN" dirty="0"/>
              <a:t>较之权力性领导力的作用更能使人自觉自愿、积极主动。</a:t>
            </a:r>
          </a:p>
          <a:p>
            <a:r>
              <a:rPr lang="zh-CN" altLang="zh-CN" dirty="0"/>
              <a:t>非权力性领导力则由品格因素、才能因素、知识因素和感情因素等构成。如果说权力性领导力是外界赋予并不可开发的</a:t>
            </a:r>
            <a:r>
              <a:rPr lang="en-US" altLang="zh-CN" dirty="0"/>
              <a:t>,</a:t>
            </a:r>
            <a:r>
              <a:rPr lang="zh-CN" altLang="zh-CN" dirty="0"/>
              <a:t>那么非权力性领导力则是可以开发的。</a:t>
            </a:r>
          </a:p>
          <a:p>
            <a:r>
              <a:rPr lang="zh-CN" altLang="zh-CN" dirty="0"/>
              <a:t>非权力性领导力具有以下特点</a:t>
            </a:r>
            <a:r>
              <a:rPr lang="en-US" altLang="zh-CN" dirty="0"/>
              <a:t>:(1)</a:t>
            </a:r>
            <a:r>
              <a:rPr lang="zh-CN" altLang="zh-CN" dirty="0"/>
              <a:t>这种领导力是自然性的、非强制性的</a:t>
            </a:r>
            <a:r>
              <a:rPr lang="en-US" altLang="zh-CN" dirty="0"/>
              <a:t>;(2)</a:t>
            </a:r>
            <a:r>
              <a:rPr lang="zh-CN" altLang="zh-CN" dirty="0"/>
              <a:t>它不是单纯外力的作用</a:t>
            </a:r>
            <a:r>
              <a:rPr lang="en-US" altLang="zh-CN" dirty="0"/>
              <a:t>,</a:t>
            </a:r>
            <a:r>
              <a:rPr lang="zh-CN" altLang="zh-CN" dirty="0"/>
              <a:t>而是被领导者在心悦诚服的心理基础上</a:t>
            </a:r>
            <a:r>
              <a:rPr lang="en-US" altLang="zh-CN" dirty="0"/>
              <a:t>,</a:t>
            </a:r>
            <a:r>
              <a:rPr lang="zh-CN" altLang="zh-CN" dirty="0"/>
              <a:t>自觉自愿地接受领导的过程</a:t>
            </a:r>
            <a:r>
              <a:rPr lang="en-US" altLang="zh-CN" dirty="0"/>
              <a:t>;(3)</a:t>
            </a:r>
            <a:r>
              <a:rPr lang="zh-CN" altLang="zh-CN" dirty="0"/>
              <a:t>领导者与被领导者关系和谐、心理距离拉近。由于上述特点</a:t>
            </a:r>
            <a:r>
              <a:rPr lang="en-US" altLang="zh-CN" dirty="0"/>
              <a:t>,</a:t>
            </a:r>
            <a:r>
              <a:rPr lang="zh-CN" altLang="zh-CN" dirty="0"/>
              <a:t>它的作用力更为持久。</a:t>
            </a:r>
          </a:p>
          <a:p>
            <a:endParaRPr lang="zh-CN" altLang="en-US" dirty="0"/>
          </a:p>
        </p:txBody>
      </p:sp>
    </p:spTree>
    <p:extLst>
      <p:ext uri="{BB962C8B-B14F-4D97-AF65-F5344CB8AC3E}">
        <p14:creationId xmlns:p14="http://schemas.microsoft.com/office/powerpoint/2010/main" val="3750152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3.2</a:t>
            </a:r>
            <a:r>
              <a:rPr lang="zh-CN" altLang="zh-CN" dirty="0">
                <a:effectLst/>
              </a:rPr>
              <a:t>　领导力的自我开发</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3.2.1</a:t>
            </a:r>
            <a:r>
              <a:rPr lang="zh-CN" altLang="zh-CN" sz="2600" b="1" dirty="0">
                <a:latin typeface="黑体" panose="02010609060101010101" pitchFamily="49" charset="-122"/>
                <a:ea typeface="黑体" panose="02010609060101010101" pitchFamily="49" charset="-122"/>
              </a:rPr>
              <a:t>　时间管理</a:t>
            </a:r>
          </a:p>
          <a:p>
            <a:pPr marL="0" indent="0">
              <a:buNone/>
            </a:pPr>
            <a:r>
              <a:rPr lang="en-US" altLang="zh-CN" sz="2200" b="1" dirty="0">
                <a:latin typeface="楷体" panose="02010609060101010101" pitchFamily="49" charset="-122"/>
                <a:ea typeface="楷体" panose="02010609060101010101" pitchFamily="49" charset="-122"/>
              </a:rPr>
              <a:t>3.2.1.1</a:t>
            </a:r>
            <a:r>
              <a:rPr lang="zh-CN" altLang="zh-CN" sz="2200" b="1" dirty="0">
                <a:latin typeface="楷体" panose="02010609060101010101" pitchFamily="49" charset="-122"/>
                <a:ea typeface="楷体" panose="02010609060101010101" pitchFamily="49" charset="-122"/>
              </a:rPr>
              <a:t>　时间管理的意义</a:t>
            </a:r>
          </a:p>
          <a:p>
            <a:r>
              <a:rPr lang="zh-CN" altLang="zh-CN" dirty="0"/>
              <a:t>时间管理是领导者工作有效性的前提基础。各行各业的领导者</a:t>
            </a:r>
            <a:r>
              <a:rPr lang="en-US" altLang="zh-CN" dirty="0"/>
              <a:t>,</a:t>
            </a:r>
            <a:r>
              <a:rPr lang="zh-CN" altLang="zh-CN" dirty="0"/>
              <a:t>由于其本身作用的重要性和关键性</a:t>
            </a:r>
            <a:r>
              <a:rPr lang="en-US" altLang="zh-CN" dirty="0"/>
              <a:t>,</a:t>
            </a:r>
            <a:r>
              <a:rPr lang="zh-CN" altLang="zh-CN" dirty="0"/>
              <a:t>其时间管理的好坏不仅影响其本人的工作绩效</a:t>
            </a:r>
            <a:r>
              <a:rPr lang="en-US" altLang="zh-CN" dirty="0"/>
              <a:t>,</a:t>
            </a:r>
            <a:r>
              <a:rPr lang="zh-CN" altLang="zh-CN" dirty="0"/>
              <a:t>而且还会直接或间接地影响其他更多的人的工作绩效</a:t>
            </a:r>
            <a:r>
              <a:rPr lang="en-US" altLang="zh-CN" dirty="0"/>
              <a:t>,</a:t>
            </a:r>
            <a:r>
              <a:rPr lang="zh-CN" altLang="zh-CN" dirty="0"/>
              <a:t>进而影响整个组织的绩效。其次</a:t>
            </a:r>
            <a:r>
              <a:rPr lang="en-US" altLang="zh-CN" dirty="0"/>
              <a:t>,</a:t>
            </a:r>
            <a:r>
              <a:rPr lang="zh-CN" altLang="zh-CN" dirty="0"/>
              <a:t>由于管理者角色的特色——工作任务的多样性、复杂性、易变性以及受多种因素影响</a:t>
            </a:r>
            <a:r>
              <a:rPr lang="en-US" altLang="zh-CN" dirty="0"/>
              <a:t>,</a:t>
            </a:r>
            <a:r>
              <a:rPr lang="zh-CN" altLang="zh-CN" dirty="0"/>
              <a:t>使得科学地运用和管理时间就显得特别重要。</a:t>
            </a:r>
          </a:p>
          <a:p>
            <a:endParaRPr lang="zh-CN" altLang="en-US" dirty="0"/>
          </a:p>
        </p:txBody>
      </p:sp>
    </p:spTree>
    <p:extLst>
      <p:ext uri="{BB962C8B-B14F-4D97-AF65-F5344CB8AC3E}">
        <p14:creationId xmlns:p14="http://schemas.microsoft.com/office/powerpoint/2010/main" val="31903605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3.2</a:t>
            </a:r>
            <a:r>
              <a:rPr lang="zh-CN" altLang="zh-CN" dirty="0">
                <a:effectLst/>
              </a:rPr>
              <a:t>　领导力的自我开发</a:t>
            </a:r>
          </a:p>
        </p:txBody>
      </p:sp>
      <p:sp>
        <p:nvSpPr>
          <p:cNvPr id="3" name="内容占位符 2"/>
          <p:cNvSpPr>
            <a:spLocks noGrp="1"/>
          </p:cNvSpPr>
          <p:nvPr>
            <p:ph idx="1"/>
          </p:nvPr>
        </p:nvSpPr>
        <p:spPr>
          <a:xfrm>
            <a:off x="457200" y="1340768"/>
            <a:ext cx="8372202" cy="5040560"/>
          </a:xfrm>
        </p:spPr>
        <p:txBody>
          <a:bodyPr/>
          <a:lstStyle/>
          <a:p>
            <a:pPr marL="0" indent="0">
              <a:buNone/>
            </a:pPr>
            <a:r>
              <a:rPr lang="en-US" altLang="zh-CN" sz="2200" b="1" dirty="0">
                <a:latin typeface="楷体" panose="02010609060101010101" pitchFamily="49" charset="-122"/>
                <a:ea typeface="楷体" panose="02010609060101010101" pitchFamily="49" charset="-122"/>
              </a:rPr>
              <a:t>3.2.1.2</a:t>
            </a:r>
            <a:r>
              <a:rPr lang="zh-CN" altLang="zh-CN" sz="2200" b="1" dirty="0">
                <a:latin typeface="楷体" panose="02010609060101010101" pitchFamily="49" charset="-122"/>
                <a:ea typeface="楷体" panose="02010609060101010101" pitchFamily="49" charset="-122"/>
              </a:rPr>
              <a:t>　时间管理的五种方法</a:t>
            </a:r>
          </a:p>
          <a:p>
            <a:r>
              <a:rPr lang="zh-CN" altLang="zh-CN" dirty="0"/>
              <a:t>在时间管理领域</a:t>
            </a:r>
            <a:r>
              <a:rPr lang="en-US" altLang="zh-CN" dirty="0"/>
              <a:t>,</a:t>
            </a:r>
            <a:r>
              <a:rPr lang="zh-CN" altLang="zh-CN" dirty="0"/>
              <a:t>纵观时间管理方法的发展</a:t>
            </a:r>
            <a:r>
              <a:rPr lang="en-US" altLang="zh-CN" dirty="0"/>
              <a:t>,</a:t>
            </a:r>
            <a:r>
              <a:rPr lang="zh-CN" altLang="zh-CN" dirty="0"/>
              <a:t>大致可将其分为四代。</a:t>
            </a:r>
          </a:p>
          <a:p>
            <a:r>
              <a:rPr lang="zh-CN" altLang="zh-CN" dirty="0"/>
              <a:t>第一代时间管理方法可以用备忘录和列清单来表示它的特征。</a:t>
            </a:r>
          </a:p>
          <a:p>
            <a:r>
              <a:rPr lang="zh-CN" altLang="zh-CN" dirty="0"/>
              <a:t>第二代时间管理方法可以用日程表和行事历来表示它的特点。</a:t>
            </a:r>
          </a:p>
          <a:p>
            <a:r>
              <a:rPr lang="zh-CN" altLang="zh-CN" dirty="0"/>
              <a:t>第三代时间管理方法可以用</a:t>
            </a:r>
            <a:r>
              <a:rPr lang="en-US" altLang="zh-CN" dirty="0"/>
              <a:t>ABC</a:t>
            </a:r>
            <a:r>
              <a:rPr lang="zh-CN" altLang="zh-CN" dirty="0"/>
              <a:t>分类时间管理法来表示它的特点。</a:t>
            </a:r>
          </a:p>
          <a:p>
            <a:r>
              <a:rPr lang="zh-CN" altLang="zh-CN" dirty="0"/>
              <a:t>第四代时间管理方法则可以用第二方框的方法来表示其特点。</a:t>
            </a:r>
          </a:p>
          <a:p>
            <a:r>
              <a:rPr lang="zh-CN" altLang="zh-CN" dirty="0"/>
              <a:t>第二方框处理不紧急但重要的事</a:t>
            </a:r>
            <a:r>
              <a:rPr lang="en-US" altLang="zh-CN" dirty="0"/>
              <a:t>,</a:t>
            </a:r>
            <a:r>
              <a:rPr lang="zh-CN" altLang="zh-CN" dirty="0"/>
              <a:t>诸如建立关系、写个人使命表、作长期计划、锻炼、预防性保养、做好准备、增进能力等——所有我们知道需要去做却很少抽时间去做的事</a:t>
            </a:r>
            <a:r>
              <a:rPr lang="en-US" altLang="zh-CN" dirty="0"/>
              <a:t>,</a:t>
            </a:r>
            <a:r>
              <a:rPr lang="zh-CN" altLang="zh-CN" dirty="0"/>
              <a:t>因为它们是不紧迫的。</a:t>
            </a:r>
          </a:p>
          <a:p>
            <a:endParaRPr lang="zh-CN" altLang="en-US" dirty="0"/>
          </a:p>
        </p:txBody>
      </p:sp>
    </p:spTree>
    <p:extLst>
      <p:ext uri="{BB962C8B-B14F-4D97-AF65-F5344CB8AC3E}">
        <p14:creationId xmlns:p14="http://schemas.microsoft.com/office/powerpoint/2010/main" val="22923838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3.2</a:t>
            </a:r>
            <a:r>
              <a:rPr lang="zh-CN" altLang="zh-CN" dirty="0">
                <a:effectLst/>
              </a:rPr>
              <a:t>　领导力的自我开发</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3.2.2</a:t>
            </a:r>
            <a:r>
              <a:rPr lang="zh-CN" altLang="zh-CN" sz="2600" b="1" dirty="0">
                <a:latin typeface="黑体" panose="02010609060101010101" pitchFamily="49" charset="-122"/>
                <a:ea typeface="黑体" panose="02010609060101010101" pitchFamily="49" charset="-122"/>
              </a:rPr>
              <a:t>　情商</a:t>
            </a:r>
            <a:r>
              <a:rPr lang="zh-CN" altLang="zh-CN" sz="2600" b="1" dirty="0">
                <a:latin typeface="黑体" panose="02010609060101010101" pitchFamily="49" charset="-122"/>
                <a:ea typeface="黑体" panose="02010609060101010101" pitchFamily="49" charset="-122"/>
              </a:rPr>
              <a:t>管理</a:t>
            </a:r>
            <a:endParaRPr lang="en-US" altLang="zh-CN" sz="2600" b="1" dirty="0">
              <a:latin typeface="黑体" panose="02010609060101010101" pitchFamily="49" charset="-122"/>
              <a:ea typeface="黑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3.2.2.1</a:t>
            </a:r>
            <a:r>
              <a:rPr lang="zh-CN" altLang="zh-CN" sz="2200" b="1" dirty="0">
                <a:latin typeface="楷体" panose="02010609060101010101" pitchFamily="49" charset="-122"/>
                <a:ea typeface="楷体" panose="02010609060101010101" pitchFamily="49" charset="-122"/>
              </a:rPr>
              <a:t>　情商管理的含义</a:t>
            </a:r>
          </a:p>
          <a:p>
            <a:r>
              <a:rPr lang="zh-CN" altLang="zh-CN" dirty="0"/>
              <a:t>情商管理就是指一个人在情商方面的管理</a:t>
            </a:r>
            <a:r>
              <a:rPr lang="en-US" altLang="zh-CN" dirty="0"/>
              <a:t>,</a:t>
            </a:r>
            <a:r>
              <a:rPr lang="zh-CN" altLang="zh-CN" dirty="0"/>
              <a:t>一方面是善于掌握自我</a:t>
            </a:r>
            <a:r>
              <a:rPr lang="en-US" altLang="zh-CN" dirty="0"/>
              <a:t>,</a:t>
            </a:r>
            <a:r>
              <a:rPr lang="zh-CN" altLang="zh-CN" dirty="0"/>
              <a:t>善于调节情绪</a:t>
            </a:r>
            <a:r>
              <a:rPr lang="en-US" altLang="zh-CN" dirty="0"/>
              <a:t>,</a:t>
            </a:r>
            <a:r>
              <a:rPr lang="zh-CN" altLang="zh-CN" dirty="0"/>
              <a:t>对生活中由矛盾和事件引起的反应能适可而止地排解</a:t>
            </a:r>
            <a:r>
              <a:rPr lang="en-US" altLang="zh-CN" dirty="0"/>
              <a:t>,</a:t>
            </a:r>
            <a:r>
              <a:rPr lang="zh-CN" altLang="zh-CN" dirty="0"/>
              <a:t>能以乐观的态度、幽默的情趣及时地缓解紧张的心理状态</a:t>
            </a:r>
            <a:r>
              <a:rPr lang="en-US" altLang="zh-CN" dirty="0"/>
              <a:t>;</a:t>
            </a:r>
            <a:r>
              <a:rPr lang="zh-CN" altLang="zh-CN" dirty="0"/>
              <a:t>另一方面也是善于管理其他人的情商</a:t>
            </a:r>
            <a:r>
              <a:rPr lang="en-US" altLang="zh-CN" dirty="0"/>
              <a:t>,</a:t>
            </a:r>
            <a:r>
              <a:rPr lang="zh-CN" altLang="zh-CN" dirty="0"/>
              <a:t>能够通过沟通调节他人的情绪。</a:t>
            </a:r>
          </a:p>
          <a:p>
            <a:endParaRPr lang="zh-CN" altLang="zh-CN" dirty="0"/>
          </a:p>
        </p:txBody>
      </p:sp>
    </p:spTree>
    <p:extLst>
      <p:ext uri="{BB962C8B-B14F-4D97-AF65-F5344CB8AC3E}">
        <p14:creationId xmlns:p14="http://schemas.microsoft.com/office/powerpoint/2010/main" val="947440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3.2</a:t>
            </a:r>
            <a:r>
              <a:rPr lang="zh-CN" altLang="zh-CN" dirty="0">
                <a:effectLst/>
              </a:rPr>
              <a:t>　领导力的自我开发</a:t>
            </a:r>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3.2.2.2</a:t>
            </a:r>
            <a:r>
              <a:rPr lang="zh-CN" altLang="zh-CN" sz="2200" b="1" dirty="0">
                <a:latin typeface="楷体" panose="02010609060101010101" pitchFamily="49" charset="-122"/>
                <a:ea typeface="楷体" panose="02010609060101010101" pitchFamily="49" charset="-122"/>
              </a:rPr>
              <a:t>　情商管理的八条途径</a:t>
            </a:r>
          </a:p>
          <a:p>
            <a:r>
              <a:rPr lang="en-US" altLang="zh-CN" dirty="0"/>
              <a:t>(1)</a:t>
            </a:r>
            <a:r>
              <a:rPr lang="zh-CN" altLang="zh-CN" dirty="0"/>
              <a:t>学会面对挫折</a:t>
            </a:r>
          </a:p>
          <a:p>
            <a:r>
              <a:rPr lang="en-US" altLang="zh-CN" dirty="0"/>
              <a:t>(2)</a:t>
            </a:r>
            <a:r>
              <a:rPr lang="zh-CN" altLang="zh-CN" dirty="0"/>
              <a:t>学会控制愤怒</a:t>
            </a:r>
          </a:p>
          <a:p>
            <a:r>
              <a:rPr lang="en-US" altLang="zh-CN" dirty="0"/>
              <a:t>(3)</a:t>
            </a:r>
            <a:r>
              <a:rPr lang="zh-CN" altLang="zh-CN" dirty="0"/>
              <a:t>学会利用压力</a:t>
            </a:r>
          </a:p>
          <a:p>
            <a:r>
              <a:rPr lang="en-US" altLang="zh-CN" dirty="0"/>
              <a:t>(4)</a:t>
            </a:r>
            <a:r>
              <a:rPr lang="zh-CN" altLang="zh-CN" dirty="0"/>
              <a:t>学会克服自卑</a:t>
            </a:r>
          </a:p>
          <a:p>
            <a:r>
              <a:rPr lang="en-US" altLang="zh-CN" dirty="0"/>
              <a:t>(5)</a:t>
            </a:r>
            <a:r>
              <a:rPr lang="zh-CN" altLang="zh-CN" dirty="0"/>
              <a:t>保持一颗进取心</a:t>
            </a:r>
          </a:p>
          <a:p>
            <a:r>
              <a:rPr lang="en-US" altLang="zh-CN" dirty="0"/>
              <a:t>(6)</a:t>
            </a:r>
            <a:r>
              <a:rPr lang="zh-CN" altLang="zh-CN" dirty="0"/>
              <a:t>养成坚韧性格</a:t>
            </a:r>
          </a:p>
          <a:p>
            <a:r>
              <a:rPr lang="en-US" altLang="zh-CN" dirty="0"/>
              <a:t>(7)</a:t>
            </a:r>
            <a:r>
              <a:rPr lang="zh-CN" altLang="zh-CN" dirty="0"/>
              <a:t>绘制美好蓝图</a:t>
            </a:r>
          </a:p>
          <a:p>
            <a:r>
              <a:rPr lang="en-US" altLang="zh-CN" dirty="0"/>
              <a:t>(8)</a:t>
            </a:r>
            <a:r>
              <a:rPr lang="zh-CN" altLang="zh-CN" dirty="0"/>
              <a:t>学会积极暗示</a:t>
            </a:r>
          </a:p>
          <a:p>
            <a:endParaRPr lang="zh-CN" altLang="en-US" dirty="0"/>
          </a:p>
        </p:txBody>
      </p:sp>
    </p:spTree>
    <p:extLst>
      <p:ext uri="{BB962C8B-B14F-4D97-AF65-F5344CB8AC3E}">
        <p14:creationId xmlns:p14="http://schemas.microsoft.com/office/powerpoint/2010/main" val="2414084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3.2</a:t>
            </a:r>
            <a:r>
              <a:rPr lang="zh-CN" altLang="zh-CN" dirty="0">
                <a:effectLst/>
              </a:rPr>
              <a:t>　领导力的自我开发</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3.2.3</a:t>
            </a:r>
            <a:r>
              <a:rPr lang="zh-CN" altLang="zh-CN" sz="2600" b="1" dirty="0">
                <a:latin typeface="黑体" panose="02010609060101010101" pitchFamily="49" charset="-122"/>
                <a:ea typeface="黑体" panose="02010609060101010101" pitchFamily="49" charset="-122"/>
              </a:rPr>
              <a:t>　自我</a:t>
            </a:r>
            <a:r>
              <a:rPr lang="zh-CN" altLang="zh-CN" sz="2600" b="1" dirty="0">
                <a:latin typeface="黑体" panose="02010609060101010101" pitchFamily="49" charset="-122"/>
                <a:ea typeface="黑体" panose="02010609060101010101" pitchFamily="49" charset="-122"/>
              </a:rPr>
              <a:t>反思</a:t>
            </a:r>
            <a:endParaRPr lang="en-US" altLang="zh-CN" sz="2600" b="1" dirty="0">
              <a:latin typeface="黑体" panose="02010609060101010101" pitchFamily="49" charset="-122"/>
              <a:ea typeface="黑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3.2.3.1</a:t>
            </a:r>
            <a:r>
              <a:rPr lang="zh-CN" altLang="zh-CN" sz="2200" b="1" dirty="0">
                <a:latin typeface="楷体" panose="02010609060101010101" pitchFamily="49" charset="-122"/>
                <a:ea typeface="楷体" panose="02010609060101010101" pitchFamily="49" charset="-122"/>
              </a:rPr>
              <a:t>　反思型领导的含义</a:t>
            </a:r>
          </a:p>
          <a:p>
            <a:r>
              <a:rPr lang="zh-CN" altLang="zh-CN" dirty="0"/>
              <a:t>反思型领导可以定义为</a:t>
            </a:r>
            <a:r>
              <a:rPr lang="en-US" altLang="zh-CN" dirty="0"/>
              <a:t>:</a:t>
            </a:r>
            <a:r>
              <a:rPr lang="zh-CN" altLang="zh-CN" dirty="0"/>
              <a:t>立足于日常熟悉的领导实践</a:t>
            </a:r>
            <a:r>
              <a:rPr lang="en-US" altLang="zh-CN" dirty="0"/>
              <a:t>,</a:t>
            </a:r>
            <a:r>
              <a:rPr lang="zh-CN" altLang="zh-CN" dirty="0"/>
              <a:t>在借鉴已有领导理论和领导经验的基础上</a:t>
            </a:r>
            <a:r>
              <a:rPr lang="en-US" altLang="zh-CN" dirty="0"/>
              <a:t>,</a:t>
            </a:r>
            <a:r>
              <a:rPr lang="zh-CN" altLang="zh-CN" dirty="0"/>
              <a:t>对自身领导实践活动进行分析和思考</a:t>
            </a:r>
            <a:r>
              <a:rPr lang="en-US" altLang="zh-CN" dirty="0"/>
              <a:t>,</a:t>
            </a:r>
            <a:r>
              <a:rPr lang="zh-CN" altLang="zh-CN" dirty="0"/>
              <a:t>观察、思考和深入分析领导实践中经常碰到和亟待解决的问题</a:t>
            </a:r>
            <a:r>
              <a:rPr lang="en-US" altLang="zh-CN" dirty="0"/>
              <a:t>,</a:t>
            </a:r>
            <a:r>
              <a:rPr lang="zh-CN" altLang="zh-CN" dirty="0"/>
              <a:t>力求提出创造性的解决方案</a:t>
            </a:r>
            <a:r>
              <a:rPr lang="en-US" altLang="zh-CN" dirty="0"/>
              <a:t>,</a:t>
            </a:r>
            <a:r>
              <a:rPr lang="zh-CN" altLang="zh-CN" dirty="0"/>
              <a:t>以提高领导实践活动的有效性和合理性。具体而言</a:t>
            </a:r>
            <a:r>
              <a:rPr lang="en-US" altLang="zh-CN" dirty="0"/>
              <a:t>,</a:t>
            </a:r>
            <a:r>
              <a:rPr lang="zh-CN" altLang="zh-CN" dirty="0"/>
              <a:t>反思型领导具有如下特征</a:t>
            </a:r>
            <a:r>
              <a:rPr lang="en-US" altLang="zh-CN" dirty="0"/>
              <a:t>:</a:t>
            </a:r>
            <a:endParaRPr lang="zh-CN" altLang="zh-CN" dirty="0"/>
          </a:p>
          <a:p>
            <a:r>
              <a:rPr lang="en-US" altLang="zh-CN" dirty="0"/>
              <a:t>(1)</a:t>
            </a:r>
            <a:r>
              <a:rPr lang="zh-CN" altLang="zh-CN" dirty="0"/>
              <a:t>反思性。</a:t>
            </a:r>
          </a:p>
          <a:p>
            <a:r>
              <a:rPr lang="en-US" altLang="zh-CN" dirty="0"/>
              <a:t>(2)</a:t>
            </a:r>
            <a:r>
              <a:rPr lang="zh-CN" altLang="zh-CN" dirty="0"/>
              <a:t>实践性。</a:t>
            </a:r>
          </a:p>
          <a:p>
            <a:r>
              <a:rPr lang="en-US" altLang="zh-CN" dirty="0"/>
              <a:t>(3)</a:t>
            </a:r>
            <a:r>
              <a:rPr lang="zh-CN" altLang="zh-CN" dirty="0"/>
              <a:t>超越性。</a:t>
            </a:r>
          </a:p>
          <a:p>
            <a:endParaRPr lang="zh-CN" altLang="zh-CN" dirty="0"/>
          </a:p>
        </p:txBody>
      </p:sp>
    </p:spTree>
    <p:extLst>
      <p:ext uri="{BB962C8B-B14F-4D97-AF65-F5344CB8AC3E}">
        <p14:creationId xmlns:p14="http://schemas.microsoft.com/office/powerpoint/2010/main" val="3611047403"/>
      </p:ext>
    </p:extLst>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14</TotalTime>
  <Words>34</Words>
  <Application>Microsoft Office PowerPoint</Application>
  <PresentationFormat>全屏显示(4:3)</PresentationFormat>
  <Paragraphs>80</Paragraphs>
  <Slides>14</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14</vt:i4>
      </vt:variant>
    </vt:vector>
  </HeadingPairs>
  <TitlesOfParts>
    <vt:vector size="25" baseType="lpstr">
      <vt:lpstr>GungsuhChe</vt:lpstr>
      <vt:lpstr>黑体</vt:lpstr>
      <vt:lpstr>华文细黑</vt:lpstr>
      <vt:lpstr>华文中宋</vt:lpstr>
      <vt:lpstr>楷体</vt:lpstr>
      <vt:lpstr>宋体</vt:lpstr>
      <vt:lpstr>Arial</vt:lpstr>
      <vt:lpstr>Calibri</vt:lpstr>
      <vt:lpstr>Times New Roman</vt:lpstr>
      <vt:lpstr>Office 主题</vt:lpstr>
      <vt:lpstr>默认设计模板</vt:lpstr>
      <vt:lpstr>PowerPoint 演示文稿</vt:lpstr>
      <vt:lpstr>目  录</vt:lpstr>
      <vt:lpstr>3.1　领导力是可以开发的</vt:lpstr>
      <vt:lpstr>3.1　领导力是可以开发的</vt:lpstr>
      <vt:lpstr>3.2　领导力的自我开发</vt:lpstr>
      <vt:lpstr>3.2　领导力的自我开发</vt:lpstr>
      <vt:lpstr>3.2　领导力的自我开发</vt:lpstr>
      <vt:lpstr>3.2　领导力的自我开发</vt:lpstr>
      <vt:lpstr>3.2　领导力的自我开发</vt:lpstr>
      <vt:lpstr>3.2　领导力的自我开发</vt:lpstr>
      <vt:lpstr>3.2　领导力的自我开发</vt:lpstr>
      <vt:lpstr>3.3　在团队中提升影响力</vt:lpstr>
      <vt:lpstr>3.3　在团队中提升影响力</vt:lpstr>
      <vt:lpstr>3.3　在团队中提升影响力</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Sunny Cao</dc:creator>
  <cp:lastModifiedBy>Admin</cp:lastModifiedBy>
  <cp:revision>5</cp:revision>
  <dcterms:created xsi:type="dcterms:W3CDTF">2017-01-20T01:43:06Z</dcterms:created>
  <dcterms:modified xsi:type="dcterms:W3CDTF">2017-03-12T12:32:45Z</dcterms:modified>
</cp:coreProperties>
</file>