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sldIdLst>
    <p:sldId id="256" r:id="rId3"/>
    <p:sldId id="257" r:id="rId4"/>
    <p:sldId id="258" r:id="rId5"/>
    <p:sldId id="259" r:id="rId6"/>
    <p:sldId id="267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5F959-BDA8-42C9-9660-9B7FE37CF48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947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9623" y="260648"/>
            <a:ext cx="6534705" cy="6477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7" y="1124744"/>
            <a:ext cx="8075241" cy="5256584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11646-68B9-467C-AC55-B59D6BE7692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415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91264" cy="5040560"/>
          </a:xfrm>
        </p:spPr>
        <p:txBody>
          <a:bodyPr/>
          <a:lstStyle>
            <a:lvl1pPr algn="just">
              <a:lnSpc>
                <a:spcPct val="135000"/>
              </a:lnSpc>
              <a:defRPr/>
            </a:lvl1pPr>
            <a:lvl2pPr algn="just">
              <a:lnSpc>
                <a:spcPct val="135000"/>
              </a:lnSpc>
              <a:defRPr/>
            </a:lvl2pPr>
            <a:lvl3pPr algn="just">
              <a:lnSpc>
                <a:spcPct val="135000"/>
              </a:lnSpc>
              <a:defRPr/>
            </a:lvl3pPr>
            <a:lvl4pPr algn="just">
              <a:lnSpc>
                <a:spcPct val="135000"/>
              </a:lnSpc>
              <a:defRPr/>
            </a:lvl4pPr>
            <a:lvl5pPr algn="just">
              <a:lnSpc>
                <a:spcPct val="135000"/>
              </a:lnSpc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43663" y="6237288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0FD2B-0A3D-4522-86A1-8AAC3564706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80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17820" y="260648"/>
            <a:ext cx="6737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>
                <a:sym typeface="华文中宋" pitchFamily="2" charset="-122"/>
              </a:rPr>
              <a:t>单击此处编辑母版标题样式</a:t>
            </a:r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5536" y="1052736"/>
            <a:ext cx="835292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ctr"/>
          <a:lstStyle>
            <a:lvl1pPr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华文细黑" pitchFamily="2" charset="-122"/>
                <a:ea typeface="宋体" charset="-122"/>
                <a:sym typeface="华文细黑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/>
          </a:p>
        </p:txBody>
      </p:sp>
      <p:sp>
        <p:nvSpPr>
          <p:cNvPr id="205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noProof="1" smtClean="0">
                <a:solidFill>
                  <a:srgbClr val="898989"/>
                </a:solidFill>
                <a:latin typeface="华文细黑" pitchFamily="2" charset="-122"/>
                <a:sym typeface="华文细黑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49B110-1728-47C6-B082-304D17FF2B0E}" type="slidenum">
              <a:rPr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  <p:pic>
        <p:nvPicPr>
          <p:cNvPr id="1032" name="Picture 13" descr="c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499225"/>
            <a:ext cx="2413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C:\Users\Cao\AppData\Roaming\Tencent\Users\744749695\QQ\WinTemp\RichOle\6WAEI9JU@3Y5(0[D4C`(1LA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07747" cy="90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5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j-cs"/>
          <a:sym typeface="华文中宋" pitchFamily="2" charset="-122"/>
        </a:defRPr>
      </a:lvl1pPr>
      <a:lvl2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2pPr>
      <a:lvl3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3pPr>
      <a:lvl4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4pPr>
      <a:lvl5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5pPr>
      <a:lvl6pPr marL="4572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6pPr>
      <a:lvl7pPr marL="9144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7pPr>
      <a:lvl8pPr marL="13716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8pPr>
      <a:lvl9pPr marL="18288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9pPr>
    </p:titleStyle>
    <p:bodyStyle>
      <a:lvl1pPr marL="342900" indent="-342900" algn="just" defTabSz="0" rtl="0" eaLnBrk="0" fontAlgn="base" hangingPunct="0">
        <a:lnSpc>
          <a:spcPct val="135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lvl="1" indent="-2857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31640" y="260648"/>
            <a:ext cx="7497762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70000"/>
            <a:ext cx="814705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F89BE6-BB91-4137-ACFE-16E9194B9FF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2" name="Picture 10" descr="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525344"/>
            <a:ext cx="2160811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50"/>
            <a:ext cx="1331638" cy="10429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052737"/>
            <a:ext cx="9143998" cy="10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88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华文细黑" panose="02010600040101010101" pitchFamily="2" charset="-122"/>
          <a:ea typeface="华文细黑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79512" y="2854677"/>
            <a:ext cx="871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8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章　卓越领导力的运用</a:t>
            </a:r>
            <a:endParaRPr lang="zh-CN" altLang="zh-CN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789040"/>
              <a:ext cx="9144000" cy="306896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0"/>
              <a:ext cx="9144000" cy="1507410"/>
              <a:chOff x="0" y="0"/>
              <a:chExt cx="9144000" cy="15074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1760" y="265088"/>
                <a:ext cx="6732240" cy="450552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691680" cy="150741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7795" y="830557"/>
                <a:ext cx="8016205" cy="676853"/>
              </a:xfrm>
              <a:prstGeom prst="rect">
                <a:avLst/>
              </a:prstGeom>
            </p:spPr>
          </p:pic>
        </p:grpSp>
      </p:grpSp>
      <p:sp>
        <p:nvSpPr>
          <p:cNvPr id="14" name="矩形 13"/>
          <p:cNvSpPr/>
          <p:nvPr/>
        </p:nvSpPr>
        <p:spPr>
          <a:xfrm>
            <a:off x="35496" y="922553"/>
            <a:ext cx="6521337" cy="387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275"/>
              </a:lnSpc>
            </a:pPr>
            <a:r>
              <a:rPr lang="zh-CN" altLang="en-US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第四篇　引领</a:t>
            </a:r>
            <a:r>
              <a:rPr lang="en-US" altLang="zh-CN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如何发挥卓越领导力的作用</a:t>
            </a:r>
            <a:r>
              <a:rPr lang="en-US" altLang="zh-CN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1600" u="sng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757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8.3</a:t>
            </a:r>
            <a:r>
              <a:rPr lang="zh-CN" altLang="zh-CN" dirty="0">
                <a:effectLst/>
              </a:rPr>
              <a:t>　激发潜能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8.3.1.3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激励的原则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公平性原则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集体主义原则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物质激励与精神激励相结合原则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双向激励原则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按需激励原则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适度激励原则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5178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8.3</a:t>
            </a:r>
            <a:r>
              <a:rPr lang="zh-CN" altLang="zh-CN" dirty="0">
                <a:effectLst/>
              </a:rPr>
              <a:t>　激发潜能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8.3.2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激励方法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目标激励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角色激励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物质激励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竞争激励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信息激励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奖惩激励</a:t>
            </a:r>
          </a:p>
          <a:p>
            <a:r>
              <a:rPr lang="en-US" altLang="zh-CN" dirty="0"/>
              <a:t>(7)</a:t>
            </a:r>
            <a:r>
              <a:rPr lang="zh-CN" altLang="zh-CN" dirty="0"/>
              <a:t>参与激励</a:t>
            </a:r>
          </a:p>
          <a:p>
            <a:r>
              <a:rPr lang="en-US" altLang="zh-CN" dirty="0"/>
              <a:t>(8)</a:t>
            </a:r>
            <a:r>
              <a:rPr lang="zh-CN" altLang="zh-CN" dirty="0"/>
              <a:t>情感激励</a:t>
            </a:r>
          </a:p>
          <a:p>
            <a:r>
              <a:rPr lang="en-US" altLang="zh-CN" dirty="0"/>
              <a:t>(9)</a:t>
            </a:r>
            <a:r>
              <a:rPr lang="zh-CN" altLang="zh-CN" dirty="0"/>
              <a:t>晋升激励</a:t>
            </a:r>
          </a:p>
          <a:p>
            <a:r>
              <a:rPr lang="en-US" altLang="zh-CN" dirty="0"/>
              <a:t>(10)</a:t>
            </a:r>
            <a:r>
              <a:rPr lang="zh-CN" altLang="zh-CN" dirty="0"/>
              <a:t>示范激励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9751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8.3</a:t>
            </a:r>
            <a:r>
              <a:rPr lang="zh-CN" altLang="zh-CN" dirty="0">
                <a:effectLst/>
              </a:rPr>
              <a:t>　激发潜能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8.3.3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实现追随者的自我激励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营造一种家的氛围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保持竞争意识不消退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2224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  录</a:t>
            </a:r>
            <a:endParaRPr lang="zh-CN" altLang="en-US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2283172" y="2996952"/>
            <a:ext cx="4737100" cy="508000"/>
            <a:chOff x="0" y="0"/>
            <a:chExt cx="2984" cy="320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00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8.1</a:t>
              </a:r>
              <a:r>
                <a:rPr lang="zh-CN" altLang="en-US" b="1" dirty="0">
                  <a:solidFill>
                    <a:srgbClr val="000000"/>
                  </a:solidFill>
                </a:rPr>
                <a:t>　描绘愿景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0" y="56"/>
              <a:ext cx="240" cy="240"/>
              <a:chOff x="0" y="0"/>
              <a:chExt cx="1615" cy="1615"/>
            </a:xfrm>
          </p:grpSpPr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175" y="17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>
                <a:off x="256" y="25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2283172" y="3766889"/>
            <a:ext cx="4724400" cy="508000"/>
            <a:chOff x="0" y="0"/>
            <a:chExt cx="2976" cy="320"/>
          </a:xfrm>
        </p:grpSpPr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>
              <a:off x="192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folHlink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8.2</a:t>
              </a:r>
              <a:r>
                <a:rPr lang="zh-CN" altLang="en-US" b="1" dirty="0">
                  <a:solidFill>
                    <a:srgbClr val="000000"/>
                  </a:solidFill>
                </a:rPr>
                <a:t>　选择道路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15" name="Group 15"/>
            <p:cNvGrpSpPr>
              <a:grpSpLocks/>
            </p:cNvGrpSpPr>
            <p:nvPr/>
          </p:nvGrpSpPr>
          <p:grpSpPr bwMode="auto">
            <a:xfrm>
              <a:off x="0" y="67"/>
              <a:ext cx="240" cy="240"/>
              <a:chOff x="0" y="0"/>
              <a:chExt cx="1615" cy="1615"/>
            </a:xfrm>
          </p:grpSpPr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Oval 18"/>
              <p:cNvSpPr>
                <a:spLocks noChangeArrowheads="1"/>
              </p:cNvSpPr>
              <p:nvPr/>
            </p:nvSpPr>
            <p:spPr bwMode="auto">
              <a:xfrm>
                <a:off x="175" y="17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Oval 20"/>
              <p:cNvSpPr>
                <a:spLocks noChangeArrowheads="1"/>
              </p:cNvSpPr>
              <p:nvPr/>
            </p:nvSpPr>
            <p:spPr bwMode="auto">
              <a:xfrm>
                <a:off x="256" y="25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0" name="Group 40"/>
          <p:cNvGrpSpPr>
            <a:grpSpLocks/>
          </p:cNvGrpSpPr>
          <p:nvPr/>
        </p:nvGrpSpPr>
        <p:grpSpPr bwMode="auto">
          <a:xfrm>
            <a:off x="2283172" y="4579689"/>
            <a:ext cx="4718050" cy="508000"/>
            <a:chOff x="0" y="0"/>
            <a:chExt cx="2972" cy="320"/>
          </a:xfrm>
        </p:grpSpPr>
        <p:sp>
          <p:nvSpPr>
            <p:cNvPr id="41" name="AutoShape 41"/>
            <p:cNvSpPr>
              <a:spLocks noChangeArrowheads="1"/>
            </p:cNvSpPr>
            <p:nvPr/>
          </p:nvSpPr>
          <p:spPr bwMode="auto">
            <a:xfrm>
              <a:off x="188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8.3</a:t>
              </a:r>
              <a:r>
                <a:rPr lang="zh-CN" altLang="en-US" b="1" dirty="0">
                  <a:solidFill>
                    <a:srgbClr val="000000"/>
                  </a:solidFill>
                </a:rPr>
                <a:t>　激发潜能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42" name="Group 42"/>
            <p:cNvGrpSpPr>
              <a:grpSpLocks/>
            </p:cNvGrpSpPr>
            <p:nvPr/>
          </p:nvGrpSpPr>
          <p:grpSpPr bwMode="auto">
            <a:xfrm>
              <a:off x="0" y="31"/>
              <a:ext cx="224" cy="240"/>
              <a:chOff x="0" y="0"/>
              <a:chExt cx="1615" cy="1615"/>
            </a:xfrm>
          </p:grpSpPr>
          <p:sp>
            <p:nvSpPr>
              <p:cNvPr id="43" name="Oval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Oval 44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Oval 45"/>
              <p:cNvSpPr>
                <a:spLocks noChangeArrowheads="1"/>
              </p:cNvSpPr>
              <p:nvPr/>
            </p:nvSpPr>
            <p:spPr bwMode="auto">
              <a:xfrm>
                <a:off x="173" y="175"/>
                <a:ext cx="1262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Oval 46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Oval 47"/>
              <p:cNvSpPr>
                <a:spLocks noChangeArrowheads="1"/>
              </p:cNvSpPr>
              <p:nvPr/>
            </p:nvSpPr>
            <p:spPr bwMode="auto">
              <a:xfrm>
                <a:off x="260" y="256"/>
                <a:ext cx="1096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Oval 48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0414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8.1</a:t>
            </a:r>
            <a:r>
              <a:rPr lang="zh-CN" altLang="zh-CN" dirty="0">
                <a:effectLst/>
              </a:rPr>
              <a:t>　描绘愿景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8.1.1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愿景的含义</a:t>
            </a:r>
          </a:p>
          <a:p>
            <a:r>
              <a:rPr lang="zh-CN" altLang="zh-CN" dirty="0"/>
              <a:t>愿景是对一个国家、一个组织或一个团队在未来某个时间节点发展图景的想象和描述</a:t>
            </a:r>
            <a:r>
              <a:rPr lang="en-US" altLang="zh-CN" dirty="0"/>
              <a:t>,</a:t>
            </a:r>
            <a:r>
              <a:rPr lang="zh-CN" altLang="zh-CN" dirty="0"/>
              <a:t>是一个组织长期的努力方向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sz="1200" dirty="0"/>
          </a:p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8.1.2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共同愿景的特点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愿景要形象化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愿景的描述要故事化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愿景要有感染力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愿景要不断地重复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阶段性的目标要持续实现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7458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8.1</a:t>
            </a:r>
            <a:r>
              <a:rPr lang="zh-CN" altLang="zh-CN" dirty="0">
                <a:effectLst/>
              </a:rPr>
              <a:t>　描绘愿景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8.1.3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建立愿景的三个途径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集成式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凝练式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影响</a:t>
            </a:r>
            <a:r>
              <a:rPr lang="zh-CN" altLang="zh-CN" dirty="0" smtClean="0"/>
              <a:t>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52191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8.1</a:t>
            </a:r>
            <a:r>
              <a:rPr lang="zh-CN" altLang="zh-CN" dirty="0">
                <a:effectLst/>
              </a:rPr>
              <a:t>　描绘愿景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8.1.4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描绘愿景需要关注的因素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8.1.4.1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价值选择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8.1.4.2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社会演化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8.1.4.3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文化变革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8.1.4.4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技术进步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8.1.4.5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组织变迁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6726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8.2</a:t>
            </a:r>
            <a:r>
              <a:rPr lang="zh-CN" altLang="zh-CN" dirty="0">
                <a:effectLst/>
              </a:rPr>
              <a:t>　选择道路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8.2.1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领导决策的程序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发现问题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确立目标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提出方案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评估方案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实施方案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监控方案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852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8.2</a:t>
            </a:r>
            <a:r>
              <a:rPr lang="zh-CN" altLang="zh-CN" dirty="0">
                <a:effectLst/>
              </a:rPr>
              <a:t>　选择道路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8.2.2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领导决策的方法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头脑风暴法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德尔菲法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现值分析法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博弈法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2476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8.2</a:t>
            </a:r>
            <a:r>
              <a:rPr lang="zh-CN" altLang="zh-CN" dirty="0">
                <a:effectLst/>
              </a:rPr>
              <a:t>　选择道路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8.2.3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启动集体智慧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创建一种群策群力的工作氛围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领导者要善于倾听</a:t>
            </a:r>
            <a:r>
              <a:rPr lang="en-US" altLang="zh-CN" dirty="0"/>
              <a:t>,</a:t>
            </a:r>
            <a:r>
              <a:rPr lang="zh-CN" altLang="zh-CN" dirty="0"/>
              <a:t>尊重追随者的意见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善于使用事后奖赏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3056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8.3</a:t>
            </a:r>
            <a:r>
              <a:rPr lang="zh-CN" altLang="zh-CN" dirty="0">
                <a:effectLst/>
              </a:rPr>
              <a:t>　激发潜能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8.3.1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激励概述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8.3.1.1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激励的含义</a:t>
            </a:r>
          </a:p>
          <a:p>
            <a:r>
              <a:rPr lang="zh-CN" altLang="zh-CN" dirty="0"/>
              <a:t>所谓激励</a:t>
            </a:r>
            <a:r>
              <a:rPr lang="en-US" altLang="zh-CN" dirty="0"/>
              <a:t>,</a:t>
            </a:r>
            <a:r>
              <a:rPr lang="zh-CN" altLang="zh-CN" dirty="0"/>
              <a:t>就是指领导者通过了解下属的某些需求</a:t>
            </a:r>
            <a:r>
              <a:rPr lang="en-US" altLang="zh-CN" dirty="0"/>
              <a:t>,</a:t>
            </a:r>
            <a:r>
              <a:rPr lang="zh-CN" altLang="zh-CN" dirty="0"/>
              <a:t>相应地采取措施适当满足下属的这些需求</a:t>
            </a:r>
            <a:r>
              <a:rPr lang="en-US" altLang="zh-CN" dirty="0"/>
              <a:t>,</a:t>
            </a:r>
            <a:r>
              <a:rPr lang="zh-CN" altLang="zh-CN" dirty="0"/>
              <a:t>从而激起下属的工作热情和积极性</a:t>
            </a:r>
            <a:r>
              <a:rPr lang="en-US" altLang="zh-CN" dirty="0"/>
              <a:t>,</a:t>
            </a:r>
            <a:r>
              <a:rPr lang="zh-CN" altLang="zh-CN" dirty="0"/>
              <a:t>为实现组织的目标而奋斗的活动。简而言之</a:t>
            </a:r>
            <a:r>
              <a:rPr lang="en-US" altLang="zh-CN" dirty="0"/>
              <a:t>,</a:t>
            </a:r>
            <a:r>
              <a:rPr lang="zh-CN" altLang="zh-CN" dirty="0"/>
              <a:t>激励就是领导者设法调动追随者积极性的过程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sz="500" dirty="0"/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8.3.1.2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激励的作用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挖掘潜力</a:t>
            </a:r>
            <a:r>
              <a:rPr lang="en-US" altLang="zh-CN" dirty="0"/>
              <a:t>,</a:t>
            </a:r>
            <a:r>
              <a:rPr lang="zh-CN" altLang="zh-CN" dirty="0"/>
              <a:t>提高效率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吸引人才</a:t>
            </a:r>
            <a:r>
              <a:rPr lang="en-US" altLang="zh-CN" dirty="0"/>
              <a:t>,</a:t>
            </a:r>
            <a:r>
              <a:rPr lang="zh-CN" altLang="zh-CN" dirty="0"/>
              <a:t>保持稳定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鼓励先进</a:t>
            </a:r>
            <a:r>
              <a:rPr lang="en-US" altLang="zh-CN" dirty="0"/>
              <a:t>,</a:t>
            </a:r>
            <a:r>
              <a:rPr lang="zh-CN" altLang="zh-CN" dirty="0"/>
              <a:t>鞭策后进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协调目标</a:t>
            </a:r>
            <a:r>
              <a:rPr lang="en-US" altLang="zh-CN" dirty="0"/>
              <a:t>,</a:t>
            </a:r>
            <a:r>
              <a:rPr lang="zh-CN" altLang="zh-CN" dirty="0"/>
              <a:t>保持一致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6016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30</Words>
  <Application>Microsoft Office PowerPoint</Application>
  <PresentationFormat>全屏显示(4:3)</PresentationFormat>
  <Paragraphs>81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GungsuhChe</vt:lpstr>
      <vt:lpstr>黑体</vt:lpstr>
      <vt:lpstr>华文细黑</vt:lpstr>
      <vt:lpstr>华文中宋</vt:lpstr>
      <vt:lpstr>楷体</vt:lpstr>
      <vt:lpstr>宋体</vt:lpstr>
      <vt:lpstr>Arial</vt:lpstr>
      <vt:lpstr>Calibri</vt:lpstr>
      <vt:lpstr>Times New Roman</vt:lpstr>
      <vt:lpstr>Office 主题</vt:lpstr>
      <vt:lpstr>默认设计模板</vt:lpstr>
      <vt:lpstr>PowerPoint 演示文稿</vt:lpstr>
      <vt:lpstr>目  录</vt:lpstr>
      <vt:lpstr>8.1　描绘愿景</vt:lpstr>
      <vt:lpstr>8.1　描绘愿景</vt:lpstr>
      <vt:lpstr>8.1　描绘愿景</vt:lpstr>
      <vt:lpstr>8.2　选择道路</vt:lpstr>
      <vt:lpstr>8.2　选择道路</vt:lpstr>
      <vt:lpstr>8.2　选择道路</vt:lpstr>
      <vt:lpstr>8.3　激发潜能</vt:lpstr>
      <vt:lpstr>8.3　激发潜能</vt:lpstr>
      <vt:lpstr>8.3　激发潜能</vt:lpstr>
      <vt:lpstr>8.3　激发潜能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 Cao</dc:creator>
  <cp:lastModifiedBy>Admin</cp:lastModifiedBy>
  <cp:revision>10</cp:revision>
  <dcterms:created xsi:type="dcterms:W3CDTF">2017-01-20T01:43:06Z</dcterms:created>
  <dcterms:modified xsi:type="dcterms:W3CDTF">2017-03-12T12:41:56Z</dcterms:modified>
</cp:coreProperties>
</file>