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5F959-BDA8-42C9-9660-9B7FE37CF48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4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9623" y="260648"/>
            <a:ext cx="6534705" cy="6477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7" y="1124744"/>
            <a:ext cx="8075241" cy="5256584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11646-68B9-467C-AC55-B59D6BE7692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41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91264" cy="5040560"/>
          </a:xfrm>
        </p:spPr>
        <p:txBody>
          <a:bodyPr/>
          <a:lstStyle>
            <a:lvl1pPr algn="just">
              <a:lnSpc>
                <a:spcPct val="135000"/>
              </a:lnSpc>
              <a:defRPr/>
            </a:lvl1pPr>
            <a:lvl2pPr algn="just">
              <a:lnSpc>
                <a:spcPct val="135000"/>
              </a:lnSpc>
              <a:defRPr/>
            </a:lvl2pPr>
            <a:lvl3pPr algn="just">
              <a:lnSpc>
                <a:spcPct val="135000"/>
              </a:lnSpc>
              <a:defRPr/>
            </a:lvl3pPr>
            <a:lvl4pPr algn="just">
              <a:lnSpc>
                <a:spcPct val="135000"/>
              </a:lnSpc>
              <a:defRPr/>
            </a:lvl4pPr>
            <a:lvl5pPr algn="just">
              <a:lnSpc>
                <a:spcPct val="135000"/>
              </a:lnSpc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43663" y="623728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0FD2B-0A3D-4522-86A1-8AAC3564706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530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17820" y="260648"/>
            <a:ext cx="6737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>
                <a:sym typeface="华文中宋" pitchFamily="2" charset="-122"/>
              </a:rPr>
              <a:t>单击此处编辑母版标题样式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5536" y="1052736"/>
            <a:ext cx="835292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ctr"/>
          <a:lstStyle>
            <a:lvl1pPr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华文细黑" pitchFamily="2" charset="-122"/>
                <a:ea typeface="宋体" charset="-122"/>
                <a:sym typeface="华文细黑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/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noProof="1" smtClean="0">
                <a:solidFill>
                  <a:srgbClr val="898989"/>
                </a:solidFill>
                <a:latin typeface="华文细黑" pitchFamily="2" charset="-122"/>
                <a:sym typeface="华文细黑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49B110-1728-47C6-B082-304D17FF2B0E}" type="slidenum">
              <a:rPr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  <p:pic>
        <p:nvPicPr>
          <p:cNvPr id="1032" name="Picture 13" descr="c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499225"/>
            <a:ext cx="2413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C:\Users\Cao\AppData\Roaming\Tencent\Users\744749695\QQ\WinTemp\RichOle\6WAEI9JU@3Y5(0[D4C`(1LA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07747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5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j-cs"/>
          <a:sym typeface="华文中宋" pitchFamily="2" charset="-122"/>
        </a:defRPr>
      </a:lvl1pPr>
      <a:lvl2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2pPr>
      <a:lvl3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3pPr>
      <a:lvl4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4pPr>
      <a:lvl5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5pPr>
      <a:lvl6pPr marL="4572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6pPr>
      <a:lvl7pPr marL="9144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7pPr>
      <a:lvl8pPr marL="13716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8pPr>
      <a:lvl9pPr marL="18288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9pPr>
    </p:titleStyle>
    <p:bodyStyle>
      <a:lvl1pPr marL="342900" indent="-342900" algn="just" defTabSz="0" rtl="0" eaLnBrk="0" fontAlgn="base" hangingPunct="0">
        <a:lnSpc>
          <a:spcPct val="135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lvl="1" indent="-2857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31640" y="260648"/>
            <a:ext cx="7497762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0000"/>
            <a:ext cx="81470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F89BE6-BB91-4137-ACFE-16E9194B9FF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2" name="Picture 10" descr="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525344"/>
            <a:ext cx="2160811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50"/>
            <a:ext cx="1331638" cy="10429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052737"/>
            <a:ext cx="9143998" cy="10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50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细黑" panose="02010600040101010101" pitchFamily="2" charset="-122"/>
          <a:ea typeface="华文细黑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79512" y="2854677"/>
            <a:ext cx="871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7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章　卓越领导力的体现</a:t>
            </a:r>
            <a:endParaRPr lang="zh-CN" altLang="zh-CN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89040"/>
              <a:ext cx="9144000" cy="306896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0"/>
              <a:ext cx="9144000" cy="1507410"/>
              <a:chOff x="0" y="0"/>
              <a:chExt cx="9144000" cy="15074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1760" y="265088"/>
                <a:ext cx="6732240" cy="450552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691680" cy="150741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7795" y="830557"/>
                <a:ext cx="8016205" cy="676853"/>
              </a:xfrm>
              <a:prstGeom prst="rect">
                <a:avLst/>
              </a:prstGeom>
            </p:spPr>
          </p:pic>
        </p:grpSp>
      </p:grpSp>
      <p:sp>
        <p:nvSpPr>
          <p:cNvPr id="14" name="矩形 13"/>
          <p:cNvSpPr/>
          <p:nvPr/>
        </p:nvSpPr>
        <p:spPr>
          <a:xfrm>
            <a:off x="35496" y="922553"/>
            <a:ext cx="6521337" cy="387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275"/>
              </a:lnSpc>
            </a:pPr>
            <a:r>
              <a:rPr lang="zh-CN" altLang="en-US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第四篇　引领</a:t>
            </a:r>
            <a:r>
              <a:rPr lang="en-US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如何发挥卓越领导力的作用</a:t>
            </a:r>
            <a:r>
              <a:rPr lang="en-US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1600" u="sng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596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7.3</a:t>
            </a:r>
            <a:r>
              <a:rPr lang="zh-CN" altLang="zh-CN" dirty="0">
                <a:effectLst/>
              </a:rPr>
              <a:t>　与环境共舞是关键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5000"/>
              </a:lnSpc>
              <a:spcBef>
                <a:spcPts val="324"/>
              </a:spcBef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7.3.1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权力建设</a:t>
            </a:r>
          </a:p>
          <a:p>
            <a:pPr marL="0" indent="0">
              <a:lnSpc>
                <a:spcPct val="125000"/>
              </a:lnSpc>
              <a:spcBef>
                <a:spcPts val="324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7.3.1.1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权力的分类</a:t>
            </a:r>
          </a:p>
          <a:p>
            <a:pPr>
              <a:lnSpc>
                <a:spcPct val="125000"/>
              </a:lnSpc>
              <a:spcBef>
                <a:spcPts val="324"/>
              </a:spcBef>
            </a:pPr>
            <a:r>
              <a:rPr lang="en-US" altLang="zh-CN" dirty="0"/>
              <a:t>(1)</a:t>
            </a:r>
            <a:r>
              <a:rPr lang="zh-CN" altLang="zh-CN" dirty="0"/>
              <a:t>法定性权力</a:t>
            </a:r>
          </a:p>
          <a:p>
            <a:pPr>
              <a:lnSpc>
                <a:spcPct val="125000"/>
              </a:lnSpc>
              <a:spcBef>
                <a:spcPts val="324"/>
              </a:spcBef>
            </a:pPr>
            <a:r>
              <a:rPr lang="en-US" altLang="zh-CN" dirty="0"/>
              <a:t>(2)</a:t>
            </a:r>
            <a:r>
              <a:rPr lang="zh-CN" altLang="zh-CN" dirty="0"/>
              <a:t>威望性</a:t>
            </a:r>
            <a:r>
              <a:rPr lang="zh-CN" altLang="zh-CN" dirty="0" smtClean="0"/>
              <a:t>权力</a:t>
            </a:r>
            <a:endParaRPr lang="en-US" altLang="zh-CN" dirty="0" smtClean="0"/>
          </a:p>
          <a:p>
            <a:pPr>
              <a:lnSpc>
                <a:spcPct val="125000"/>
              </a:lnSpc>
              <a:spcBef>
                <a:spcPts val="324"/>
              </a:spcBef>
            </a:pPr>
            <a:endParaRPr lang="zh-CN" altLang="zh-CN" sz="900" dirty="0"/>
          </a:p>
          <a:p>
            <a:pPr marL="0" indent="0">
              <a:lnSpc>
                <a:spcPct val="125000"/>
              </a:lnSpc>
              <a:spcBef>
                <a:spcPts val="324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7.3.1.2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权力的来源</a:t>
            </a:r>
          </a:p>
          <a:p>
            <a:pPr>
              <a:lnSpc>
                <a:spcPct val="125000"/>
              </a:lnSpc>
              <a:spcBef>
                <a:spcPts val="324"/>
              </a:spcBef>
            </a:pPr>
            <a:r>
              <a:rPr lang="en-US" altLang="zh-CN" dirty="0"/>
              <a:t>(1)</a:t>
            </a:r>
            <a:r>
              <a:rPr lang="zh-CN" altLang="zh-CN" dirty="0"/>
              <a:t>人际来源的权力</a:t>
            </a:r>
          </a:p>
          <a:p>
            <a:pPr>
              <a:lnSpc>
                <a:spcPct val="125000"/>
              </a:lnSpc>
              <a:spcBef>
                <a:spcPts val="324"/>
              </a:spcBef>
            </a:pPr>
            <a:r>
              <a:rPr lang="en-US" altLang="zh-CN" dirty="0"/>
              <a:t>(2)</a:t>
            </a:r>
            <a:r>
              <a:rPr lang="zh-CN" altLang="zh-CN" dirty="0"/>
              <a:t>结构来源的</a:t>
            </a:r>
            <a:r>
              <a:rPr lang="zh-CN" altLang="zh-CN" dirty="0" smtClean="0"/>
              <a:t>权力</a:t>
            </a:r>
            <a:endParaRPr lang="en-US" altLang="zh-CN" dirty="0" smtClean="0"/>
          </a:p>
          <a:p>
            <a:pPr>
              <a:lnSpc>
                <a:spcPct val="125000"/>
              </a:lnSpc>
              <a:spcBef>
                <a:spcPts val="324"/>
              </a:spcBef>
            </a:pPr>
            <a:endParaRPr lang="zh-CN" altLang="zh-CN" sz="700" dirty="0"/>
          </a:p>
          <a:p>
            <a:pPr marL="0" indent="0">
              <a:lnSpc>
                <a:spcPct val="125000"/>
              </a:lnSpc>
              <a:spcBef>
                <a:spcPts val="324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7.3.1.3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权力的合理使用</a:t>
            </a:r>
          </a:p>
          <a:p>
            <a:pPr>
              <a:lnSpc>
                <a:spcPct val="125000"/>
              </a:lnSpc>
              <a:spcBef>
                <a:spcPts val="324"/>
              </a:spcBef>
            </a:pPr>
            <a:r>
              <a:rPr lang="en-US" altLang="zh-CN" dirty="0"/>
              <a:t>(1)</a:t>
            </a:r>
            <a:r>
              <a:rPr lang="zh-CN" altLang="zh-CN" dirty="0"/>
              <a:t>法定性权力和威望性权力的合理使用</a:t>
            </a:r>
          </a:p>
          <a:p>
            <a:pPr>
              <a:lnSpc>
                <a:spcPct val="125000"/>
              </a:lnSpc>
              <a:spcBef>
                <a:spcPts val="324"/>
              </a:spcBef>
            </a:pPr>
            <a:r>
              <a:rPr lang="en-US" altLang="zh-CN" dirty="0"/>
              <a:t>(2)</a:t>
            </a:r>
            <a:r>
              <a:rPr lang="zh-CN" altLang="zh-CN" dirty="0"/>
              <a:t>人际来源的权力和结构来源的权力的有效使用</a:t>
            </a:r>
          </a:p>
          <a:p>
            <a:pPr>
              <a:lnSpc>
                <a:spcPct val="125000"/>
              </a:lnSpc>
              <a:spcBef>
                <a:spcPts val="324"/>
              </a:spcBef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559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7.3</a:t>
            </a:r>
            <a:r>
              <a:rPr lang="zh-CN" altLang="zh-CN" dirty="0">
                <a:effectLst/>
              </a:rPr>
              <a:t>　与环境共舞是关键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5000"/>
              </a:lnSpc>
              <a:spcBef>
                <a:spcPts val="424"/>
              </a:spcBef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7.3.2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领导班子的建设</a:t>
            </a:r>
          </a:p>
          <a:p>
            <a:pPr marL="0" indent="0">
              <a:lnSpc>
                <a:spcPct val="125000"/>
              </a:lnSpc>
              <a:spcBef>
                <a:spcPts val="424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7.3.2.1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领导班子的合理结构</a:t>
            </a:r>
          </a:p>
          <a:p>
            <a:pPr>
              <a:lnSpc>
                <a:spcPct val="125000"/>
              </a:lnSpc>
              <a:spcBef>
                <a:spcPts val="424"/>
              </a:spcBef>
            </a:pPr>
            <a:r>
              <a:rPr lang="en-US" altLang="zh-CN" dirty="0"/>
              <a:t>(1)</a:t>
            </a:r>
            <a:r>
              <a:rPr lang="zh-CN" altLang="zh-CN" dirty="0"/>
              <a:t>个性结构</a:t>
            </a:r>
          </a:p>
          <a:p>
            <a:pPr>
              <a:lnSpc>
                <a:spcPct val="125000"/>
              </a:lnSpc>
              <a:spcBef>
                <a:spcPts val="424"/>
              </a:spcBef>
            </a:pPr>
            <a:r>
              <a:rPr lang="en-US" altLang="zh-CN" dirty="0"/>
              <a:t>(2)</a:t>
            </a:r>
            <a:r>
              <a:rPr lang="zh-CN" altLang="zh-CN" dirty="0"/>
              <a:t>智能结构</a:t>
            </a:r>
          </a:p>
          <a:p>
            <a:pPr>
              <a:lnSpc>
                <a:spcPct val="125000"/>
              </a:lnSpc>
              <a:spcBef>
                <a:spcPts val="424"/>
              </a:spcBef>
            </a:pPr>
            <a:r>
              <a:rPr lang="en-US" altLang="zh-CN" dirty="0"/>
              <a:t>(3)</a:t>
            </a:r>
            <a:r>
              <a:rPr lang="zh-CN" altLang="zh-CN" dirty="0"/>
              <a:t>专业结构</a:t>
            </a:r>
          </a:p>
          <a:p>
            <a:pPr>
              <a:lnSpc>
                <a:spcPct val="125000"/>
              </a:lnSpc>
              <a:spcBef>
                <a:spcPts val="424"/>
              </a:spcBef>
            </a:pPr>
            <a:r>
              <a:rPr lang="en-US" altLang="zh-CN" dirty="0"/>
              <a:t>(4)</a:t>
            </a:r>
            <a:r>
              <a:rPr lang="zh-CN" altLang="zh-CN" dirty="0" smtClean="0"/>
              <a:t>年龄结构</a:t>
            </a:r>
            <a:endParaRPr lang="en-US" altLang="zh-CN" dirty="0" smtClean="0"/>
          </a:p>
          <a:p>
            <a:pPr>
              <a:lnSpc>
                <a:spcPct val="125000"/>
              </a:lnSpc>
              <a:spcBef>
                <a:spcPts val="424"/>
              </a:spcBef>
            </a:pPr>
            <a:endParaRPr lang="zh-CN" altLang="zh-CN" sz="200" dirty="0"/>
          </a:p>
          <a:p>
            <a:pPr marL="0" indent="0">
              <a:lnSpc>
                <a:spcPct val="125000"/>
              </a:lnSpc>
              <a:spcBef>
                <a:spcPts val="424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7.3.2.2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领导班子的建设</a:t>
            </a:r>
          </a:p>
          <a:p>
            <a:pPr marL="0" indent="0">
              <a:lnSpc>
                <a:spcPct val="125000"/>
              </a:lnSpc>
              <a:spcBef>
                <a:spcPts val="424"/>
              </a:spcBef>
              <a:buNone/>
            </a:pPr>
            <a:r>
              <a:rPr lang="en-US" altLang="zh-CN" dirty="0"/>
              <a:t> </a:t>
            </a:r>
            <a:endParaRPr lang="zh-CN" altLang="zh-CN" dirty="0"/>
          </a:p>
          <a:p>
            <a:pPr>
              <a:lnSpc>
                <a:spcPct val="125000"/>
              </a:lnSpc>
              <a:spcBef>
                <a:spcPts val="424"/>
              </a:spcBef>
            </a:pP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227124"/>
              </p:ext>
            </p:extLst>
          </p:nvPr>
        </p:nvGraphicFramePr>
        <p:xfrm>
          <a:off x="611560" y="4509120"/>
          <a:ext cx="7200800" cy="1911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192"/>
                <a:gridCol w="1563518"/>
                <a:gridCol w="2011018"/>
                <a:gridCol w="1898072"/>
              </a:tblGrid>
              <a:tr h="1397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形成期</a:t>
                      </a: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</a:rPr>
                        <a:t>(forming):</a:t>
                      </a: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依赖、依靠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风暴期</a:t>
                      </a: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(storming):</a:t>
                      </a: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冲突产生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团队</a:t>
                      </a: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个人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彼此了解有限</a:t>
                      </a: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□ 提出问题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□ 界定角色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□ 了解目标及任务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团队</a:t>
                      </a: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个人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具有基本合作技巧的团队能完成简易任务</a:t>
                      </a: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□ 各有想法及意见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□ 个性相异产生冲突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□ 意见分歧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□ 权力运用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970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规范期</a:t>
                      </a: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(norming):</a:t>
                      </a: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凝聚力形成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b="1" kern="100" dirty="0">
                          <a:solidFill>
                            <a:schemeClr val="tx1"/>
                          </a:solidFill>
                          <a:effectLst/>
                        </a:rPr>
                        <a:t>绩效期</a:t>
                      </a:r>
                      <a:r>
                        <a:rPr lang="en-US" sz="1100" b="1" kern="100" dirty="0">
                          <a:solidFill>
                            <a:schemeClr val="tx1"/>
                          </a:solidFill>
                          <a:effectLst/>
                        </a:rPr>
                        <a:t>(performing):</a:t>
                      </a:r>
                      <a:r>
                        <a:rPr lang="zh-CN" sz="1100" b="1" kern="100" dirty="0">
                          <a:solidFill>
                            <a:schemeClr val="tx1"/>
                          </a:solidFill>
                          <a:effectLst/>
                        </a:rPr>
                        <a:t>彼此依赖、相互依靠</a:t>
                      </a:r>
                      <a:endParaRPr lang="zh-CN" sz="12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团队</a:t>
                      </a: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个人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加强互助合作技巧</a:t>
                      </a: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形成默契达到主动自发</a:t>
                      </a: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□ 清楚明白职责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□ 了解彼此行事风格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□ 目标明确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□ 任务为先</a:t>
                      </a: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目标第一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团队</a:t>
                      </a: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个人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1100" kern="100">
                          <a:solidFill>
                            <a:schemeClr val="tx1"/>
                          </a:solidFill>
                          <a:effectLst/>
                        </a:rPr>
                        <a:t>各方面皆有良好互动技巧</a:t>
                      </a:r>
                      <a:r>
                        <a:rPr lang="en-US" sz="1100" kern="10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12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□ 着眼于各项任务的完成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□ 厘清角色扮演与职责所在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solidFill>
                            <a:schemeClr val="tx1"/>
                          </a:solidFill>
                          <a:effectLst/>
                        </a:rPr>
                        <a:t>□ 能吸引新成员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0682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录</a:t>
            </a:r>
            <a:endParaRPr lang="zh-CN" altLang="en-US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2283172" y="2996952"/>
            <a:ext cx="4737100" cy="508000"/>
            <a:chOff x="0" y="0"/>
            <a:chExt cx="2984" cy="32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00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7.1</a:t>
              </a:r>
              <a:r>
                <a:rPr lang="zh-CN" altLang="en-US" b="1" dirty="0">
                  <a:solidFill>
                    <a:srgbClr val="000000"/>
                  </a:solidFill>
                </a:rPr>
                <a:t>　自我领导力是基础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0" y="56"/>
              <a:ext cx="240" cy="240"/>
              <a:chOff x="0" y="0"/>
              <a:chExt cx="1615" cy="1615"/>
            </a:xfrm>
          </p:grpSpPr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2283172" y="3766889"/>
            <a:ext cx="4724400" cy="508000"/>
            <a:chOff x="0" y="0"/>
            <a:chExt cx="2976" cy="320"/>
          </a:xfrm>
        </p:grpSpPr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>
              <a:off x="192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folHlink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7.2</a:t>
              </a:r>
              <a:r>
                <a:rPr lang="zh-CN" altLang="en-US" b="1" dirty="0">
                  <a:solidFill>
                    <a:srgbClr val="000000"/>
                  </a:solidFill>
                </a:rPr>
                <a:t>　引领追随者是核心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15" name="Group 15"/>
            <p:cNvGrpSpPr>
              <a:grpSpLocks/>
            </p:cNvGrpSpPr>
            <p:nvPr/>
          </p:nvGrpSpPr>
          <p:grpSpPr bwMode="auto">
            <a:xfrm>
              <a:off x="0" y="67"/>
              <a:ext cx="240" cy="240"/>
              <a:chOff x="0" y="0"/>
              <a:chExt cx="1615" cy="1615"/>
            </a:xfrm>
          </p:grpSpPr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Oval 20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0" name="Group 40"/>
          <p:cNvGrpSpPr>
            <a:grpSpLocks/>
          </p:cNvGrpSpPr>
          <p:nvPr/>
        </p:nvGrpSpPr>
        <p:grpSpPr bwMode="auto">
          <a:xfrm>
            <a:off x="2283172" y="4579689"/>
            <a:ext cx="4718050" cy="508000"/>
            <a:chOff x="0" y="0"/>
            <a:chExt cx="2972" cy="320"/>
          </a:xfrm>
        </p:grpSpPr>
        <p:sp>
          <p:nvSpPr>
            <p:cNvPr id="41" name="AutoShape 41"/>
            <p:cNvSpPr>
              <a:spLocks noChangeArrowheads="1"/>
            </p:cNvSpPr>
            <p:nvPr/>
          </p:nvSpPr>
          <p:spPr bwMode="auto">
            <a:xfrm>
              <a:off x="188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7.3</a:t>
              </a:r>
              <a:r>
                <a:rPr lang="zh-CN" altLang="en-US" b="1" dirty="0">
                  <a:solidFill>
                    <a:srgbClr val="000000"/>
                  </a:solidFill>
                </a:rPr>
                <a:t>　与环境共舞是关键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42" name="Group 42"/>
            <p:cNvGrpSpPr>
              <a:grpSpLocks/>
            </p:cNvGrpSpPr>
            <p:nvPr/>
          </p:nvGrpSpPr>
          <p:grpSpPr bwMode="auto">
            <a:xfrm>
              <a:off x="0" y="31"/>
              <a:ext cx="224" cy="240"/>
              <a:chOff x="0" y="0"/>
              <a:chExt cx="1615" cy="1615"/>
            </a:xfrm>
          </p:grpSpPr>
          <p:sp>
            <p:nvSpPr>
              <p:cNvPr id="43" name="Oval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Oval 45"/>
              <p:cNvSpPr>
                <a:spLocks noChangeArrowheads="1"/>
              </p:cNvSpPr>
              <p:nvPr/>
            </p:nvSpPr>
            <p:spPr bwMode="auto">
              <a:xfrm>
                <a:off x="173" y="175"/>
                <a:ext cx="1262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Oval 46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Oval 47"/>
              <p:cNvSpPr>
                <a:spLocks noChangeArrowheads="1"/>
              </p:cNvSpPr>
              <p:nvPr/>
            </p:nvSpPr>
            <p:spPr bwMode="auto">
              <a:xfrm>
                <a:off x="260" y="256"/>
                <a:ext cx="1096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Oval 48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2972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7.1</a:t>
            </a:r>
            <a:r>
              <a:rPr lang="zh-CN" altLang="zh-CN" dirty="0">
                <a:effectLst/>
              </a:rPr>
              <a:t>　自我领导力是基础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7.1.1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领导者的素质内涵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7.1.1.1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政治思想素质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7.1.1.2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道德法律素质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7.1.1.3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科学文化素质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7.1.1.4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身体心理素质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7.1.1.5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组织管理素质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7.1.1.6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领导者素质商数</a:t>
            </a:r>
          </a:p>
        </p:txBody>
      </p:sp>
    </p:spTree>
    <p:extLst>
      <p:ext uri="{BB962C8B-B14F-4D97-AF65-F5344CB8AC3E}">
        <p14:creationId xmlns:p14="http://schemas.microsoft.com/office/powerpoint/2010/main" val="2062336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7.1</a:t>
            </a:r>
            <a:r>
              <a:rPr lang="zh-CN" altLang="zh-CN" dirty="0">
                <a:effectLst/>
              </a:rPr>
              <a:t>　自我领导力是基础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7.1.2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领导者的特质理论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智力水平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自信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决心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正直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社会交往</a:t>
            </a:r>
            <a:r>
              <a:rPr lang="zh-CN" altLang="zh-CN" dirty="0" smtClean="0"/>
              <a:t>能力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44396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7.1</a:t>
            </a:r>
            <a:r>
              <a:rPr lang="zh-CN" altLang="zh-CN" dirty="0">
                <a:effectLst/>
              </a:rPr>
              <a:t>　自我领导力是基础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7.1.3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自我领导力的培养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7.1.3.1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自我领导力培养的原则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组合性原则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辅助性原则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情境性</a:t>
            </a:r>
            <a:r>
              <a:rPr lang="zh-CN" altLang="zh-CN" dirty="0" smtClean="0"/>
              <a:t>原则</a:t>
            </a:r>
            <a:endParaRPr lang="en-US" altLang="zh-CN" dirty="0" smtClean="0"/>
          </a:p>
          <a:p>
            <a:endParaRPr lang="zh-CN" altLang="zh-CN" sz="500" dirty="0"/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7.1.3.2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自我领导力培养的途径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学习提高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实践锻炼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生活修养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2496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7.2</a:t>
            </a:r>
            <a:r>
              <a:rPr lang="zh-CN" altLang="zh-CN" dirty="0">
                <a:effectLst/>
              </a:rPr>
              <a:t>　引领追随者是核心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7.2.1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研究追随者的意义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7.2.1.1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追随者的界定</a:t>
            </a:r>
          </a:p>
          <a:p>
            <a:r>
              <a:rPr lang="zh-CN" altLang="zh-CN" dirty="0"/>
              <a:t>追随者</a:t>
            </a:r>
            <a:r>
              <a:rPr lang="en-US" altLang="zh-CN" dirty="0"/>
              <a:t>,</a:t>
            </a:r>
            <a:r>
              <a:rPr lang="zh-CN" altLang="zh-CN" dirty="0"/>
              <a:t>是指在领导与被领导、权力与服从关系中处于被领导和服从位置上的组织和个人。</a:t>
            </a:r>
          </a:p>
          <a:p>
            <a:r>
              <a:rPr lang="zh-CN" altLang="zh-CN" dirty="0" smtClean="0"/>
              <a:t>为</a:t>
            </a:r>
            <a:r>
              <a:rPr lang="zh-CN" altLang="zh-CN" dirty="0"/>
              <a:t>简约起见</a:t>
            </a:r>
            <a:r>
              <a:rPr lang="en-US" altLang="zh-CN" dirty="0"/>
              <a:t>,</a:t>
            </a:r>
            <a:r>
              <a:rPr lang="zh-CN" altLang="zh-CN" dirty="0"/>
              <a:t>以极端的</a:t>
            </a:r>
            <a:r>
              <a:rPr lang="en-US" altLang="zh-CN" dirty="0"/>
              <a:t>0</a:t>
            </a:r>
            <a:r>
              <a:rPr lang="zh-CN" altLang="zh-CN" dirty="0"/>
              <a:t>或</a:t>
            </a:r>
            <a:r>
              <a:rPr lang="en-US" altLang="zh-CN" dirty="0"/>
              <a:t>9</a:t>
            </a:r>
            <a:r>
              <a:rPr lang="zh-CN" altLang="zh-CN" dirty="0"/>
              <a:t>来表征典型的被领导者类型</a:t>
            </a:r>
            <a:r>
              <a:rPr lang="en-US" altLang="zh-CN" dirty="0"/>
              <a:t>,</a:t>
            </a:r>
            <a:r>
              <a:rPr lang="zh-CN" altLang="zh-CN" dirty="0"/>
              <a:t>大体可分为</a:t>
            </a:r>
            <a:r>
              <a:rPr lang="en-US" altLang="zh-CN" dirty="0"/>
              <a:t>8</a:t>
            </a:r>
            <a:r>
              <a:rPr lang="zh-CN" altLang="zh-CN" dirty="0"/>
              <a:t>类</a:t>
            </a:r>
            <a:r>
              <a:rPr lang="en-US" altLang="zh-CN" dirty="0"/>
              <a:t>:</a:t>
            </a:r>
            <a:r>
              <a:rPr lang="zh-CN" altLang="zh-CN" dirty="0"/>
              <a:t>完美型</a:t>
            </a:r>
            <a:r>
              <a:rPr lang="en-US" altLang="zh-CN" dirty="0"/>
              <a:t>(9,9,9)</a:t>
            </a:r>
            <a:r>
              <a:rPr lang="zh-CN" altLang="zh-CN" dirty="0"/>
              <a:t>、实干型</a:t>
            </a:r>
            <a:r>
              <a:rPr lang="en-US" altLang="zh-CN" dirty="0"/>
              <a:t>(9,9,0)</a:t>
            </a:r>
            <a:r>
              <a:rPr lang="zh-CN" altLang="zh-CN" dirty="0"/>
              <a:t>、脚踏实地型</a:t>
            </a:r>
            <a:r>
              <a:rPr lang="en-US" altLang="zh-CN" dirty="0"/>
              <a:t>(9,0,9)</a:t>
            </a:r>
            <a:r>
              <a:rPr lang="zh-CN" altLang="zh-CN" dirty="0"/>
              <a:t>、老好人型</a:t>
            </a:r>
            <a:r>
              <a:rPr lang="en-US" altLang="zh-CN" dirty="0"/>
              <a:t>(0,9,9)</a:t>
            </a:r>
            <a:r>
              <a:rPr lang="zh-CN" altLang="zh-CN" dirty="0"/>
              <a:t>、埋头苦干型</a:t>
            </a:r>
            <a:r>
              <a:rPr lang="en-US" altLang="zh-CN" dirty="0"/>
              <a:t>(9,0,0)</a:t>
            </a:r>
            <a:r>
              <a:rPr lang="zh-CN" altLang="zh-CN" dirty="0"/>
              <a:t>、溜须拍马型</a:t>
            </a:r>
            <a:r>
              <a:rPr lang="en-US" altLang="zh-CN" dirty="0"/>
              <a:t>(0,9,0)</a:t>
            </a:r>
            <a:r>
              <a:rPr lang="zh-CN" altLang="zh-CN" dirty="0"/>
              <a:t>、退休型</a:t>
            </a:r>
            <a:r>
              <a:rPr lang="en-US" altLang="zh-CN" dirty="0"/>
              <a:t>(0,0,9)</a:t>
            </a:r>
            <a:r>
              <a:rPr lang="zh-CN" altLang="zh-CN" dirty="0"/>
              <a:t>、淘汰型</a:t>
            </a:r>
            <a:r>
              <a:rPr lang="en-US" altLang="zh-CN" dirty="0"/>
              <a:t>(0,0,0)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sz="700" dirty="0"/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7.2.1.2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研究追随者的意义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追随者是组织中人力资源的重要的和基础性的组成部分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追随者是实现有效领导的重要</a:t>
            </a:r>
            <a:r>
              <a:rPr lang="zh-CN" altLang="zh-CN" dirty="0" smtClean="0"/>
              <a:t>因素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034980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7.2</a:t>
            </a:r>
            <a:r>
              <a:rPr lang="zh-CN" altLang="zh-CN" dirty="0">
                <a:effectLst/>
              </a:rPr>
              <a:t>　引领追随者是核心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7.2.2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追随者的成熟素质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适应上级</a:t>
            </a:r>
            <a:r>
              <a:rPr lang="en-US" altLang="zh-CN" dirty="0"/>
              <a:t>,</a:t>
            </a:r>
            <a:r>
              <a:rPr lang="zh-CN" altLang="zh-CN" dirty="0"/>
              <a:t>维护上级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敬业守职</a:t>
            </a:r>
            <a:r>
              <a:rPr lang="en-US" altLang="zh-CN" dirty="0"/>
              <a:t>,</a:t>
            </a:r>
            <a:r>
              <a:rPr lang="zh-CN" altLang="zh-CN" dirty="0"/>
              <a:t>热忱工作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博学多才</a:t>
            </a:r>
            <a:r>
              <a:rPr lang="en-US" altLang="zh-CN" dirty="0"/>
              <a:t>,</a:t>
            </a:r>
            <a:r>
              <a:rPr lang="zh-CN" altLang="zh-CN" dirty="0"/>
              <a:t>乐观自信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勇担责任</a:t>
            </a:r>
            <a:r>
              <a:rPr lang="en-US" altLang="zh-CN" dirty="0"/>
              <a:t>,</a:t>
            </a:r>
            <a:r>
              <a:rPr lang="zh-CN" altLang="zh-CN" dirty="0"/>
              <a:t>独当一面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原则坚定</a:t>
            </a:r>
            <a:r>
              <a:rPr lang="en-US" altLang="zh-CN" dirty="0"/>
              <a:t>,</a:t>
            </a:r>
            <a:r>
              <a:rPr lang="zh-CN" altLang="zh-CN" dirty="0"/>
              <a:t>方法灵活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求真务实</a:t>
            </a:r>
            <a:r>
              <a:rPr lang="en-US" altLang="zh-CN" dirty="0"/>
              <a:t>,</a:t>
            </a:r>
            <a:r>
              <a:rPr lang="zh-CN" altLang="zh-CN" dirty="0"/>
              <a:t>积极开拓</a:t>
            </a:r>
          </a:p>
          <a:p>
            <a:r>
              <a:rPr lang="en-US" altLang="zh-CN" dirty="0"/>
              <a:t>(7)</a:t>
            </a:r>
            <a:r>
              <a:rPr lang="zh-CN" altLang="zh-CN" dirty="0"/>
              <a:t>谦虚谨慎</a:t>
            </a:r>
            <a:r>
              <a:rPr lang="en-US" altLang="zh-CN" dirty="0"/>
              <a:t>,</a:t>
            </a:r>
            <a:r>
              <a:rPr lang="zh-CN" altLang="zh-CN" dirty="0"/>
              <a:t>善于沟通</a:t>
            </a:r>
          </a:p>
          <a:p>
            <a:r>
              <a:rPr lang="en-US" altLang="zh-CN" dirty="0"/>
              <a:t>(8)</a:t>
            </a:r>
            <a:r>
              <a:rPr lang="zh-CN" altLang="zh-CN" dirty="0"/>
              <a:t>胜败如常</a:t>
            </a:r>
            <a:r>
              <a:rPr lang="en-US" altLang="zh-CN" dirty="0"/>
              <a:t>,</a:t>
            </a:r>
            <a:r>
              <a:rPr lang="zh-CN" altLang="zh-CN" dirty="0"/>
              <a:t>锲而不舍</a:t>
            </a:r>
          </a:p>
          <a:p>
            <a:r>
              <a:rPr lang="en-US" altLang="zh-CN" dirty="0"/>
              <a:t>(9)</a:t>
            </a:r>
            <a:r>
              <a:rPr lang="zh-CN" altLang="zh-CN" dirty="0"/>
              <a:t>多予少取</a:t>
            </a:r>
            <a:r>
              <a:rPr lang="en-US" altLang="zh-CN" dirty="0"/>
              <a:t>,</a:t>
            </a:r>
            <a:r>
              <a:rPr lang="zh-CN" altLang="zh-CN" dirty="0"/>
              <a:t>清名正利</a:t>
            </a:r>
          </a:p>
          <a:p>
            <a:r>
              <a:rPr lang="en-US" altLang="zh-CN" dirty="0"/>
              <a:t>(10)</a:t>
            </a:r>
            <a:r>
              <a:rPr lang="zh-CN" altLang="zh-CN" dirty="0"/>
              <a:t>能识大体</a:t>
            </a:r>
            <a:r>
              <a:rPr lang="en-US" altLang="zh-CN" dirty="0"/>
              <a:t>,</a:t>
            </a:r>
            <a:r>
              <a:rPr lang="zh-CN" altLang="zh-CN" dirty="0"/>
              <a:t>自主沉浮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7395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7.2</a:t>
            </a:r>
            <a:r>
              <a:rPr lang="zh-CN" altLang="zh-CN" dirty="0">
                <a:effectLst/>
              </a:rPr>
              <a:t>　引领追随者是核心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7.2.3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追随者的失败行为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没有主见</a:t>
            </a:r>
            <a:r>
              <a:rPr lang="en-US" altLang="zh-CN" dirty="0"/>
              <a:t>,</a:t>
            </a:r>
            <a:r>
              <a:rPr lang="zh-CN" altLang="zh-CN" dirty="0"/>
              <a:t>糊涂被动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遇事慌乱</a:t>
            </a:r>
            <a:r>
              <a:rPr lang="en-US" altLang="zh-CN" dirty="0"/>
              <a:t>,</a:t>
            </a:r>
            <a:r>
              <a:rPr lang="zh-CN" altLang="zh-CN" dirty="0"/>
              <a:t>太情绪化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纸上谈兵</a:t>
            </a:r>
            <a:r>
              <a:rPr lang="en-US" altLang="zh-CN" dirty="0"/>
              <a:t>,</a:t>
            </a:r>
            <a:r>
              <a:rPr lang="zh-CN" altLang="zh-CN" dirty="0"/>
              <a:t>行动不力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虎头蛇尾</a:t>
            </a:r>
            <a:r>
              <a:rPr lang="en-US" altLang="zh-CN" dirty="0"/>
              <a:t>,</a:t>
            </a:r>
            <a:r>
              <a:rPr lang="zh-CN" altLang="zh-CN" dirty="0"/>
              <a:t>忽冷忽热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事无巨细</a:t>
            </a:r>
            <a:r>
              <a:rPr lang="en-US" altLang="zh-CN" dirty="0"/>
              <a:t>,</a:t>
            </a:r>
            <a:r>
              <a:rPr lang="zh-CN" altLang="zh-CN" dirty="0"/>
              <a:t>陷入琐事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私心太重</a:t>
            </a:r>
            <a:r>
              <a:rPr lang="en-US" altLang="zh-CN" dirty="0"/>
              <a:t>,</a:t>
            </a:r>
            <a:r>
              <a:rPr lang="zh-CN" altLang="zh-CN" dirty="0"/>
              <a:t>唯利是图</a:t>
            </a:r>
          </a:p>
          <a:p>
            <a:r>
              <a:rPr lang="en-US" altLang="zh-CN" dirty="0"/>
              <a:t>(7)</a:t>
            </a:r>
            <a:r>
              <a:rPr lang="zh-CN" altLang="zh-CN" dirty="0"/>
              <a:t>应付上级</a:t>
            </a:r>
            <a:r>
              <a:rPr lang="en-US" altLang="zh-CN" dirty="0"/>
              <a:t>,</a:t>
            </a:r>
            <a:r>
              <a:rPr lang="zh-CN" altLang="zh-CN" dirty="0"/>
              <a:t>投机取巧</a:t>
            </a:r>
          </a:p>
          <a:p>
            <a:r>
              <a:rPr lang="en-US" altLang="zh-CN" dirty="0"/>
              <a:t>(8)</a:t>
            </a:r>
            <a:r>
              <a:rPr lang="zh-CN" altLang="zh-CN" dirty="0"/>
              <a:t>固执己见</a:t>
            </a:r>
            <a:r>
              <a:rPr lang="en-US" altLang="zh-CN" dirty="0"/>
              <a:t>,</a:t>
            </a:r>
            <a:r>
              <a:rPr lang="zh-CN" altLang="zh-CN" dirty="0"/>
              <a:t>刚愎自用</a:t>
            </a:r>
          </a:p>
          <a:p>
            <a:r>
              <a:rPr lang="en-US" altLang="zh-CN" dirty="0"/>
              <a:t>(9)</a:t>
            </a:r>
            <a:r>
              <a:rPr lang="zh-CN" altLang="zh-CN" dirty="0"/>
              <a:t>分化离间</a:t>
            </a:r>
            <a:r>
              <a:rPr lang="en-US" altLang="zh-CN" dirty="0"/>
              <a:t>,</a:t>
            </a:r>
            <a:r>
              <a:rPr lang="zh-CN" altLang="zh-CN" dirty="0"/>
              <a:t>搞小团体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2207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7.2</a:t>
            </a:r>
            <a:r>
              <a:rPr lang="zh-CN" altLang="zh-CN" dirty="0">
                <a:effectLst/>
              </a:rPr>
              <a:t>　引领追随者是核心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7.2.4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追随者的成功晋升</a:t>
            </a:r>
          </a:p>
          <a:p>
            <a:r>
              <a:rPr lang="zh-CN" altLang="zh-CN" dirty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参照本章前面的内容</a:t>
            </a:r>
            <a:r>
              <a:rPr lang="en-US" altLang="zh-CN" dirty="0"/>
              <a:t>,</a:t>
            </a:r>
            <a:r>
              <a:rPr lang="zh-CN" altLang="zh-CN" dirty="0"/>
              <a:t>努力提高自己作为领导者和被领导者的素质</a:t>
            </a:r>
            <a:r>
              <a:rPr lang="en-US" altLang="zh-CN" dirty="0"/>
              <a:t>,</a:t>
            </a:r>
            <a:r>
              <a:rPr lang="zh-CN" altLang="zh-CN" dirty="0"/>
              <a:t>力戒上述被领导者的失败行为。 </a:t>
            </a:r>
          </a:p>
          <a:p>
            <a:r>
              <a:rPr lang="zh-CN" altLang="zh-CN" dirty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干出实绩</a:t>
            </a:r>
            <a:r>
              <a:rPr lang="en-US" altLang="zh-CN" dirty="0"/>
              <a:t>,</a:t>
            </a:r>
            <a:r>
              <a:rPr lang="zh-CN" altLang="zh-CN" dirty="0"/>
              <a:t>创造条件</a:t>
            </a:r>
            <a:r>
              <a:rPr lang="en-US" altLang="zh-CN" dirty="0"/>
              <a:t>,</a:t>
            </a:r>
            <a:r>
              <a:rPr lang="zh-CN" altLang="zh-CN" dirty="0"/>
              <a:t>这是根本之道。</a:t>
            </a:r>
          </a:p>
          <a:p>
            <a:r>
              <a:rPr lang="zh-CN" altLang="zh-CN" dirty="0"/>
              <a:t>第三</a:t>
            </a:r>
            <a:r>
              <a:rPr lang="en-US" altLang="zh-CN" dirty="0"/>
              <a:t>,</a:t>
            </a:r>
            <a:r>
              <a:rPr lang="zh-CN" altLang="zh-CN" dirty="0"/>
              <a:t>发现机会</a:t>
            </a:r>
            <a:r>
              <a:rPr lang="en-US" altLang="zh-CN" dirty="0"/>
              <a:t>,</a:t>
            </a:r>
            <a:r>
              <a:rPr lang="zh-CN" altLang="zh-CN" dirty="0"/>
              <a:t>争取机会</a:t>
            </a:r>
            <a:r>
              <a:rPr lang="en-US" altLang="zh-CN" dirty="0"/>
              <a:t>,</a:t>
            </a:r>
            <a:r>
              <a:rPr lang="zh-CN" altLang="zh-CN" dirty="0"/>
              <a:t>把握机会</a:t>
            </a:r>
            <a:r>
              <a:rPr lang="en-US" altLang="zh-CN" dirty="0"/>
              <a:t>,</a:t>
            </a:r>
            <a:r>
              <a:rPr lang="zh-CN" altLang="zh-CN" dirty="0"/>
              <a:t>平时就要“像领导一样思考</a:t>
            </a:r>
            <a:r>
              <a:rPr lang="en-US" altLang="zh-CN" dirty="0"/>
              <a:t>,</a:t>
            </a:r>
            <a:r>
              <a:rPr lang="zh-CN" altLang="zh-CN" dirty="0"/>
              <a:t>像士兵一样行动”</a:t>
            </a:r>
            <a:r>
              <a:rPr lang="en-US" altLang="zh-CN" dirty="0"/>
              <a:t>,</a:t>
            </a:r>
            <a:r>
              <a:rPr lang="zh-CN" altLang="zh-CN" dirty="0"/>
              <a:t>机会总是垂青有准备的人。</a:t>
            </a:r>
          </a:p>
          <a:p>
            <a:r>
              <a:rPr lang="zh-CN" altLang="zh-CN" dirty="0"/>
              <a:t>第四</a:t>
            </a:r>
            <a:r>
              <a:rPr lang="en-US" altLang="zh-CN" dirty="0"/>
              <a:t>,</a:t>
            </a:r>
            <a:r>
              <a:rPr lang="zh-CN" altLang="zh-CN" dirty="0"/>
              <a:t>增加工作的可见性和合作性</a:t>
            </a:r>
            <a:r>
              <a:rPr lang="en-US" altLang="zh-CN" dirty="0"/>
              <a:t>,</a:t>
            </a:r>
            <a:r>
              <a:rPr lang="zh-CN" altLang="zh-CN" dirty="0"/>
              <a:t>提高在同事中的知名度和美誉度。</a:t>
            </a:r>
          </a:p>
          <a:p>
            <a:r>
              <a:rPr lang="zh-CN" altLang="zh-CN" dirty="0"/>
              <a:t>第五</a:t>
            </a:r>
            <a:r>
              <a:rPr lang="en-US" altLang="zh-CN" dirty="0"/>
              <a:t>,</a:t>
            </a:r>
            <a:r>
              <a:rPr lang="zh-CN" altLang="zh-CN" dirty="0"/>
              <a:t>讲究艺术</a:t>
            </a:r>
            <a:r>
              <a:rPr lang="en-US" altLang="zh-CN" dirty="0"/>
              <a:t>,</a:t>
            </a:r>
            <a:r>
              <a:rPr lang="zh-CN" altLang="zh-CN" dirty="0"/>
              <a:t>多与领导沟通</a:t>
            </a:r>
            <a:r>
              <a:rPr lang="en-US" altLang="zh-CN" dirty="0"/>
              <a:t>,</a:t>
            </a:r>
            <a:r>
              <a:rPr lang="zh-CN" altLang="zh-CN" dirty="0"/>
              <a:t>积极地协助工作</a:t>
            </a:r>
            <a:r>
              <a:rPr lang="en-US" altLang="zh-CN" dirty="0"/>
              <a:t>,</a:t>
            </a:r>
            <a:r>
              <a:rPr lang="zh-CN" altLang="zh-CN" dirty="0"/>
              <a:t>赢得上级的赏识和帮助。</a:t>
            </a:r>
          </a:p>
          <a:p>
            <a:r>
              <a:rPr lang="zh-CN" altLang="zh-CN" dirty="0"/>
              <a:t>第六</a:t>
            </a:r>
            <a:r>
              <a:rPr lang="en-US" altLang="zh-CN" dirty="0"/>
              <a:t>,</a:t>
            </a:r>
            <a:r>
              <a:rPr lang="zh-CN" altLang="zh-CN" dirty="0"/>
              <a:t>双赢思维</a:t>
            </a:r>
            <a:r>
              <a:rPr lang="en-US" altLang="zh-CN" dirty="0"/>
              <a:t>,</a:t>
            </a:r>
            <a:r>
              <a:rPr lang="zh-CN" altLang="zh-CN" dirty="0"/>
              <a:t>学会竞争</a:t>
            </a:r>
            <a:r>
              <a:rPr lang="en-US" altLang="zh-CN" dirty="0"/>
              <a:t>,</a:t>
            </a:r>
            <a:r>
              <a:rPr lang="zh-CN" altLang="zh-CN" dirty="0"/>
              <a:t>适时表现</a:t>
            </a:r>
            <a:r>
              <a:rPr lang="en-US" altLang="zh-CN" dirty="0"/>
              <a:t>,</a:t>
            </a:r>
            <a:r>
              <a:rPr lang="zh-CN" altLang="zh-CN" dirty="0"/>
              <a:t>推销自己。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1198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174</Words>
  <Application>Microsoft Office PowerPoint</Application>
  <PresentationFormat>全屏显示(4:3)</PresentationFormat>
  <Paragraphs>121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GungsuhChe</vt:lpstr>
      <vt:lpstr>黑体</vt:lpstr>
      <vt:lpstr>华文细黑</vt:lpstr>
      <vt:lpstr>华文中宋</vt:lpstr>
      <vt:lpstr>楷体</vt:lpstr>
      <vt:lpstr>宋体</vt:lpstr>
      <vt:lpstr>Arial</vt:lpstr>
      <vt:lpstr>Calibri</vt:lpstr>
      <vt:lpstr>Times New Roman</vt:lpstr>
      <vt:lpstr>Office 主题</vt:lpstr>
      <vt:lpstr>默认设计模板</vt:lpstr>
      <vt:lpstr>PowerPoint 演示文稿</vt:lpstr>
      <vt:lpstr>目  录</vt:lpstr>
      <vt:lpstr>7.1　自我领导力是基础</vt:lpstr>
      <vt:lpstr>7.1　自我领导力是基础</vt:lpstr>
      <vt:lpstr>7.1　自我领导力是基础</vt:lpstr>
      <vt:lpstr>7.2　引领追随者是核心 </vt:lpstr>
      <vt:lpstr>7.2　引领追随者是核心 </vt:lpstr>
      <vt:lpstr>7.2　引领追随者是核心 </vt:lpstr>
      <vt:lpstr>7.2　引领追随者是核心 </vt:lpstr>
      <vt:lpstr>7.3　与环境共舞是关键</vt:lpstr>
      <vt:lpstr>7.3　与环境共舞是关键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 Cao</dc:creator>
  <cp:lastModifiedBy>Admin</cp:lastModifiedBy>
  <cp:revision>9</cp:revision>
  <dcterms:created xsi:type="dcterms:W3CDTF">2017-01-20T01:43:06Z</dcterms:created>
  <dcterms:modified xsi:type="dcterms:W3CDTF">2017-03-12T12:40:49Z</dcterms:modified>
</cp:coreProperties>
</file>