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Lst>
  <p:notesMasterIdLst>
    <p:notesMasterId r:id="rId107"/>
  </p:notesMasterIdLst>
  <p:sldIdLst>
    <p:sldId id="291" r:id="rId5"/>
    <p:sldId id="376" r:id="rId6"/>
    <p:sldId id="290" r:id="rId7"/>
    <p:sldId id="289" r:id="rId8"/>
    <p:sldId id="258" r:id="rId9"/>
    <p:sldId id="375" r:id="rId10"/>
    <p:sldId id="259" r:id="rId11"/>
    <p:sldId id="300" r:id="rId12"/>
    <p:sldId id="301" r:id="rId13"/>
    <p:sldId id="302" r:id="rId14"/>
    <p:sldId id="303" r:id="rId15"/>
    <p:sldId id="304" r:id="rId16"/>
    <p:sldId id="260" r:id="rId17"/>
    <p:sldId id="261" r:id="rId18"/>
    <p:sldId id="262" r:id="rId19"/>
    <p:sldId id="263" r:id="rId20"/>
    <p:sldId id="382" r:id="rId21"/>
    <p:sldId id="305" r:id="rId22"/>
    <p:sldId id="306" r:id="rId23"/>
    <p:sldId id="384" r:id="rId24"/>
    <p:sldId id="309" r:id="rId25"/>
    <p:sldId id="308" r:id="rId26"/>
    <p:sldId id="383" r:id="rId27"/>
    <p:sldId id="378" r:id="rId28"/>
    <p:sldId id="265" r:id="rId29"/>
    <p:sldId id="292" r:id="rId30"/>
    <p:sldId id="266" r:id="rId31"/>
    <p:sldId id="293" r:id="rId32"/>
    <p:sldId id="267" r:id="rId33"/>
    <p:sldId id="310" r:id="rId34"/>
    <p:sldId id="385" r:id="rId35"/>
    <p:sldId id="386" r:id="rId36"/>
    <p:sldId id="336" r:id="rId37"/>
    <p:sldId id="338" r:id="rId38"/>
    <p:sldId id="339" r:id="rId39"/>
    <p:sldId id="268" r:id="rId40"/>
    <p:sldId id="294" r:id="rId41"/>
    <p:sldId id="269" r:id="rId42"/>
    <p:sldId id="270" r:id="rId43"/>
    <p:sldId id="272" r:id="rId44"/>
    <p:sldId id="311" r:id="rId45"/>
    <p:sldId id="333" r:id="rId46"/>
    <p:sldId id="334" r:id="rId47"/>
    <p:sldId id="335" r:id="rId48"/>
    <p:sldId id="332" r:id="rId49"/>
    <p:sldId id="341" r:id="rId50"/>
    <p:sldId id="342" r:id="rId51"/>
    <p:sldId id="379" r:id="rId52"/>
    <p:sldId id="273" r:id="rId53"/>
    <p:sldId id="274" r:id="rId54"/>
    <p:sldId id="387" r:id="rId55"/>
    <p:sldId id="295" r:id="rId56"/>
    <p:sldId id="388" r:id="rId57"/>
    <p:sldId id="312" r:id="rId58"/>
    <p:sldId id="316" r:id="rId59"/>
    <p:sldId id="317" r:id="rId60"/>
    <p:sldId id="276" r:id="rId61"/>
    <p:sldId id="319" r:id="rId62"/>
    <p:sldId id="318" r:id="rId63"/>
    <p:sldId id="277" r:id="rId64"/>
    <p:sldId id="313" r:id="rId65"/>
    <p:sldId id="321" r:id="rId66"/>
    <p:sldId id="346" r:id="rId67"/>
    <p:sldId id="320" r:id="rId68"/>
    <p:sldId id="349" r:id="rId69"/>
    <p:sldId id="278" r:id="rId70"/>
    <p:sldId id="324" r:id="rId71"/>
    <p:sldId id="325" r:id="rId72"/>
    <p:sldId id="326" r:id="rId73"/>
    <p:sldId id="323" r:id="rId74"/>
    <p:sldId id="279" r:id="rId75"/>
    <p:sldId id="296" r:id="rId76"/>
    <p:sldId id="280" r:id="rId77"/>
    <p:sldId id="314" r:id="rId78"/>
    <p:sldId id="328" r:id="rId79"/>
    <p:sldId id="329" r:id="rId80"/>
    <p:sldId id="350" r:id="rId81"/>
    <p:sldId id="327" r:id="rId82"/>
    <p:sldId id="380" r:id="rId83"/>
    <p:sldId id="281" r:id="rId84"/>
    <p:sldId id="282" r:id="rId85"/>
    <p:sldId id="390" r:id="rId86"/>
    <p:sldId id="297" r:id="rId87"/>
    <p:sldId id="352" r:id="rId88"/>
    <p:sldId id="353" r:id="rId89"/>
    <p:sldId id="354" r:id="rId90"/>
    <p:sldId id="355" r:id="rId91"/>
    <p:sldId id="283" r:id="rId92"/>
    <p:sldId id="298" r:id="rId93"/>
    <p:sldId id="284" r:id="rId94"/>
    <p:sldId id="286" r:id="rId95"/>
    <p:sldId id="287" r:id="rId96"/>
    <p:sldId id="288" r:id="rId97"/>
    <p:sldId id="361" r:id="rId98"/>
    <p:sldId id="299" r:id="rId99"/>
    <p:sldId id="381" r:id="rId100"/>
    <p:sldId id="370" r:id="rId101"/>
    <p:sldId id="371" r:id="rId102"/>
    <p:sldId id="372" r:id="rId103"/>
    <p:sldId id="373" r:id="rId104"/>
    <p:sldId id="391" r:id="rId105"/>
    <p:sldId id="374" r:id="rId106"/>
  </p:sldIdLst>
  <p:sldSz cx="9144000" cy="6858000" type="screen4x3"/>
  <p:notesSz cx="6858000" cy="9144000"/>
  <p:custDataLst>
    <p:tags r:id="rId108"/>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4000" b="0" i="0" u="none" kern="1200" baseline="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9" d="100"/>
          <a:sy n="109"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tableStyles" Target="tableStyles.xml"/><Relationship Id="rId16" Type="http://schemas.openxmlformats.org/officeDocument/2006/relationships/slide" Target="slides/slide12.xml"/><Relationship Id="rId107" Type="http://schemas.openxmlformats.org/officeDocument/2006/relationships/notesMaster" Target="notesMasters/notesMaster1.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tags" Target="tags/tag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presProps" Target="presProps.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viewProps" Target="view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页眉占位符 1"/>
          <p:cNvSpPr>
            <a:spLocks noGrp="1" noChangeArrowheads="1"/>
          </p:cNvSpPr>
          <p:nvPr>
            <p:ph type="hdr" sz="quarter"/>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日期占位符 2"/>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B21DC4E-80CF-4A49-9E9C-AC6A0C9D3AF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2024/5/20</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幻灯片图像占位符 3"/>
          <p:cNvSpPr>
            <a:spLocks noGrp="1" noRot="1" noChangeAspect="1"/>
          </p:cNvSpPr>
          <p:nvPr>
            <p:ph type="sldImg"/>
          </p:nvPr>
        </p:nvSpPr>
        <p:spPr>
          <a:xfrm>
            <a:off x="1143000" y="685800"/>
            <a:ext cx="4572000" cy="3429000"/>
          </a:xfrm>
          <a:prstGeom prst="rect">
            <a:avLst/>
          </a:prstGeom>
          <a:noFill/>
          <a:ln w="9525">
            <a:noFill/>
          </a:ln>
        </p:spPr>
      </p:sp>
      <p:sp>
        <p:nvSpPr>
          <p:cNvPr id="5125" name="备注占位符 4"/>
          <p:cNvSpPr>
            <a:spLocks noGrp="1" noChangeArrowheads="1"/>
          </p:cNvSpPr>
          <p:nvPr>
            <p:ph type="body" sz="quarter" idx="3"/>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第五级</a:t>
            </a:r>
          </a:p>
        </p:txBody>
      </p:sp>
      <p:sp>
        <p:nvSpPr>
          <p:cNvPr id="5126" name="页脚占位符 5"/>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lstStyle/>
          <a:p>
            <a:pPr lvl="0" algn="r" eaLnBrk="1" fontAlgn="base" hangingPunct="1">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p:spPr>
      </p:sp>
      <p:sp>
        <p:nvSpPr>
          <p:cNvPr id="31746" name="备注占位符 2"/>
          <p:cNvSpPr>
            <a:spLocks noGrp="1"/>
          </p:cNvSpPr>
          <p:nvPr>
            <p:ph type="body"/>
          </p:nvPr>
        </p:nvSpPr>
        <p:spPr>
          <a:ln/>
        </p:spPr>
        <p:txBody>
          <a:bodyPr wrap="square" lIns="91440" tIns="45720" rIns="91440" bIns="45720" anchor="ctr"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buFont typeface="Arial" panose="020B0604020202020204" pitchFamily="34" charset="0"/>
              <a:buChar char="•"/>
            </a:pPr>
            <a:fld id="{9A0DB2DC-4C9A-4742-B13C-FB6460FD3503}" type="slidenum">
              <a:rPr lang="zh-CN" altLang="en-US" dirty="0">
                <a:latin typeface="Arial" panose="020B0604020202020204" pitchFamily="34" charset="0"/>
              </a:rPr>
              <a:t>25</a:t>
            </a:fld>
            <a:endParaRPr lang="zh-CN" altLang="en-US" dirty="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noTextEdit="1"/>
          </p:cNvSpPr>
          <p:nvPr>
            <p:ph type="sldImg"/>
          </p:nvPr>
        </p:nvSpPr>
        <p:spPr>
          <a:ln/>
        </p:spPr>
      </p:sp>
      <p:sp>
        <p:nvSpPr>
          <p:cNvPr id="69634" name="备注占位符 2"/>
          <p:cNvSpPr>
            <a:spLocks noGrp="1"/>
          </p:cNvSpPr>
          <p:nvPr>
            <p:ph type="body"/>
          </p:nvPr>
        </p:nvSpPr>
        <p:spPr>
          <a:ln/>
        </p:spPr>
        <p:txBody>
          <a:bodyPr wrap="square" lIns="91440" tIns="45720" rIns="91440" bIns="45720" anchor="ctr" anchorCtr="0"/>
          <a:lstStyle/>
          <a:p>
            <a:pPr lvl="0"/>
            <a:endParaRPr lang="zh-CN" altLang="en-US" dirty="0"/>
          </a:p>
        </p:txBody>
      </p:sp>
      <p:sp>
        <p:nvSpPr>
          <p:cNvPr id="69635"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buFont typeface="Arial" panose="020B0604020202020204" pitchFamily="34" charset="0"/>
              <a:buChar char="•"/>
            </a:pPr>
            <a:fld id="{9A0DB2DC-4C9A-4742-B13C-FB6460FD3503}" type="slidenum">
              <a:rPr lang="zh-CN" altLang="en-US" dirty="0">
                <a:latin typeface="Arial" panose="020B0604020202020204" pitchFamily="34" charset="0"/>
              </a:rPr>
              <a:t>61</a:t>
            </a:fld>
            <a:endParaRPr lang="zh-CN" altLang="en-US"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04850"/>
            <a:ext cx="6019800" cy="561975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04850"/>
            <a:ext cx="6019800" cy="561975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04850"/>
            <a:ext cx="6019800" cy="561975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04850"/>
            <a:ext cx="6019800" cy="561975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blipFill>
        <a:effectLst/>
      </p:bgPr>
    </p:bg>
    <p:spTree>
      <p:nvGrpSpPr>
        <p:cNvPr id="1" name=""/>
        <p:cNvGrpSpPr/>
        <p:nvPr/>
      </p:nvGrpSpPr>
      <p:grpSpPr>
        <a:xfrm>
          <a:off x="0" y="0"/>
          <a:ext cx="0" cy="0"/>
          <a:chOff x="0" y="0"/>
          <a:chExt cx="0" cy="0"/>
        </a:xfrm>
      </p:grpSpPr>
      <p:sp>
        <p:nvSpPr>
          <p:cNvPr id="1026" name="任意多边形 6"/>
          <p:cNvSpPr/>
          <p:nvPr/>
        </p:nvSpPr>
        <p:spPr>
          <a:xfrm>
            <a:off x="-9525" y="-7937"/>
            <a:ext cx="9163050" cy="1041400"/>
          </a:xfrm>
          <a:custGeom>
            <a:avLst/>
            <a:gdLst/>
            <a:ahLst/>
            <a:cxnLst>
              <a:cxn ang="0">
                <a:pos x="9525" y="3175"/>
              </a:cxn>
              <a:cxn ang="0">
                <a:pos x="4035425" y="0"/>
              </a:cxn>
              <a:cxn ang="0">
                <a:pos x="6943725" y="582613"/>
              </a:cxn>
              <a:cxn ang="0">
                <a:pos x="9153525" y="87313"/>
              </a:cxn>
              <a:cxn ang="0">
                <a:pos x="9163050" y="338138"/>
              </a:cxn>
              <a:cxn ang="0">
                <a:pos x="6829425" y="696913"/>
              </a:cxn>
              <a:cxn ang="0">
                <a:pos x="2362200" y="319088"/>
              </a:cxn>
              <a:cxn ang="0">
                <a:pos x="0" y="1041401"/>
              </a:cxn>
              <a:cxn ang="0">
                <a:pos x="9525" y="3175"/>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tileRect/>
          </a:gradFill>
          <a:ln w="9525">
            <a:noFill/>
          </a:ln>
        </p:spPr>
        <p:txBody>
          <a:bodyPr/>
          <a:lstStyle/>
          <a:p>
            <a:endParaRPr lang="zh-CN" altLang="en-US"/>
          </a:p>
        </p:txBody>
      </p:sp>
      <p:sp>
        <p:nvSpPr>
          <p:cNvPr id="1027" name="任意多边形 7"/>
          <p:cNvSpPr>
            <a:spLocks noChangeArrowheads="1"/>
          </p:cNvSpPr>
          <p:nvPr/>
        </p:nvSpPr>
        <p:spPr bwMode="auto">
          <a:xfrm>
            <a:off x="4381500" y="-7937"/>
            <a:ext cx="4762500" cy="638175"/>
          </a:xfrm>
          <a:custGeom>
            <a:avLst/>
            <a:gdLst>
              <a:gd name="T0" fmla="*/ 0 w 3000"/>
              <a:gd name="T1" fmla="*/ 0 h 595"/>
              <a:gd name="T2" fmla="*/ 1668 w 3000"/>
              <a:gd name="T3" fmla="*/ 564 h 595"/>
              <a:gd name="T4" fmla="*/ 3000 w 3000"/>
              <a:gd name="T5" fmla="*/ 186 h 595"/>
              <a:gd name="T6" fmla="*/ 3000 w 3000"/>
              <a:gd name="T7" fmla="*/ 6 h 595"/>
              <a:gd name="T8" fmla="*/ 0 w 3000"/>
              <a:gd name="T9" fmla="*/ 0 h 595"/>
              <a:gd name="T10" fmla="*/ 0 60000 65536"/>
              <a:gd name="T11" fmla="*/ 0 60000 65536"/>
              <a:gd name="T12" fmla="*/ 0 60000 65536"/>
              <a:gd name="T13" fmla="*/ 0 60000 65536"/>
              <a:gd name="T14" fmla="*/ 0 60000 65536"/>
              <a:gd name="T15" fmla="*/ 0 w 3000"/>
              <a:gd name="T16" fmla="*/ 0 h 595"/>
              <a:gd name="T17" fmla="*/ 3000 w 3000"/>
              <a:gd name="T18" fmla="*/ 595 h 595"/>
            </a:gdLst>
            <a:ahLst/>
            <a:cxnLst>
              <a:cxn ang="T10">
                <a:pos x="T0" y="T1"/>
              </a:cxn>
              <a:cxn ang="T11">
                <a:pos x="T2" y="T3"/>
              </a:cxn>
              <a:cxn ang="T12">
                <a:pos x="T4" y="T5"/>
              </a:cxn>
              <a:cxn ang="T13">
                <a:pos x="T6" y="T7"/>
              </a:cxn>
              <a:cxn ang="T14">
                <a:pos x="T8" y="T9"/>
              </a:cxn>
            </a:cxnLst>
            <a:rect l="T15" t="T16" r="T17" b="T18"/>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lstStyle/>
          <a:p>
            <a:pPr lvl="0"/>
            <a:r>
              <a:rPr lang="zh-CN" altLang="zh-CN" dirty="0"/>
              <a:t>单击此处编辑母版标题样式</a:t>
            </a:r>
          </a:p>
        </p:txBody>
      </p:sp>
      <p:sp>
        <p:nvSpPr>
          <p:cNvPr id="1029" name="文本占位符 29"/>
          <p:cNvSpPr>
            <a:spLocks noGrp="1"/>
          </p:cNvSpPr>
          <p:nvPr>
            <p:ph type="body"/>
          </p:nvPr>
        </p:nvSpPr>
        <p:spPr>
          <a:xfrm>
            <a:off x="457200" y="1935163"/>
            <a:ext cx="8229600" cy="4389437"/>
          </a:xfrm>
          <a:prstGeom prst="rect">
            <a:avLst/>
          </a:prstGeom>
          <a:noFill/>
          <a:ln w="9525">
            <a:noFill/>
          </a:ln>
        </p:spPr>
        <p:txBody>
          <a:bodyPr anchor="t" anchorCtr="0"/>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2" name="日期占位符 9"/>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0" tIns="0" rIns="0" bIns="0" numCol="1" anchor="b" anchorCtr="0" compatLnSpc="1"/>
          <a:lstStyle>
            <a:lvl1pPr>
              <a:defRPr sz="1200">
                <a:solidFill>
                  <a:srgbClr val="045C75"/>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1166A062-0E5C-426E-ACD3-061DFFC8361F}"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3" name="页脚占位符 21"/>
          <p:cNvSpPr>
            <a:spLocks noGrp="1" noChangeArrowheads="1"/>
          </p:cNvSpPr>
          <p:nvPr>
            <p:ph type="ftr" sz="quarter" idx="3"/>
          </p:nvPr>
        </p:nvSpPr>
        <p:spPr bwMode="auto">
          <a:xfrm>
            <a:off x="2667000" y="6356350"/>
            <a:ext cx="3352800" cy="365125"/>
          </a:xfrm>
          <a:prstGeom prst="rect">
            <a:avLst/>
          </a:prstGeom>
          <a:noFill/>
          <a:ln w="9525">
            <a:noFill/>
            <a:miter lim="800000"/>
          </a:ln>
        </p:spPr>
        <p:txBody>
          <a:bodyPr vert="horz" wrap="square" lIns="0" tIns="0" rIns="0" bIns="0" numCol="1" anchor="b" anchorCtr="0" compatLnSpc="1"/>
          <a:lstStyle>
            <a:lvl1pPr>
              <a:defRPr sz="1200">
                <a:solidFill>
                  <a:srgbClr val="045C75"/>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1032" name="灯片编号占位符 17"/>
          <p:cNvSpPr>
            <a:spLocks noGrp="1" noChangeArrowheads="1"/>
          </p:cNvSpPr>
          <p:nvPr>
            <p:ph type="sldNum" sz="quarter" idx="4"/>
          </p:nvPr>
        </p:nvSpPr>
        <p:spPr bwMode="auto">
          <a:xfrm>
            <a:off x="7924800" y="6356350"/>
            <a:ext cx="762000" cy="365125"/>
          </a:xfrm>
          <a:prstGeom prst="rect">
            <a:avLst/>
          </a:prstGeom>
          <a:noFill/>
          <a:ln w="9525">
            <a:noFill/>
            <a:miter lim="800000"/>
          </a:ln>
        </p:spPr>
        <p:txBody>
          <a:bodyPr vert="horz" wrap="square" lIns="0" tIns="0" rIns="0" bIns="0" numCol="1" anchor="b" anchorCtr="0" compatLnSpc="1"/>
          <a:lstStyle>
            <a:lvl1pPr algn="r">
              <a:defRPr sz="1200">
                <a:solidFill>
                  <a:srgbClr val="045C75"/>
                </a:solidFill>
                <a:latin typeface="Constantia" panose="02030602050306030303" pitchFamily="18" charset="0"/>
              </a:defRPr>
            </a:lvl1p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grpSp>
        <p:nvGrpSpPr>
          <p:cNvPr id="1033" name="组合 1"/>
          <p:cNvGrpSpPr/>
          <p:nvPr/>
        </p:nvGrpSpPr>
        <p:grpSpPr>
          <a:xfrm>
            <a:off x="-19050" y="203200"/>
            <a:ext cx="9180513" cy="647700"/>
            <a:chOff x="0" y="0"/>
            <a:chExt cx="9180548" cy="649224"/>
          </a:xfrm>
        </p:grpSpPr>
        <p:grpSp>
          <p:nvGrpSpPr>
            <p:cNvPr id="1034" name="任意多边形 11"/>
            <p:cNvGrpSpPr/>
            <p:nvPr/>
          </p:nvGrpSpPr>
          <p:grpSpPr>
            <a:xfrm>
              <a:off x="12954" y="-228119"/>
              <a:ext cx="9137939" cy="1050979"/>
              <a:chOff x="0" y="0"/>
              <a:chExt cx="9137904" cy="1048512"/>
            </a:xfrm>
          </p:grpSpPr>
          <p:pic>
            <p:nvPicPr>
              <p:cNvPr id="1035" name="任意多边形 11"/>
              <p:cNvPicPr/>
              <p:nvPr/>
            </p:nvPicPr>
            <p:blipFill>
              <a:blip r:embed="rId14"/>
              <a:stretch>
                <a:fillRect/>
              </a:stretch>
            </p:blipFill>
            <p:spPr>
              <a:xfrm>
                <a:off x="0" y="0"/>
                <a:ext cx="9137904" cy="1048512"/>
              </a:xfrm>
              <a:prstGeom prst="rect">
                <a:avLst/>
              </a:prstGeom>
              <a:noFill/>
              <a:ln w="9525">
                <a:noFill/>
              </a:ln>
            </p:spPr>
          </p:pic>
          <p:sp>
            <p:nvSpPr>
              <p:cNvPr id="1036" name="Text Box 12"/>
              <p:cNvSpPr txBox="1"/>
              <p:nvPr/>
            </p:nvSpPr>
            <p:spPr>
              <a:xfrm rot="-164308">
                <a:off x="-24067" y="446659"/>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nvGrpSpPr>
            <p:cNvPr id="1037" name="任意多边形 12"/>
            <p:cNvGrpSpPr/>
            <p:nvPr/>
          </p:nvGrpSpPr>
          <p:grpSpPr>
            <a:xfrm>
              <a:off x="12954" y="-154795"/>
              <a:ext cx="9156227" cy="910441"/>
              <a:chOff x="0" y="0"/>
              <a:chExt cx="9156192" cy="908304"/>
            </a:xfrm>
          </p:grpSpPr>
          <p:pic>
            <p:nvPicPr>
              <p:cNvPr id="1038" name="任意多边形 12"/>
              <p:cNvPicPr/>
              <p:nvPr/>
            </p:nvPicPr>
            <p:blipFill>
              <a:blip r:embed="rId15"/>
              <a:stretch>
                <a:fillRect/>
              </a:stretch>
            </p:blipFill>
            <p:spPr>
              <a:xfrm>
                <a:off x="0" y="0"/>
                <a:ext cx="9156192" cy="908304"/>
              </a:xfrm>
              <a:prstGeom prst="rect">
                <a:avLst/>
              </a:prstGeom>
              <a:noFill/>
              <a:ln w="9525">
                <a:noFill/>
              </a:ln>
            </p:spPr>
          </p:pic>
          <p:sp>
            <p:nvSpPr>
              <p:cNvPr id="1039" name="Text Box 15"/>
              <p:cNvSpPr txBox="1"/>
              <p:nvPr/>
            </p:nvSpPr>
            <p:spPr>
              <a:xfrm rot="-164308">
                <a:off x="-16129" y="448120"/>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5pPr>
      <a:lvl6pPr marL="4572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6pPr>
      <a:lvl7pPr marL="9144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7pPr>
      <a:lvl8pPr marL="13716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8pPr>
      <a:lvl9pPr marL="18288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a:solidFill>
            <a:schemeClr val="tx1"/>
          </a:solidFill>
          <a:latin typeface="+mn-lt"/>
          <a:ea typeface="+mn-ea"/>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a:solidFill>
            <a:schemeClr val="tx1"/>
          </a:solidFill>
          <a:latin typeface="+mn-lt"/>
          <a:ea typeface="+mn-ea"/>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5pPr>
      <a:lvl6pPr marL="19196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6pPr>
      <a:lvl7pPr marL="23768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7pPr>
      <a:lvl8pPr marL="28340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8pPr>
      <a:lvl9pPr marL="32912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blipFill>
        <a:effectLst/>
      </p:bgPr>
    </p:bg>
    <p:spTree>
      <p:nvGrpSpPr>
        <p:cNvPr id="1" name=""/>
        <p:cNvGrpSpPr/>
        <p:nvPr/>
      </p:nvGrpSpPr>
      <p:grpSpPr>
        <a:xfrm>
          <a:off x="0" y="0"/>
          <a:ext cx="0" cy="0"/>
          <a:chOff x="0" y="0"/>
          <a:chExt cx="0" cy="0"/>
        </a:xfrm>
      </p:grpSpPr>
      <p:sp>
        <p:nvSpPr>
          <p:cNvPr id="2050" name="任意多边形 6"/>
          <p:cNvSpPr/>
          <p:nvPr/>
        </p:nvSpPr>
        <p:spPr>
          <a:xfrm>
            <a:off x="-9525" y="-7937"/>
            <a:ext cx="9163050" cy="1041400"/>
          </a:xfrm>
          <a:custGeom>
            <a:avLst/>
            <a:gdLst/>
            <a:ahLst/>
            <a:cxnLst>
              <a:cxn ang="0">
                <a:pos x="9525" y="3175"/>
              </a:cxn>
              <a:cxn ang="0">
                <a:pos x="4035425" y="0"/>
              </a:cxn>
              <a:cxn ang="0">
                <a:pos x="6943725" y="582613"/>
              </a:cxn>
              <a:cxn ang="0">
                <a:pos x="9153525" y="87313"/>
              </a:cxn>
              <a:cxn ang="0">
                <a:pos x="9163050" y="338138"/>
              </a:cxn>
              <a:cxn ang="0">
                <a:pos x="6829425" y="696913"/>
              </a:cxn>
              <a:cxn ang="0">
                <a:pos x="2362200" y="319088"/>
              </a:cxn>
              <a:cxn ang="0">
                <a:pos x="0" y="1041401"/>
              </a:cxn>
              <a:cxn ang="0">
                <a:pos x="9525" y="3175"/>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tileRect/>
          </a:gradFill>
          <a:ln w="9525">
            <a:noFill/>
          </a:ln>
        </p:spPr>
        <p:txBody>
          <a:bodyPr/>
          <a:lstStyle/>
          <a:p>
            <a:endParaRPr lang="zh-CN" altLang="en-US"/>
          </a:p>
        </p:txBody>
      </p:sp>
      <p:sp>
        <p:nvSpPr>
          <p:cNvPr id="2051" name="任意多边形 7"/>
          <p:cNvSpPr>
            <a:spLocks noChangeArrowheads="1"/>
          </p:cNvSpPr>
          <p:nvPr/>
        </p:nvSpPr>
        <p:spPr bwMode="auto">
          <a:xfrm>
            <a:off x="4381500" y="-7937"/>
            <a:ext cx="4762500" cy="638175"/>
          </a:xfrm>
          <a:custGeom>
            <a:avLst/>
            <a:gdLst>
              <a:gd name="T0" fmla="*/ 0 w 3000"/>
              <a:gd name="T1" fmla="*/ 0 h 595"/>
              <a:gd name="T2" fmla="*/ 1668 w 3000"/>
              <a:gd name="T3" fmla="*/ 564 h 595"/>
              <a:gd name="T4" fmla="*/ 3000 w 3000"/>
              <a:gd name="T5" fmla="*/ 186 h 595"/>
              <a:gd name="T6" fmla="*/ 3000 w 3000"/>
              <a:gd name="T7" fmla="*/ 6 h 595"/>
              <a:gd name="T8" fmla="*/ 0 w 3000"/>
              <a:gd name="T9" fmla="*/ 0 h 595"/>
              <a:gd name="T10" fmla="*/ 0 60000 65536"/>
              <a:gd name="T11" fmla="*/ 0 60000 65536"/>
              <a:gd name="T12" fmla="*/ 0 60000 65536"/>
              <a:gd name="T13" fmla="*/ 0 60000 65536"/>
              <a:gd name="T14" fmla="*/ 0 60000 65536"/>
              <a:gd name="T15" fmla="*/ 0 w 3000"/>
              <a:gd name="T16" fmla="*/ 0 h 595"/>
              <a:gd name="T17" fmla="*/ 3000 w 3000"/>
              <a:gd name="T18" fmla="*/ 595 h 595"/>
            </a:gdLst>
            <a:ahLst/>
            <a:cxnLst>
              <a:cxn ang="T10">
                <a:pos x="T0" y="T1"/>
              </a:cxn>
              <a:cxn ang="T11">
                <a:pos x="T2" y="T3"/>
              </a:cxn>
              <a:cxn ang="T12">
                <a:pos x="T4" y="T5"/>
              </a:cxn>
              <a:cxn ang="T13">
                <a:pos x="T6" y="T7"/>
              </a:cxn>
              <a:cxn ang="T14">
                <a:pos x="T8" y="T9"/>
              </a:cxn>
            </a:cxnLst>
            <a:rect l="T15" t="T16" r="T17" b="T18"/>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grpSp>
        <p:nvGrpSpPr>
          <p:cNvPr id="2052" name="组合 1"/>
          <p:cNvGrpSpPr/>
          <p:nvPr/>
        </p:nvGrpSpPr>
        <p:grpSpPr>
          <a:xfrm>
            <a:off x="-19050" y="203200"/>
            <a:ext cx="9180513" cy="647700"/>
            <a:chOff x="0" y="0"/>
            <a:chExt cx="9180548" cy="649224"/>
          </a:xfrm>
        </p:grpSpPr>
        <p:grpSp>
          <p:nvGrpSpPr>
            <p:cNvPr id="2053" name="任意多边形 11"/>
            <p:cNvGrpSpPr/>
            <p:nvPr/>
          </p:nvGrpSpPr>
          <p:grpSpPr>
            <a:xfrm>
              <a:off x="12954" y="-228119"/>
              <a:ext cx="9137939" cy="1050979"/>
              <a:chOff x="0" y="0"/>
              <a:chExt cx="9137904" cy="1048512"/>
            </a:xfrm>
          </p:grpSpPr>
          <p:pic>
            <p:nvPicPr>
              <p:cNvPr id="2054" name="任意多边形 11"/>
              <p:cNvPicPr/>
              <p:nvPr/>
            </p:nvPicPr>
            <p:blipFill>
              <a:blip r:embed="rId14"/>
              <a:stretch>
                <a:fillRect/>
              </a:stretch>
            </p:blipFill>
            <p:spPr>
              <a:xfrm>
                <a:off x="0" y="0"/>
                <a:ext cx="9137904" cy="1048512"/>
              </a:xfrm>
              <a:prstGeom prst="rect">
                <a:avLst/>
              </a:prstGeom>
              <a:noFill/>
              <a:ln w="9525">
                <a:noFill/>
              </a:ln>
            </p:spPr>
          </p:pic>
          <p:sp>
            <p:nvSpPr>
              <p:cNvPr id="2055" name="Text Box 7"/>
              <p:cNvSpPr txBox="1"/>
              <p:nvPr/>
            </p:nvSpPr>
            <p:spPr>
              <a:xfrm rot="-164308">
                <a:off x="-24067" y="446659"/>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nvGrpSpPr>
            <p:cNvPr id="2056" name="任意多边形 12"/>
            <p:cNvGrpSpPr/>
            <p:nvPr/>
          </p:nvGrpSpPr>
          <p:grpSpPr>
            <a:xfrm>
              <a:off x="12954" y="-154795"/>
              <a:ext cx="9156227" cy="910441"/>
              <a:chOff x="0" y="0"/>
              <a:chExt cx="9156192" cy="908304"/>
            </a:xfrm>
          </p:grpSpPr>
          <p:pic>
            <p:nvPicPr>
              <p:cNvPr id="2057" name="任意多边形 12"/>
              <p:cNvPicPr/>
              <p:nvPr/>
            </p:nvPicPr>
            <p:blipFill>
              <a:blip r:embed="rId15"/>
              <a:stretch>
                <a:fillRect/>
              </a:stretch>
            </p:blipFill>
            <p:spPr>
              <a:xfrm>
                <a:off x="0" y="0"/>
                <a:ext cx="9156192" cy="908304"/>
              </a:xfrm>
              <a:prstGeom prst="rect">
                <a:avLst/>
              </a:prstGeom>
              <a:noFill/>
              <a:ln w="9525">
                <a:noFill/>
              </a:ln>
            </p:spPr>
          </p:pic>
          <p:sp>
            <p:nvSpPr>
              <p:cNvPr id="2058" name="Text Box 10"/>
              <p:cNvSpPr txBox="1"/>
              <p:nvPr/>
            </p:nvSpPr>
            <p:spPr>
              <a:xfrm rot="-164308">
                <a:off x="-16129" y="448120"/>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sp>
        <p:nvSpPr>
          <p:cNvPr id="2059"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lstStyle/>
          <a:p>
            <a:pPr lvl="0"/>
            <a:r>
              <a:rPr lang="zh-CN" altLang="zh-CN" dirty="0"/>
              <a:t>单击此处编辑母版标题样式</a:t>
            </a:r>
          </a:p>
        </p:txBody>
      </p:sp>
      <p:sp>
        <p:nvSpPr>
          <p:cNvPr id="2060" name="文本占位符 29"/>
          <p:cNvSpPr>
            <a:spLocks noGrp="1"/>
          </p:cNvSpPr>
          <p:nvPr>
            <p:ph type="body"/>
          </p:nvPr>
        </p:nvSpPr>
        <p:spPr>
          <a:xfrm>
            <a:off x="457200" y="1935163"/>
            <a:ext cx="8229600" cy="4389437"/>
          </a:xfrm>
          <a:prstGeom prst="rect">
            <a:avLst/>
          </a:prstGeom>
          <a:noFill/>
          <a:ln w="9525">
            <a:noFill/>
          </a:ln>
        </p:spPr>
        <p:txBody>
          <a:bodyPr anchor="t" anchorCtr="0"/>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2" name="日期占位符 29"/>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0" tIns="0" rIns="0" bIns="0" numCol="1" anchor="b" anchorCtr="0" compatLnSpc="1"/>
          <a:lstStyle>
            <a:lvl1pPr>
              <a:defRPr sz="1200">
                <a:solidFill>
                  <a:srgbClr val="D1EAEE"/>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D0C8851-B669-40A4-90E5-C805B286EDB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3" name="页脚占位符 18"/>
          <p:cNvSpPr>
            <a:spLocks noGrp="1" noChangeArrowheads="1"/>
          </p:cNvSpPr>
          <p:nvPr>
            <p:ph type="ftr" sz="quarter" idx="3"/>
          </p:nvPr>
        </p:nvSpPr>
        <p:spPr bwMode="auto">
          <a:xfrm>
            <a:off x="2667000" y="6356350"/>
            <a:ext cx="3352800" cy="365125"/>
          </a:xfrm>
          <a:prstGeom prst="rect">
            <a:avLst/>
          </a:prstGeom>
          <a:noFill/>
          <a:ln w="9525">
            <a:noFill/>
            <a:miter lim="800000"/>
          </a:ln>
        </p:spPr>
        <p:txBody>
          <a:bodyPr vert="horz" wrap="square" lIns="0" tIns="0" rIns="0" bIns="0" numCol="1" anchor="b" anchorCtr="0" compatLnSpc="1"/>
          <a:lstStyle>
            <a:lvl1pPr>
              <a:defRPr sz="1200">
                <a:solidFill>
                  <a:srgbClr val="D1EAEE"/>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4" name="灯片编号占位符 26"/>
          <p:cNvSpPr>
            <a:spLocks noGrp="1" noChangeArrowheads="1"/>
          </p:cNvSpPr>
          <p:nvPr>
            <p:ph type="sldNum" sz="quarter" idx="4"/>
          </p:nvPr>
        </p:nvSpPr>
        <p:spPr bwMode="auto">
          <a:xfrm>
            <a:off x="7924800" y="6356350"/>
            <a:ext cx="762000" cy="365125"/>
          </a:xfrm>
          <a:prstGeom prst="rect">
            <a:avLst/>
          </a:prstGeom>
          <a:noFill/>
          <a:ln w="9525">
            <a:noFill/>
            <a:miter lim="800000"/>
          </a:ln>
        </p:spPr>
        <p:txBody>
          <a:bodyPr vert="horz" wrap="square" lIns="0" tIns="0" rIns="0" bIns="0" numCol="1" anchor="b" anchorCtr="0" compatLnSpc="1"/>
          <a:lstStyle>
            <a:lvl1pPr algn="r">
              <a:defRPr sz="1200">
                <a:solidFill>
                  <a:srgbClr val="D1EAEE"/>
                </a:solidFill>
                <a:latin typeface="Constantia" panose="02030602050306030303" pitchFamily="18" charset="0"/>
              </a:defRPr>
            </a:lvl1p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5pPr>
      <a:lvl6pPr marL="4572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6pPr>
      <a:lvl7pPr marL="9144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7pPr>
      <a:lvl8pPr marL="13716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8pPr>
      <a:lvl9pPr marL="18288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a:solidFill>
            <a:schemeClr val="tx1"/>
          </a:solidFill>
          <a:latin typeface="+mn-lt"/>
          <a:ea typeface="+mn-ea"/>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a:solidFill>
            <a:schemeClr val="tx1"/>
          </a:solidFill>
          <a:latin typeface="+mn-lt"/>
          <a:ea typeface="+mn-ea"/>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5pPr>
      <a:lvl6pPr marL="19196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6pPr>
      <a:lvl7pPr marL="23768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7pPr>
      <a:lvl8pPr marL="28340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8pPr>
      <a:lvl9pPr marL="32912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3"/>
        </a:blipFill>
        <a:effectLst/>
      </p:bgPr>
    </p:bg>
    <p:spTree>
      <p:nvGrpSpPr>
        <p:cNvPr id="1" name=""/>
        <p:cNvGrpSpPr/>
        <p:nvPr/>
      </p:nvGrpSpPr>
      <p:grpSpPr>
        <a:xfrm>
          <a:off x="0" y="0"/>
          <a:ext cx="0" cy="0"/>
          <a:chOff x="0" y="0"/>
          <a:chExt cx="0" cy="0"/>
        </a:xfrm>
      </p:grpSpPr>
      <p:sp>
        <p:nvSpPr>
          <p:cNvPr id="3074" name="任意多边形 6"/>
          <p:cNvSpPr/>
          <p:nvPr/>
        </p:nvSpPr>
        <p:spPr>
          <a:xfrm>
            <a:off x="-9525" y="-7937"/>
            <a:ext cx="9163050" cy="1041400"/>
          </a:xfrm>
          <a:custGeom>
            <a:avLst/>
            <a:gdLst/>
            <a:ahLst/>
            <a:cxnLst>
              <a:cxn ang="0">
                <a:pos x="9525" y="3175"/>
              </a:cxn>
              <a:cxn ang="0">
                <a:pos x="4035425" y="0"/>
              </a:cxn>
              <a:cxn ang="0">
                <a:pos x="6943725" y="582613"/>
              </a:cxn>
              <a:cxn ang="0">
                <a:pos x="9153525" y="87313"/>
              </a:cxn>
              <a:cxn ang="0">
                <a:pos x="9163050" y="338138"/>
              </a:cxn>
              <a:cxn ang="0">
                <a:pos x="6829425" y="696913"/>
              </a:cxn>
              <a:cxn ang="0">
                <a:pos x="2362200" y="319088"/>
              </a:cxn>
              <a:cxn ang="0">
                <a:pos x="0" y="1041401"/>
              </a:cxn>
              <a:cxn ang="0">
                <a:pos x="9525" y="3175"/>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tileRect/>
          </a:gradFill>
          <a:ln w="9525">
            <a:noFill/>
          </a:ln>
        </p:spPr>
        <p:txBody>
          <a:bodyPr/>
          <a:lstStyle/>
          <a:p>
            <a:endParaRPr lang="zh-CN" altLang="en-US"/>
          </a:p>
        </p:txBody>
      </p:sp>
      <p:sp>
        <p:nvSpPr>
          <p:cNvPr id="3075" name="任意多边形 7"/>
          <p:cNvSpPr>
            <a:spLocks noChangeArrowheads="1"/>
          </p:cNvSpPr>
          <p:nvPr/>
        </p:nvSpPr>
        <p:spPr bwMode="auto">
          <a:xfrm>
            <a:off x="4381500" y="-7937"/>
            <a:ext cx="4762500" cy="638175"/>
          </a:xfrm>
          <a:custGeom>
            <a:avLst/>
            <a:gdLst>
              <a:gd name="T0" fmla="*/ 0 w 3000"/>
              <a:gd name="T1" fmla="*/ 0 h 595"/>
              <a:gd name="T2" fmla="*/ 1668 w 3000"/>
              <a:gd name="T3" fmla="*/ 564 h 595"/>
              <a:gd name="T4" fmla="*/ 3000 w 3000"/>
              <a:gd name="T5" fmla="*/ 186 h 595"/>
              <a:gd name="T6" fmla="*/ 3000 w 3000"/>
              <a:gd name="T7" fmla="*/ 6 h 595"/>
              <a:gd name="T8" fmla="*/ 0 w 3000"/>
              <a:gd name="T9" fmla="*/ 0 h 595"/>
              <a:gd name="T10" fmla="*/ 0 60000 65536"/>
              <a:gd name="T11" fmla="*/ 0 60000 65536"/>
              <a:gd name="T12" fmla="*/ 0 60000 65536"/>
              <a:gd name="T13" fmla="*/ 0 60000 65536"/>
              <a:gd name="T14" fmla="*/ 0 60000 65536"/>
              <a:gd name="T15" fmla="*/ 0 w 3000"/>
              <a:gd name="T16" fmla="*/ 0 h 595"/>
              <a:gd name="T17" fmla="*/ 3000 w 3000"/>
              <a:gd name="T18" fmla="*/ 595 h 595"/>
            </a:gdLst>
            <a:ahLst/>
            <a:cxnLst>
              <a:cxn ang="T10">
                <a:pos x="T0" y="T1"/>
              </a:cxn>
              <a:cxn ang="T11">
                <a:pos x="T2" y="T3"/>
              </a:cxn>
              <a:cxn ang="T12">
                <a:pos x="T4" y="T5"/>
              </a:cxn>
              <a:cxn ang="T13">
                <a:pos x="T6" y="T7"/>
              </a:cxn>
              <a:cxn ang="T14">
                <a:pos x="T8" y="T9"/>
              </a:cxn>
            </a:cxnLst>
            <a:rect l="T15" t="T16" r="T17" b="T18"/>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grpSp>
        <p:nvGrpSpPr>
          <p:cNvPr id="3076" name="组合 1"/>
          <p:cNvGrpSpPr/>
          <p:nvPr/>
        </p:nvGrpSpPr>
        <p:grpSpPr>
          <a:xfrm>
            <a:off x="-19050" y="203200"/>
            <a:ext cx="9180513" cy="647700"/>
            <a:chOff x="0" y="0"/>
            <a:chExt cx="9180548" cy="649224"/>
          </a:xfrm>
        </p:grpSpPr>
        <p:grpSp>
          <p:nvGrpSpPr>
            <p:cNvPr id="3077" name="任意多边形 11"/>
            <p:cNvGrpSpPr/>
            <p:nvPr/>
          </p:nvGrpSpPr>
          <p:grpSpPr>
            <a:xfrm>
              <a:off x="12954" y="-228119"/>
              <a:ext cx="9137939" cy="1050979"/>
              <a:chOff x="0" y="0"/>
              <a:chExt cx="9137904" cy="1048512"/>
            </a:xfrm>
          </p:grpSpPr>
          <p:pic>
            <p:nvPicPr>
              <p:cNvPr id="3078" name="任意多边形 11"/>
              <p:cNvPicPr/>
              <p:nvPr/>
            </p:nvPicPr>
            <p:blipFill>
              <a:blip r:embed="rId14"/>
              <a:stretch>
                <a:fillRect/>
              </a:stretch>
            </p:blipFill>
            <p:spPr>
              <a:xfrm>
                <a:off x="0" y="0"/>
                <a:ext cx="9137904" cy="1048512"/>
              </a:xfrm>
              <a:prstGeom prst="rect">
                <a:avLst/>
              </a:prstGeom>
              <a:noFill/>
              <a:ln w="9525">
                <a:noFill/>
              </a:ln>
            </p:spPr>
          </p:pic>
          <p:sp>
            <p:nvSpPr>
              <p:cNvPr id="3079" name="Text Box 7"/>
              <p:cNvSpPr txBox="1"/>
              <p:nvPr/>
            </p:nvSpPr>
            <p:spPr>
              <a:xfrm rot="-164308">
                <a:off x="-24067" y="446659"/>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nvGrpSpPr>
            <p:cNvPr id="3080" name="任意多边形 12"/>
            <p:cNvGrpSpPr/>
            <p:nvPr/>
          </p:nvGrpSpPr>
          <p:grpSpPr>
            <a:xfrm>
              <a:off x="12954" y="-154795"/>
              <a:ext cx="9156227" cy="910441"/>
              <a:chOff x="0" y="0"/>
              <a:chExt cx="9156192" cy="908304"/>
            </a:xfrm>
          </p:grpSpPr>
          <p:pic>
            <p:nvPicPr>
              <p:cNvPr id="3081" name="任意多边形 12"/>
              <p:cNvPicPr/>
              <p:nvPr/>
            </p:nvPicPr>
            <p:blipFill>
              <a:blip r:embed="rId15"/>
              <a:stretch>
                <a:fillRect/>
              </a:stretch>
            </p:blipFill>
            <p:spPr>
              <a:xfrm>
                <a:off x="0" y="0"/>
                <a:ext cx="9156192" cy="908304"/>
              </a:xfrm>
              <a:prstGeom prst="rect">
                <a:avLst/>
              </a:prstGeom>
              <a:noFill/>
              <a:ln w="9525">
                <a:noFill/>
              </a:ln>
            </p:spPr>
          </p:pic>
          <p:sp>
            <p:nvSpPr>
              <p:cNvPr id="3082" name="Text Box 10"/>
              <p:cNvSpPr txBox="1"/>
              <p:nvPr/>
            </p:nvSpPr>
            <p:spPr>
              <a:xfrm rot="-164308">
                <a:off x="-16129" y="448120"/>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sp>
        <p:nvSpPr>
          <p:cNvPr id="3083"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lstStyle/>
          <a:p>
            <a:pPr lvl="0"/>
            <a:r>
              <a:rPr lang="zh-CN" altLang="zh-CN" dirty="0"/>
              <a:t>单击此处编辑母版标题样式</a:t>
            </a:r>
          </a:p>
        </p:txBody>
      </p:sp>
      <p:sp>
        <p:nvSpPr>
          <p:cNvPr id="3084" name="文本占位符 29"/>
          <p:cNvSpPr>
            <a:spLocks noGrp="1"/>
          </p:cNvSpPr>
          <p:nvPr>
            <p:ph type="body"/>
          </p:nvPr>
        </p:nvSpPr>
        <p:spPr>
          <a:xfrm>
            <a:off x="457200" y="1935163"/>
            <a:ext cx="8229600" cy="4389437"/>
          </a:xfrm>
          <a:prstGeom prst="rect">
            <a:avLst/>
          </a:prstGeom>
          <a:noFill/>
          <a:ln w="9525">
            <a:noFill/>
          </a:ln>
        </p:spPr>
        <p:txBody>
          <a:bodyPr anchor="t" anchorCtr="0"/>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2" name="日期占位符 3"/>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0" tIns="0" rIns="0" bIns="0" numCol="1" anchor="b" anchorCtr="0" compatLnSpc="1"/>
          <a:lstStyle>
            <a:lvl1pPr>
              <a:defRPr sz="1200">
                <a:solidFill>
                  <a:srgbClr val="D1EAEE"/>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0442AA9D-D1B9-457A-88B8-0FA882184F00}" type="datetimeFigureOut">
              <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3" name="页脚占位符 4"/>
          <p:cNvSpPr>
            <a:spLocks noGrp="1" noChangeArrowheads="1"/>
          </p:cNvSpPr>
          <p:nvPr>
            <p:ph type="ftr" sz="quarter" idx="3"/>
          </p:nvPr>
        </p:nvSpPr>
        <p:spPr bwMode="auto">
          <a:xfrm>
            <a:off x="2667000" y="6356350"/>
            <a:ext cx="3352800" cy="365125"/>
          </a:xfrm>
          <a:prstGeom prst="rect">
            <a:avLst/>
          </a:prstGeom>
          <a:noFill/>
          <a:ln w="9525">
            <a:noFill/>
            <a:miter lim="800000"/>
          </a:ln>
        </p:spPr>
        <p:txBody>
          <a:bodyPr vert="horz" wrap="square" lIns="0" tIns="0" rIns="0" bIns="0" numCol="1" anchor="b" anchorCtr="0" compatLnSpc="1"/>
          <a:lstStyle>
            <a:lvl1pPr>
              <a:defRPr sz="1200">
                <a:solidFill>
                  <a:srgbClr val="D1EAEE"/>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D1EAEE"/>
              </a:solidFill>
              <a:effectLst/>
              <a:uLnTx/>
              <a:uFillTx/>
              <a:latin typeface="+mn-lt"/>
              <a:ea typeface="宋体" panose="02010600030101010101" pitchFamily="2" charset="-122"/>
              <a:cs typeface="+mn-cs"/>
            </a:endParaRPr>
          </a:p>
        </p:txBody>
      </p:sp>
      <p:sp>
        <p:nvSpPr>
          <p:cNvPr id="4" name="灯片编号占位符 5"/>
          <p:cNvSpPr>
            <a:spLocks noGrp="1" noChangeArrowheads="1"/>
          </p:cNvSpPr>
          <p:nvPr>
            <p:ph type="sldNum" sz="quarter" idx="4"/>
          </p:nvPr>
        </p:nvSpPr>
        <p:spPr bwMode="auto">
          <a:xfrm>
            <a:off x="7924800" y="6356350"/>
            <a:ext cx="762000" cy="365125"/>
          </a:xfrm>
          <a:prstGeom prst="rect">
            <a:avLst/>
          </a:prstGeom>
          <a:noFill/>
          <a:ln w="9525">
            <a:noFill/>
            <a:miter lim="800000"/>
          </a:ln>
        </p:spPr>
        <p:txBody>
          <a:bodyPr vert="horz" wrap="square" lIns="0" tIns="0" rIns="0" bIns="0" numCol="1" anchor="b" anchorCtr="0" compatLnSpc="1"/>
          <a:lstStyle>
            <a:lvl1pPr algn="r">
              <a:defRPr sz="1200">
                <a:solidFill>
                  <a:srgbClr val="D1EAEE"/>
                </a:solidFill>
                <a:latin typeface="Constantia" panose="02030602050306030303" pitchFamily="18" charset="0"/>
              </a:defRPr>
            </a:lvl1p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5pPr>
      <a:lvl6pPr marL="4572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6pPr>
      <a:lvl7pPr marL="9144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7pPr>
      <a:lvl8pPr marL="13716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8pPr>
      <a:lvl9pPr marL="18288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a:solidFill>
            <a:schemeClr val="tx1"/>
          </a:solidFill>
          <a:latin typeface="+mn-lt"/>
          <a:ea typeface="+mn-ea"/>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a:solidFill>
            <a:schemeClr val="tx1"/>
          </a:solidFill>
          <a:latin typeface="+mn-lt"/>
          <a:ea typeface="+mn-ea"/>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5pPr>
      <a:lvl6pPr marL="19196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6pPr>
      <a:lvl7pPr marL="23768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7pPr>
      <a:lvl8pPr marL="28340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8pPr>
      <a:lvl9pPr marL="32912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3"/>
        </a:blipFill>
        <a:effectLst/>
      </p:bgPr>
    </p:bg>
    <p:spTree>
      <p:nvGrpSpPr>
        <p:cNvPr id="1" name=""/>
        <p:cNvGrpSpPr/>
        <p:nvPr/>
      </p:nvGrpSpPr>
      <p:grpSpPr>
        <a:xfrm>
          <a:off x="0" y="0"/>
          <a:ext cx="0" cy="0"/>
          <a:chOff x="0" y="0"/>
          <a:chExt cx="0" cy="0"/>
        </a:xfrm>
      </p:grpSpPr>
      <p:sp>
        <p:nvSpPr>
          <p:cNvPr id="4098" name="任意多边形 6"/>
          <p:cNvSpPr/>
          <p:nvPr/>
        </p:nvSpPr>
        <p:spPr>
          <a:xfrm>
            <a:off x="-9525" y="-7937"/>
            <a:ext cx="9163050" cy="1041400"/>
          </a:xfrm>
          <a:custGeom>
            <a:avLst/>
            <a:gdLst/>
            <a:ahLst/>
            <a:cxnLst>
              <a:cxn ang="0">
                <a:pos x="9525" y="3175"/>
              </a:cxn>
              <a:cxn ang="0">
                <a:pos x="4035425" y="0"/>
              </a:cxn>
              <a:cxn ang="0">
                <a:pos x="6943725" y="582613"/>
              </a:cxn>
              <a:cxn ang="0">
                <a:pos x="9153525" y="87313"/>
              </a:cxn>
              <a:cxn ang="0">
                <a:pos x="9163050" y="338138"/>
              </a:cxn>
              <a:cxn ang="0">
                <a:pos x="6829425" y="696913"/>
              </a:cxn>
              <a:cxn ang="0">
                <a:pos x="2362200" y="319088"/>
              </a:cxn>
              <a:cxn ang="0">
                <a:pos x="0" y="1041401"/>
              </a:cxn>
              <a:cxn ang="0">
                <a:pos x="9525" y="3175"/>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tileRect/>
          </a:gradFill>
          <a:ln w="9525">
            <a:noFill/>
          </a:ln>
        </p:spPr>
        <p:txBody>
          <a:bodyPr/>
          <a:lstStyle/>
          <a:p>
            <a:endParaRPr lang="zh-CN" altLang="en-US"/>
          </a:p>
        </p:txBody>
      </p:sp>
      <p:sp>
        <p:nvSpPr>
          <p:cNvPr id="4099" name="任意多边形 7"/>
          <p:cNvSpPr>
            <a:spLocks noChangeArrowheads="1"/>
          </p:cNvSpPr>
          <p:nvPr/>
        </p:nvSpPr>
        <p:spPr bwMode="auto">
          <a:xfrm>
            <a:off x="4381500" y="-7937"/>
            <a:ext cx="4762500" cy="638175"/>
          </a:xfrm>
          <a:custGeom>
            <a:avLst/>
            <a:gdLst>
              <a:gd name="T0" fmla="*/ 0 w 3000"/>
              <a:gd name="T1" fmla="*/ 0 h 595"/>
              <a:gd name="T2" fmla="*/ 1668 w 3000"/>
              <a:gd name="T3" fmla="*/ 564 h 595"/>
              <a:gd name="T4" fmla="*/ 3000 w 3000"/>
              <a:gd name="T5" fmla="*/ 186 h 595"/>
              <a:gd name="T6" fmla="*/ 3000 w 3000"/>
              <a:gd name="T7" fmla="*/ 6 h 595"/>
              <a:gd name="T8" fmla="*/ 0 w 3000"/>
              <a:gd name="T9" fmla="*/ 0 h 595"/>
              <a:gd name="T10" fmla="*/ 0 60000 65536"/>
              <a:gd name="T11" fmla="*/ 0 60000 65536"/>
              <a:gd name="T12" fmla="*/ 0 60000 65536"/>
              <a:gd name="T13" fmla="*/ 0 60000 65536"/>
              <a:gd name="T14" fmla="*/ 0 60000 65536"/>
              <a:gd name="T15" fmla="*/ 0 w 3000"/>
              <a:gd name="T16" fmla="*/ 0 h 595"/>
              <a:gd name="T17" fmla="*/ 3000 w 3000"/>
              <a:gd name="T18" fmla="*/ 595 h 595"/>
            </a:gdLst>
            <a:ahLst/>
            <a:cxnLst>
              <a:cxn ang="T10">
                <a:pos x="T0" y="T1"/>
              </a:cxn>
              <a:cxn ang="T11">
                <a:pos x="T2" y="T3"/>
              </a:cxn>
              <a:cxn ang="T12">
                <a:pos x="T4" y="T5"/>
              </a:cxn>
              <a:cxn ang="T13">
                <a:pos x="T6" y="T7"/>
              </a:cxn>
              <a:cxn ang="T14">
                <a:pos x="T8" y="T9"/>
              </a:cxn>
            </a:cxnLst>
            <a:rect l="T15" t="T16" r="T17" b="T18"/>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grpSp>
        <p:nvGrpSpPr>
          <p:cNvPr id="4100" name="组合 1"/>
          <p:cNvGrpSpPr/>
          <p:nvPr/>
        </p:nvGrpSpPr>
        <p:grpSpPr>
          <a:xfrm>
            <a:off x="-19050" y="203200"/>
            <a:ext cx="9180513" cy="647700"/>
            <a:chOff x="0" y="0"/>
            <a:chExt cx="9180548" cy="649224"/>
          </a:xfrm>
        </p:grpSpPr>
        <p:grpSp>
          <p:nvGrpSpPr>
            <p:cNvPr id="4101" name="任意多边形 11"/>
            <p:cNvGrpSpPr/>
            <p:nvPr/>
          </p:nvGrpSpPr>
          <p:grpSpPr>
            <a:xfrm>
              <a:off x="12954" y="-228119"/>
              <a:ext cx="9137939" cy="1050979"/>
              <a:chOff x="0" y="0"/>
              <a:chExt cx="9137904" cy="1048512"/>
            </a:xfrm>
          </p:grpSpPr>
          <p:pic>
            <p:nvPicPr>
              <p:cNvPr id="4102" name="任意多边形 11"/>
              <p:cNvPicPr/>
              <p:nvPr/>
            </p:nvPicPr>
            <p:blipFill>
              <a:blip r:embed="rId14"/>
              <a:stretch>
                <a:fillRect/>
              </a:stretch>
            </p:blipFill>
            <p:spPr>
              <a:xfrm>
                <a:off x="0" y="0"/>
                <a:ext cx="9137904" cy="1048512"/>
              </a:xfrm>
              <a:prstGeom prst="rect">
                <a:avLst/>
              </a:prstGeom>
              <a:noFill/>
              <a:ln w="9525">
                <a:noFill/>
              </a:ln>
            </p:spPr>
          </p:pic>
          <p:sp>
            <p:nvSpPr>
              <p:cNvPr id="4103" name="Text Box 7"/>
              <p:cNvSpPr txBox="1"/>
              <p:nvPr/>
            </p:nvSpPr>
            <p:spPr>
              <a:xfrm rot="-164308">
                <a:off x="-24067" y="446659"/>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nvGrpSpPr>
            <p:cNvPr id="4104" name="任意多边形 12"/>
            <p:cNvGrpSpPr/>
            <p:nvPr/>
          </p:nvGrpSpPr>
          <p:grpSpPr>
            <a:xfrm>
              <a:off x="12954" y="-154795"/>
              <a:ext cx="9156227" cy="910441"/>
              <a:chOff x="0" y="0"/>
              <a:chExt cx="9156192" cy="908304"/>
            </a:xfrm>
          </p:grpSpPr>
          <p:pic>
            <p:nvPicPr>
              <p:cNvPr id="4105" name="任意多边形 12"/>
              <p:cNvPicPr/>
              <p:nvPr/>
            </p:nvPicPr>
            <p:blipFill>
              <a:blip r:embed="rId15"/>
              <a:stretch>
                <a:fillRect/>
              </a:stretch>
            </p:blipFill>
            <p:spPr>
              <a:xfrm>
                <a:off x="0" y="0"/>
                <a:ext cx="9156192" cy="908304"/>
              </a:xfrm>
              <a:prstGeom prst="rect">
                <a:avLst/>
              </a:prstGeom>
              <a:noFill/>
              <a:ln w="9525">
                <a:noFill/>
              </a:ln>
            </p:spPr>
          </p:pic>
          <p:sp>
            <p:nvSpPr>
              <p:cNvPr id="4106" name="Text Box 10"/>
              <p:cNvSpPr txBox="1"/>
              <p:nvPr/>
            </p:nvSpPr>
            <p:spPr>
              <a:xfrm rot="-164308">
                <a:off x="-16129" y="448120"/>
                <a:ext cx="0" cy="0"/>
              </a:xfrm>
              <a:prstGeom prst="rect">
                <a:avLst/>
              </a:prstGeom>
              <a:noFill/>
              <a:ln w="9525">
                <a:noFill/>
              </a:ln>
            </p:spPr>
            <p:txBody>
              <a:bodyPr anchor="t" anchorCtr="0"/>
              <a:lstStyle/>
              <a:p>
                <a:pPr lvl="0"/>
                <a:endParaRPr lang="en-US" altLang="zh-CN" sz="1800" dirty="0">
                  <a:latin typeface="Constantia" panose="02030602050306030303" pitchFamily="18" charset="0"/>
                  <a:ea typeface="宋体" panose="02010600030101010101" pitchFamily="2" charset="-122"/>
                </a:endParaRPr>
              </a:p>
            </p:txBody>
          </p:sp>
        </p:grpSp>
      </p:grpSp>
      <p:sp>
        <p:nvSpPr>
          <p:cNvPr id="4107" name="单圆角矩形 13"/>
          <p:cNvSpPr/>
          <p:nvPr/>
        </p:nvSpPr>
        <p:spPr>
          <a:xfrm rot="420000" flipV="1">
            <a:off x="3165475" y="1108075"/>
            <a:ext cx="5257800" cy="4114800"/>
          </a:xfrm>
          <a:custGeom>
            <a:avLst/>
            <a:gdLst/>
            <a:ahLst/>
            <a:cxnLst>
              <a:cxn ang="0">
                <a:pos x="5257800" y="2057400"/>
              </a:cxn>
              <a:cxn ang="5898240">
                <a:pos x="2628900" y="4114800"/>
              </a:cxn>
              <a:cxn ang="11796480">
                <a:pos x="0" y="2057400"/>
              </a:cxn>
              <a:cxn ang="17694720">
                <a:pos x="2628900" y="0"/>
              </a:cxn>
            </a:cxnLst>
            <a:rect l="0" t="0" r="0" b="0"/>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cmpd="sng">
            <a:solidFill>
              <a:srgbClr val="C0C0C0"/>
            </a:solidFill>
            <a:prstDash val="solid"/>
            <a:miter/>
            <a:headEnd type="none" w="med" len="med"/>
            <a:tailEnd type="none" w="med" len="med"/>
          </a:ln>
          <a:effectLst>
            <a:outerShdw dist="38498" dir="7500018" sx="98500" sy="100079" kx="82423" algn="tl" rotWithShape="0">
              <a:srgbClr val="000000">
                <a:alpha val="25000"/>
              </a:srgbClr>
            </a:outerShdw>
          </a:effectLst>
        </p:spPr>
        <p:txBody>
          <a:bodyPr/>
          <a:lstStyle/>
          <a:p>
            <a:endParaRPr lang="zh-CN" altLang="en-US"/>
          </a:p>
        </p:txBody>
      </p:sp>
      <p:sp>
        <p:nvSpPr>
          <p:cNvPr id="4108" name="直角三角形 14"/>
          <p:cNvSpPr/>
          <p:nvPr/>
        </p:nvSpPr>
        <p:spPr>
          <a:xfrm rot="420000" flipV="1">
            <a:off x="8004175" y="5359400"/>
            <a:ext cx="155575" cy="155575"/>
          </a:xfrm>
          <a:prstGeom prst="rtTriangle">
            <a:avLst/>
          </a:prstGeom>
          <a:solidFill>
            <a:srgbClr val="FFFFFF"/>
          </a:solidFill>
          <a:ln w="12700" cap="flat" cmpd="sng">
            <a:solidFill>
              <a:srgbClr val="FFFFFF"/>
            </a:solidFill>
            <a:prstDash val="solid"/>
            <a:miter/>
            <a:headEnd type="none" w="med" len="med"/>
            <a:tailEnd type="none" w="med" len="med"/>
          </a:ln>
          <a:effectLst>
            <a:outerShdw dist="6350" dir="12899787" algn="ctr" rotWithShape="0">
              <a:srgbClr val="000000">
                <a:alpha val="43999"/>
              </a:srgbClr>
            </a:outerShdw>
          </a:effectLst>
        </p:spPr>
        <p:txBody>
          <a:bodyPr anchor="ctr" anchorCtr="0"/>
          <a:lstStyle/>
          <a:p>
            <a:pPr lvl="0" algn="ctr"/>
            <a:endParaRPr lang="en-US" altLang="zh-CN" sz="1800" dirty="0">
              <a:solidFill>
                <a:srgbClr val="FFFFFF"/>
              </a:solidFill>
              <a:latin typeface="Constantia" panose="02030602050306030303" pitchFamily="18" charset="0"/>
              <a:ea typeface="宋体" panose="02010600030101010101" pitchFamily="2" charset="-122"/>
            </a:endParaRPr>
          </a:p>
        </p:txBody>
      </p:sp>
      <p:sp>
        <p:nvSpPr>
          <p:cNvPr id="4109" name="任意多边形 15"/>
          <p:cNvSpPr/>
          <p:nvPr/>
        </p:nvSpPr>
        <p:spPr>
          <a:xfrm flipV="1">
            <a:off x="-9525" y="5816600"/>
            <a:ext cx="9163050" cy="1041400"/>
          </a:xfrm>
          <a:custGeom>
            <a:avLst/>
            <a:gdLst/>
            <a:ahLst/>
            <a:cxnLst>
              <a:cxn ang="0">
                <a:pos x="9525" y="3175"/>
              </a:cxn>
              <a:cxn ang="0">
                <a:pos x="4035425" y="0"/>
              </a:cxn>
              <a:cxn ang="0">
                <a:pos x="6943725" y="582613"/>
              </a:cxn>
              <a:cxn ang="0">
                <a:pos x="9153525" y="87313"/>
              </a:cxn>
              <a:cxn ang="0">
                <a:pos x="9163050" y="338138"/>
              </a:cxn>
              <a:cxn ang="0">
                <a:pos x="6829425" y="696913"/>
              </a:cxn>
              <a:cxn ang="0">
                <a:pos x="2362200" y="319088"/>
              </a:cxn>
              <a:cxn ang="0">
                <a:pos x="0" y="1041400"/>
              </a:cxn>
              <a:cxn ang="0">
                <a:pos x="9525" y="3175"/>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tileRect/>
          </a:gradFill>
          <a:ln w="9525">
            <a:noFill/>
          </a:ln>
        </p:spPr>
        <p:txBody>
          <a:bodyPr/>
          <a:lstStyle/>
          <a:p>
            <a:endParaRPr lang="zh-CN" altLang="en-US"/>
          </a:p>
        </p:txBody>
      </p:sp>
      <p:sp>
        <p:nvSpPr>
          <p:cNvPr id="4110" name="任意多边形 16"/>
          <p:cNvSpPr>
            <a:spLocks noChangeArrowheads="1"/>
          </p:cNvSpPr>
          <p:nvPr/>
        </p:nvSpPr>
        <p:spPr bwMode="auto">
          <a:xfrm flipV="1">
            <a:off x="4381500" y="6219825"/>
            <a:ext cx="4762500" cy="638175"/>
          </a:xfrm>
          <a:custGeom>
            <a:avLst/>
            <a:gdLst>
              <a:gd name="T0" fmla="*/ 0 w 3000"/>
              <a:gd name="T1" fmla="*/ 0 h 595"/>
              <a:gd name="T2" fmla="*/ 1668 w 3000"/>
              <a:gd name="T3" fmla="*/ 564 h 595"/>
              <a:gd name="T4" fmla="*/ 3000 w 3000"/>
              <a:gd name="T5" fmla="*/ 186 h 595"/>
              <a:gd name="T6" fmla="*/ 3000 w 3000"/>
              <a:gd name="T7" fmla="*/ 6 h 595"/>
              <a:gd name="T8" fmla="*/ 0 w 3000"/>
              <a:gd name="T9" fmla="*/ 0 h 595"/>
              <a:gd name="T10" fmla="*/ 0 60000 65536"/>
              <a:gd name="T11" fmla="*/ 0 60000 65536"/>
              <a:gd name="T12" fmla="*/ 0 60000 65536"/>
              <a:gd name="T13" fmla="*/ 0 60000 65536"/>
              <a:gd name="T14" fmla="*/ 0 60000 65536"/>
              <a:gd name="T15" fmla="*/ 0 w 3000"/>
              <a:gd name="T16" fmla="*/ 0 h 595"/>
              <a:gd name="T17" fmla="*/ 3000 w 3000"/>
              <a:gd name="T18" fmla="*/ 595 h 595"/>
            </a:gdLst>
            <a:ahLst/>
            <a:cxnLst>
              <a:cxn ang="T10">
                <a:pos x="T0" y="T1"/>
              </a:cxn>
              <a:cxn ang="T11">
                <a:pos x="T2" y="T3"/>
              </a:cxn>
              <a:cxn ang="T12">
                <a:pos x="T4" y="T5"/>
              </a:cxn>
              <a:cxn ang="T13">
                <a:pos x="T6" y="T7"/>
              </a:cxn>
              <a:cxn ang="T14">
                <a:pos x="T8" y="T9"/>
              </a:cxn>
            </a:cxnLst>
            <a:rect l="T15" t="T16" r="T17" b="T18"/>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4111"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lstStyle/>
          <a:p>
            <a:pPr lvl="0"/>
            <a:r>
              <a:rPr lang="zh-CN" altLang="zh-CN" dirty="0"/>
              <a:t>单击此处编辑母版标题样式</a:t>
            </a:r>
          </a:p>
        </p:txBody>
      </p:sp>
      <p:sp>
        <p:nvSpPr>
          <p:cNvPr id="4112" name="文本占位符 29"/>
          <p:cNvSpPr>
            <a:spLocks noGrp="1"/>
          </p:cNvSpPr>
          <p:nvPr>
            <p:ph type="body"/>
          </p:nvPr>
        </p:nvSpPr>
        <p:spPr>
          <a:xfrm>
            <a:off x="457200" y="1935163"/>
            <a:ext cx="8229600" cy="4389437"/>
          </a:xfrm>
          <a:prstGeom prst="rect">
            <a:avLst/>
          </a:prstGeom>
          <a:noFill/>
          <a:ln w="9525">
            <a:noFill/>
          </a:ln>
        </p:spPr>
        <p:txBody>
          <a:bodyPr anchor="t" anchorCtr="0"/>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4113" name="日期占位符 4"/>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0" tIns="0" rIns="0" bIns="0" numCol="1" anchor="b" anchorCtr="0" compatLnSpc="1"/>
          <a:lstStyle>
            <a:lvl1pPr>
              <a:defRPr sz="1200">
                <a:solidFill>
                  <a:srgbClr val="045C75"/>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FAD2C39-964F-4AA6-AEFD-FC376E80F416}" type="datetimeFigureOut">
              <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rPr>
              <a:t>2024/5/20</a:t>
            </a:fld>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3" name="页脚占位符 5"/>
          <p:cNvSpPr>
            <a:spLocks noGrp="1" noChangeArrowheads="1"/>
          </p:cNvSpPr>
          <p:nvPr>
            <p:ph type="ftr" sz="quarter" idx="3"/>
          </p:nvPr>
        </p:nvSpPr>
        <p:spPr bwMode="auto">
          <a:xfrm>
            <a:off x="2667000" y="6356350"/>
            <a:ext cx="3352800" cy="365125"/>
          </a:xfrm>
          <a:prstGeom prst="rect">
            <a:avLst/>
          </a:prstGeom>
          <a:noFill/>
          <a:ln w="9525">
            <a:noFill/>
            <a:miter lim="800000"/>
          </a:ln>
        </p:spPr>
        <p:txBody>
          <a:bodyPr vert="horz" wrap="square" lIns="0" tIns="0" rIns="0" bIns="0" numCol="1" anchor="b" anchorCtr="0" compatLnSpc="1"/>
          <a:lstStyle>
            <a:lvl1pPr>
              <a:defRPr sz="1200">
                <a:solidFill>
                  <a:srgbClr val="045C75"/>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045C75"/>
              </a:solidFill>
              <a:effectLst/>
              <a:uLnTx/>
              <a:uFillTx/>
              <a:latin typeface="+mn-lt"/>
              <a:ea typeface="宋体" panose="02010600030101010101" pitchFamily="2" charset="-122"/>
              <a:cs typeface="+mn-cs"/>
            </a:endParaRPr>
          </a:p>
        </p:txBody>
      </p:sp>
      <p:sp>
        <p:nvSpPr>
          <p:cNvPr id="4" name="灯片编号占位符 6"/>
          <p:cNvSpPr>
            <a:spLocks noGrp="1" noChangeArrowheads="1"/>
          </p:cNvSpPr>
          <p:nvPr>
            <p:ph type="sldNum" sz="quarter" idx="4"/>
          </p:nvPr>
        </p:nvSpPr>
        <p:spPr bwMode="auto">
          <a:xfrm>
            <a:off x="8077200" y="6356350"/>
            <a:ext cx="609600" cy="365125"/>
          </a:xfrm>
          <a:prstGeom prst="rect">
            <a:avLst/>
          </a:prstGeom>
          <a:noFill/>
          <a:ln w="9525">
            <a:noFill/>
            <a:miter lim="800000"/>
          </a:ln>
        </p:spPr>
        <p:txBody>
          <a:bodyPr vert="horz" wrap="square" lIns="0" tIns="0" rIns="0" bIns="0" numCol="1" anchor="b" anchorCtr="0" compatLnSpc="1"/>
          <a:lstStyle>
            <a:lvl1pPr algn="r">
              <a:defRPr sz="1200">
                <a:solidFill>
                  <a:srgbClr val="045C75"/>
                </a:solidFill>
                <a:latin typeface="Constantia" panose="02030602050306030303" pitchFamily="18" charset="0"/>
              </a:defRPr>
            </a:lvl1pPr>
          </a:lstStyle>
          <a:p>
            <a:pPr lvl="0" eaLnBrk="1" fontAlgn="base" hangingPunct="1">
              <a:buNone/>
            </a:pPr>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5pPr>
      <a:lvl6pPr marL="4572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6pPr>
      <a:lvl7pPr marL="9144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7pPr>
      <a:lvl8pPr marL="13716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8pPr>
      <a:lvl9pPr marL="1828800"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a:solidFill>
            <a:schemeClr val="tx1"/>
          </a:solidFill>
          <a:latin typeface="+mn-lt"/>
          <a:ea typeface="+mn-ea"/>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a:solidFill>
            <a:schemeClr val="tx1"/>
          </a:solidFill>
          <a:latin typeface="+mn-lt"/>
          <a:ea typeface="+mn-ea"/>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5pPr>
      <a:lvl6pPr marL="19196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6pPr>
      <a:lvl7pPr marL="23768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7pPr>
      <a:lvl8pPr marL="28340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8pPr>
      <a:lvl9pPr marL="32912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p:cNvSpPr>
          <p:nvPr>
            <p:ph type="ctrTitle"/>
          </p:nvPr>
        </p:nvSpPr>
        <p:spPr>
          <a:xfrm>
            <a:off x="827088" y="1428750"/>
            <a:ext cx="7772400" cy="1871663"/>
          </a:xfrm>
          <a:ln/>
        </p:spPr>
        <p:txBody>
          <a:bodyPr vert="horz" wrap="square" lIns="0" tIns="45720" rIns="0" bIns="0" anchor="b" anchorCtr="0"/>
          <a:lstStyle/>
          <a:p>
            <a:pPr>
              <a:buClrTx/>
              <a:buSzTx/>
              <a:buFontTx/>
            </a:pPr>
            <a:r>
              <a:rPr lang="zh-CN" altLang="zh-CN" sz="4000" dirty="0"/>
              <a:t>   </a:t>
            </a:r>
            <a:r>
              <a:rPr lang="zh-CN" altLang="zh-CN" sz="4400" b="1" dirty="0">
                <a:latin typeface="Times New Roman" panose="02020603050405020304" pitchFamily="18" charset="0"/>
              </a:rPr>
              <a:t>ACCOUNTIG ENGLISH</a:t>
            </a:r>
            <a:br>
              <a:rPr lang="zh-CN" altLang="zh-CN" sz="4400" b="1" dirty="0">
                <a:latin typeface="Times New Roman" panose="02020603050405020304" pitchFamily="18" charset="0"/>
              </a:rPr>
            </a:br>
            <a:r>
              <a:rPr lang="zh-CN" altLang="zh-CN" sz="4400" b="1" dirty="0">
                <a:latin typeface="Times New Roman" panose="02020603050405020304" pitchFamily="18" charset="0"/>
              </a:rPr>
              <a:t>                   </a:t>
            </a:r>
            <a:r>
              <a:rPr lang="zh-CN" altLang="zh-CN" sz="3600" dirty="0">
                <a:latin typeface="Times New Roman" panose="02020603050405020304" pitchFamily="18" charset="0"/>
              </a:rPr>
              <a:t>Financial Accounting</a:t>
            </a:r>
            <a:r>
              <a:rPr lang="en-US" altLang="zh-CN" sz="3600" i="1" dirty="0">
                <a:latin typeface="Times New Roman" panose="02020603050405020304" pitchFamily="18" charset="0"/>
              </a:rPr>
              <a:t/>
            </a:r>
            <a:br>
              <a:rPr lang="en-US" altLang="zh-CN" sz="3600" i="1" dirty="0">
                <a:latin typeface="Times New Roman" panose="02020603050405020304" pitchFamily="18" charset="0"/>
              </a:rPr>
            </a:br>
            <a:r>
              <a:rPr lang="en-US" altLang="zh-CN" sz="2800" i="1" dirty="0">
                <a:latin typeface="Times New Roman" panose="02020603050405020304" pitchFamily="18" charset="0"/>
              </a:rPr>
              <a:t>            </a:t>
            </a:r>
            <a:r>
              <a:rPr lang="zh-CN" altLang="en-US" sz="2800" i="1" dirty="0">
                <a:latin typeface="Times New Roman" panose="02020603050405020304" pitchFamily="18" charset="0"/>
              </a:rPr>
              <a:t>（</a:t>
            </a:r>
            <a:r>
              <a:rPr lang="en-US" altLang="zh-CN" sz="2800" i="1" dirty="0">
                <a:latin typeface="Times New Roman" panose="02020603050405020304" pitchFamily="18" charset="0"/>
              </a:rPr>
              <a:t>Bilingual Edition</a:t>
            </a:r>
            <a:r>
              <a:rPr lang="en-US" altLang="zh-CN" sz="2800" i="1" dirty="0">
                <a:latin typeface="Times New Roman" panose="02020603050405020304" pitchFamily="18" charset="0"/>
                <a:ea typeface="Times New Roman" panose="02020603050405020304" pitchFamily="18" charset="0"/>
              </a:rPr>
              <a:t>·</a:t>
            </a:r>
            <a:r>
              <a:rPr lang="en-US" altLang="zh-CN" sz="2800" i="1" dirty="0">
                <a:latin typeface="Times New Roman" panose="02020603050405020304" pitchFamily="18" charset="0"/>
              </a:rPr>
              <a:t>Fifth Edition</a:t>
            </a:r>
            <a:r>
              <a:rPr lang="zh-CN" altLang="en-US" sz="2800" i="1" dirty="0">
                <a:latin typeface="Times New Roman" panose="02020603050405020304" pitchFamily="18" charset="0"/>
              </a:rPr>
              <a:t>）</a:t>
            </a:r>
            <a:endParaRPr lang="zh-CN" altLang="zh-CN" sz="2800" i="1" dirty="0">
              <a:latin typeface="Times New Roman" panose="02020603050405020304" pitchFamily="18" charset="0"/>
              <a:ea typeface="Times New Roman" panose="02020603050405020304" pitchFamily="18" charset="0"/>
            </a:endParaRPr>
          </a:p>
        </p:txBody>
      </p:sp>
      <p:sp>
        <p:nvSpPr>
          <p:cNvPr id="6146" name="Rectangle 3"/>
          <p:cNvSpPr>
            <a:spLocks noGrp="1"/>
          </p:cNvSpPr>
          <p:nvPr>
            <p:ph type="subTitle" idx="1"/>
          </p:nvPr>
        </p:nvSpPr>
        <p:spPr>
          <a:xfrm>
            <a:off x="1371600" y="3571875"/>
            <a:ext cx="6400800" cy="2043113"/>
          </a:xfrm>
          <a:ln/>
        </p:spPr>
        <p:txBody>
          <a:bodyPr vert="horz" wrap="square" lIns="91440" tIns="45720" rIns="91440" bIns="45720" anchor="t" anchorCtr="0"/>
          <a:lstStyle/>
          <a:p>
            <a:pPr>
              <a:buClr>
                <a:srgbClr val="0BD0D9"/>
              </a:buClr>
              <a:buSzPct val="95000"/>
            </a:pPr>
            <a:r>
              <a:rPr lang="zh-CN" altLang="zh-CN" sz="5400" b="1" dirty="0">
                <a:latin typeface="+mn-lt"/>
                <a:ea typeface="+mn-ea"/>
                <a:cs typeface="+mn-cs"/>
              </a:rPr>
              <a:t>会 计 英 语</a:t>
            </a:r>
          </a:p>
          <a:p>
            <a:pPr>
              <a:buClr>
                <a:srgbClr val="0BD0D9"/>
              </a:buClr>
              <a:buSzPct val="95000"/>
            </a:pPr>
            <a:r>
              <a:rPr lang="zh-CN" altLang="zh-CN" sz="3200" b="1" i="1" dirty="0">
                <a:latin typeface="+mn-lt"/>
                <a:ea typeface="+mn-ea"/>
                <a:cs typeface="+mn-cs"/>
              </a:rPr>
              <a:t>                     </a:t>
            </a:r>
            <a:r>
              <a:rPr lang="zh-CN" altLang="zh-CN" sz="3200" b="1" dirty="0">
                <a:latin typeface="+mn-lt"/>
                <a:ea typeface="+mn-ea"/>
                <a:cs typeface="+mn-cs"/>
              </a:rPr>
              <a:t>财务会计</a:t>
            </a:r>
            <a:endParaRPr lang="en-US" altLang="zh-CN" sz="3200" b="1" dirty="0">
              <a:latin typeface="+mn-lt"/>
              <a:ea typeface="+mn-ea"/>
              <a:cs typeface="+mn-cs"/>
            </a:endParaRPr>
          </a:p>
          <a:p>
            <a:pPr>
              <a:buClr>
                <a:srgbClr val="0BD0D9"/>
              </a:buClr>
              <a:buSzPct val="95000"/>
            </a:pPr>
            <a:r>
              <a:rPr lang="zh-CN" altLang="en-US" sz="3200" b="1" dirty="0">
                <a:latin typeface="楷体_GB2312" pitchFamily="49" charset="-122"/>
                <a:ea typeface="楷体_GB2312" pitchFamily="49" charset="-122"/>
                <a:cs typeface="+mn-cs"/>
              </a:rPr>
              <a:t>（双语版</a:t>
            </a:r>
            <a:r>
              <a:rPr lang="en-US" altLang="zh-CN" sz="3200" b="1" dirty="0">
                <a:latin typeface="楷体_GB2312" pitchFamily="49" charset="-122"/>
                <a:ea typeface="楷体_GB2312" pitchFamily="49" charset="-122"/>
                <a:cs typeface="+mn-cs"/>
              </a:rPr>
              <a:t>·</a:t>
            </a:r>
            <a:r>
              <a:rPr lang="zh-CN" altLang="en-US" sz="3200" b="1" dirty="0">
                <a:latin typeface="楷体_GB2312" pitchFamily="49" charset="-122"/>
                <a:ea typeface="楷体_GB2312" pitchFamily="49" charset="-122"/>
                <a:cs typeface="+mn-cs"/>
              </a:rPr>
              <a:t>第五版）</a:t>
            </a:r>
            <a:endParaRPr lang="zh-CN" altLang="zh-CN" sz="3200" b="1" dirty="0">
              <a:latin typeface="楷体_GB2312" pitchFamily="49" charset="-122"/>
              <a:ea typeface="楷体_GB2312" pitchFamily="49" charset="-122"/>
              <a:cs typeface="+mn-cs"/>
            </a:endParaRPr>
          </a:p>
        </p:txBody>
      </p:sp>
      <p:sp>
        <p:nvSpPr>
          <p:cNvPr id="6147" name="Line 4"/>
          <p:cNvSpPr/>
          <p:nvPr/>
        </p:nvSpPr>
        <p:spPr>
          <a:xfrm>
            <a:off x="3357563" y="4786313"/>
            <a:ext cx="1368425" cy="0"/>
          </a:xfrm>
          <a:prstGeom prst="line">
            <a:avLst/>
          </a:prstGeom>
          <a:ln w="9525" cap="flat" cmpd="sng">
            <a:solidFill>
              <a:schemeClr val="tx1"/>
            </a:solidFill>
            <a:prstDash val="solid"/>
            <a:round/>
            <a:headEnd type="none" w="med" len="med"/>
            <a:tailEnd type="none" w="med" len="med"/>
          </a:ln>
        </p:spPr>
      </p:sp>
      <p:sp>
        <p:nvSpPr>
          <p:cNvPr id="6148" name="Line 5"/>
          <p:cNvSpPr/>
          <p:nvPr/>
        </p:nvSpPr>
        <p:spPr>
          <a:xfrm>
            <a:off x="2000250" y="2571750"/>
            <a:ext cx="1439863" cy="0"/>
          </a:xfrm>
          <a:prstGeom prst="line">
            <a:avLst/>
          </a:prstGeom>
          <a:ln w="9525" cap="flat" cmpd="sng">
            <a:solidFill>
              <a:schemeClr val="tx1"/>
            </a:solidFill>
            <a:prstDash val="solid"/>
            <a:round/>
            <a:headEnd type="none" w="med" len="med"/>
            <a:tailEnd type="none" w="med" len="med"/>
          </a:ln>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p:cNvSpPr>
          <p:nvPr>
            <p:ph idx="1"/>
          </p:nvPr>
        </p:nvSpPr>
        <p:spPr>
          <a:xfrm>
            <a:off x="457200" y="2363788"/>
            <a:ext cx="8229600" cy="2065337"/>
          </a:xfrm>
          <a:ln/>
        </p:spPr>
        <p:txBody>
          <a:bodyPr vert="horz" wrap="square" lIns="91440" tIns="45720" rIns="91440" bIns="45720" anchor="t" anchorCtr="0"/>
          <a:lstStyle/>
          <a:p>
            <a:r>
              <a:rPr lang="en-US" altLang="zh-CN" sz="1800" b="1" dirty="0">
                <a:latin typeface="Times New Roman" panose="02020603050405020304" pitchFamily="18" charset="0"/>
              </a:rPr>
              <a:t>     5. Which of the following are important factors in ensuring the integrity of accounting information?</a:t>
            </a:r>
          </a:p>
          <a:p>
            <a:r>
              <a:rPr lang="en-US" altLang="zh-CN" sz="1800" b="1" dirty="0">
                <a:latin typeface="Times New Roman" panose="02020603050405020304" pitchFamily="18" charset="0"/>
              </a:rPr>
              <a:t>    a.  Institutional factors, such as standards for preparing information.</a:t>
            </a:r>
          </a:p>
          <a:p>
            <a:r>
              <a:rPr lang="en-US" altLang="zh-CN" sz="1800" b="1" dirty="0">
                <a:latin typeface="Times New Roman" panose="02020603050405020304" pitchFamily="18" charset="0"/>
              </a:rPr>
              <a:t>    b.  Professional organizations, such as the American Institute of CPAs.</a:t>
            </a:r>
          </a:p>
          <a:p>
            <a:pPr>
              <a:buNone/>
            </a:pPr>
            <a:r>
              <a:rPr lang="zh-CN" altLang="en-US" sz="1800" b="1" dirty="0">
                <a:latin typeface="Times New Roman" panose="02020603050405020304" pitchFamily="18" charset="0"/>
              </a:rPr>
              <a:t>         </a:t>
            </a:r>
            <a:r>
              <a:rPr lang="en-US" altLang="zh-CN" sz="1800" b="1" dirty="0">
                <a:latin typeface="Times New Roman" panose="02020603050405020304" pitchFamily="18" charset="0"/>
              </a:rPr>
              <a:t>c.  Competence, judgment, and ethical behavior of individual accountants.</a:t>
            </a:r>
          </a:p>
          <a:p>
            <a:r>
              <a:rPr lang="en-US" altLang="zh-CN" sz="1800" b="1" dirty="0">
                <a:latin typeface="Times New Roman" panose="02020603050405020304" pitchFamily="18" charset="0"/>
              </a:rPr>
              <a:t>    d.  All of the above.</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p:cNvSpPr>
          <p:nvPr>
            <p:ph type="title"/>
          </p:nvPr>
        </p:nvSpPr>
        <p:spPr>
          <a:xfrm>
            <a:off x="0" y="714375"/>
            <a:ext cx="9144000" cy="1133475"/>
          </a:xfrm>
          <a:ln/>
        </p:spPr>
        <p:txBody>
          <a:bodyPr vert="horz" wrap="square" lIns="0" tIns="45720" rIns="0" bIns="0" anchor="b" anchorCtr="0"/>
          <a:lstStyle/>
          <a:p>
            <a:pPr algn="ctr"/>
            <a:r>
              <a:rPr lang="zh-CN" altLang="en-US" sz="4400" b="1" dirty="0">
                <a:latin typeface="Times New Roman" panose="02020603050405020304" pitchFamily="18" charset="0"/>
              </a:rPr>
              <a:t>Chapter Twelve</a:t>
            </a:r>
            <a:r>
              <a:rPr lang="zh-CN" altLang="en-US" sz="4200" dirty="0"/>
              <a:t/>
            </a:r>
            <a:br>
              <a:rPr lang="zh-CN" altLang="en-US" sz="4200" dirty="0"/>
            </a:br>
            <a:r>
              <a:rPr lang="zh-CN" altLang="en-US" sz="2800" b="1" dirty="0">
                <a:solidFill>
                  <a:srgbClr val="004E6D"/>
                </a:solidFill>
                <a:latin typeface="Times New Roman" panose="02020603050405020304" pitchFamily="18" charset="0"/>
              </a:rPr>
              <a:t>Financial Statement Analysis  </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109570" name="Rectangle 3"/>
          <p:cNvSpPr>
            <a:spLocks noGrp="1"/>
          </p:cNvSpPr>
          <p:nvPr>
            <p:ph idx="1"/>
          </p:nvPr>
        </p:nvSpPr>
        <p:spPr>
          <a:xfrm>
            <a:off x="0" y="1916113"/>
            <a:ext cx="9144000" cy="4941887"/>
          </a:xfrm>
          <a:ln/>
        </p:spPr>
        <p:txBody>
          <a:bodyPr vert="horz" wrap="square" lIns="91440" tIns="45720" rIns="91440" bIns="45720" anchor="t" anchorCtr="0"/>
          <a:lstStyle/>
          <a:p>
            <a:pPr algn="ctr" eaLnBrk="1" hangingPunct="1">
              <a:lnSpc>
                <a:spcPct val="90000"/>
              </a:lnSpc>
              <a:buNone/>
            </a:pPr>
            <a:r>
              <a:rPr lang="en-US" altLang="zh-CN" sz="2400" b="1" dirty="0">
                <a:latin typeface="Times New Roman" panose="02020603050405020304" pitchFamily="18" charset="0"/>
              </a:rPr>
              <a:t>Words and Phrases</a:t>
            </a:r>
          </a:p>
          <a:p>
            <a:r>
              <a:rPr lang="en-US" altLang="zh-CN" sz="2400" dirty="0">
                <a:latin typeface="Times New Roman" panose="02020603050405020304" pitchFamily="18" charset="0"/>
              </a:rPr>
              <a:t>assets management analysis              </a:t>
            </a:r>
            <a:r>
              <a:rPr lang="zh-CN" altLang="zh-CN" sz="2400" dirty="0">
                <a:latin typeface="Times New Roman" panose="02020603050405020304" pitchFamily="18" charset="0"/>
              </a:rPr>
              <a:t>资产管理分析</a:t>
            </a:r>
          </a:p>
          <a:p>
            <a:r>
              <a:rPr lang="en-US" altLang="zh-CN" sz="2400" dirty="0">
                <a:latin typeface="Times New Roman" panose="02020603050405020304" pitchFamily="18" charset="0"/>
              </a:rPr>
              <a:t>accounts receivable turnover             </a:t>
            </a:r>
            <a:r>
              <a:rPr lang="zh-CN" altLang="zh-CN" sz="2400" dirty="0">
                <a:latin typeface="Times New Roman" panose="02020603050405020304" pitchFamily="18" charset="0"/>
              </a:rPr>
              <a:t>应收账款周转率</a:t>
            </a:r>
          </a:p>
          <a:p>
            <a:r>
              <a:rPr lang="en-US" altLang="zh-CN" sz="2400" dirty="0">
                <a:latin typeface="Times New Roman" panose="02020603050405020304" pitchFamily="18" charset="0"/>
              </a:rPr>
              <a:t>current position analysis                    </a:t>
            </a:r>
            <a:r>
              <a:rPr lang="zh-CN" altLang="zh-CN" sz="2400" dirty="0">
                <a:latin typeface="Times New Roman" panose="02020603050405020304" pitchFamily="18" charset="0"/>
              </a:rPr>
              <a:t>流动性分析</a:t>
            </a:r>
          </a:p>
          <a:p>
            <a:r>
              <a:rPr lang="en-US" altLang="zh-CN" sz="2400" dirty="0">
                <a:latin typeface="Times New Roman" panose="02020603050405020304" pitchFamily="18" charset="0"/>
              </a:rPr>
              <a:t>current ratio                                        </a:t>
            </a:r>
            <a:r>
              <a:rPr lang="zh-CN" altLang="zh-CN" sz="2400" dirty="0">
                <a:latin typeface="Times New Roman" panose="02020603050405020304" pitchFamily="18" charset="0"/>
              </a:rPr>
              <a:t>流动比率</a:t>
            </a:r>
          </a:p>
          <a:p>
            <a:r>
              <a:rPr lang="en-US" altLang="zh-CN" sz="2400" dirty="0">
                <a:latin typeface="Times New Roman" panose="02020603050405020304" pitchFamily="18" charset="0"/>
              </a:rPr>
              <a:t>debt ratio                                            </a:t>
            </a:r>
            <a:r>
              <a:rPr lang="zh-CN" altLang="zh-CN" sz="2400" dirty="0">
                <a:latin typeface="Times New Roman" panose="02020603050405020304" pitchFamily="18" charset="0"/>
              </a:rPr>
              <a:t>资产负债率</a:t>
            </a:r>
          </a:p>
          <a:p>
            <a:r>
              <a:rPr lang="en-US" altLang="zh-CN" sz="2400" dirty="0">
                <a:latin typeface="Times New Roman" panose="02020603050405020304" pitchFamily="18" charset="0"/>
              </a:rPr>
              <a:t>financial statement analysis                </a:t>
            </a:r>
            <a:r>
              <a:rPr lang="zh-CN" altLang="zh-CN" sz="2400" dirty="0">
                <a:latin typeface="Times New Roman" panose="02020603050405020304" pitchFamily="18" charset="0"/>
              </a:rPr>
              <a:t>财务报表分析</a:t>
            </a:r>
          </a:p>
          <a:p>
            <a:r>
              <a:rPr lang="en-US" altLang="zh-CN" sz="2400" dirty="0">
                <a:latin typeface="Times New Roman" panose="02020603050405020304" pitchFamily="18" charset="0"/>
              </a:rPr>
              <a:t>horizontal analysis                              </a:t>
            </a:r>
            <a:r>
              <a:rPr lang="zh-CN" altLang="zh-CN" sz="2400" dirty="0">
                <a:latin typeface="Times New Roman" panose="02020603050405020304" pitchFamily="18" charset="0"/>
              </a:rPr>
              <a:t>水平分析法</a:t>
            </a:r>
          </a:p>
          <a:p>
            <a:r>
              <a:rPr lang="en-US" altLang="zh-CN" sz="2400" dirty="0">
                <a:latin typeface="Times New Roman" panose="02020603050405020304" pitchFamily="18" charset="0"/>
              </a:rPr>
              <a:t>inventory turnover                              </a:t>
            </a:r>
            <a:r>
              <a:rPr lang="zh-CN" altLang="zh-CN" sz="2400" dirty="0">
                <a:latin typeface="Times New Roman" panose="02020603050405020304" pitchFamily="18" charset="0"/>
              </a:rPr>
              <a:t>存货周转率</a:t>
            </a:r>
          </a:p>
          <a:p>
            <a:r>
              <a:rPr lang="en-US" altLang="zh-CN" sz="2400" dirty="0">
                <a:latin typeface="Times New Roman" panose="02020603050405020304" pitchFamily="18" charset="0"/>
              </a:rPr>
              <a:t>number of days’</a:t>
            </a:r>
            <a:r>
              <a:rPr lang="zh-CN" altLang="zh-CN" sz="2400" dirty="0">
                <a:latin typeface="Times New Roman" panose="02020603050405020304" pitchFamily="18" charset="0"/>
              </a:rPr>
              <a:t> </a:t>
            </a:r>
            <a:r>
              <a:rPr lang="en-US" altLang="zh-CN" sz="2400" dirty="0">
                <a:latin typeface="Times New Roman" panose="02020603050405020304" pitchFamily="18" charset="0"/>
              </a:rPr>
              <a:t>sales in inventory     </a:t>
            </a:r>
            <a:r>
              <a:rPr lang="zh-CN" altLang="zh-CN" sz="2400" dirty="0">
                <a:latin typeface="Times New Roman" panose="02020603050405020304" pitchFamily="18" charset="0"/>
              </a:rPr>
              <a:t>存货周转期</a:t>
            </a:r>
          </a:p>
          <a:p>
            <a:r>
              <a:rPr lang="en-US" altLang="zh-CN" sz="2400" dirty="0">
                <a:latin typeface="Times New Roman" panose="02020603050405020304" pitchFamily="18" charset="0"/>
              </a:rPr>
              <a:t>number of days’</a:t>
            </a:r>
            <a:r>
              <a:rPr lang="zh-CN" altLang="zh-CN" sz="2400" dirty="0">
                <a:latin typeface="Times New Roman" panose="02020603050405020304" pitchFamily="18" charset="0"/>
              </a:rPr>
              <a:t> </a:t>
            </a:r>
            <a:r>
              <a:rPr lang="en-US" altLang="zh-CN" sz="2400" dirty="0">
                <a:latin typeface="Times New Roman" panose="02020603050405020304" pitchFamily="18" charset="0"/>
              </a:rPr>
              <a:t>sales in receivables   </a:t>
            </a:r>
            <a:r>
              <a:rPr lang="zh-CN" altLang="zh-CN" sz="2400" dirty="0">
                <a:latin typeface="Times New Roman" panose="02020603050405020304" pitchFamily="18" charset="0"/>
              </a:rPr>
              <a:t>应收账款周转期</a:t>
            </a:r>
          </a:p>
          <a:p>
            <a:pPr algn="ctr" eaLnBrk="1" hangingPunct="1">
              <a:lnSpc>
                <a:spcPct val="90000"/>
              </a:lnSpc>
              <a:buNone/>
            </a:pPr>
            <a:endParaRPr lang="en-US" altLang="zh-CN" sz="24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内容占位符 2"/>
          <p:cNvSpPr>
            <a:spLocks noGrp="1"/>
          </p:cNvSpPr>
          <p:nvPr>
            <p:ph idx="1"/>
          </p:nvPr>
        </p:nvSpPr>
        <p:spPr>
          <a:xfrm>
            <a:off x="0" y="1143000"/>
            <a:ext cx="9144000" cy="4857750"/>
          </a:xfrm>
          <a:ln/>
        </p:spPr>
        <p:txBody>
          <a:bodyPr vert="horz" wrap="square" lIns="91440" tIns="45720" rIns="91440" bIns="45720" anchor="t" anchorCtr="0"/>
          <a:lstStyle/>
          <a:p>
            <a:r>
              <a:rPr lang="en-US" altLang="zh-CN" sz="2400" dirty="0">
                <a:latin typeface="Times New Roman" panose="02020603050405020304" pitchFamily="18" charset="0"/>
              </a:rPr>
              <a:t>number of times interest charges are earned      </a:t>
            </a:r>
            <a:r>
              <a:rPr lang="zh-CN" altLang="zh-CN" sz="2400" dirty="0"/>
              <a:t>利息保障倍数</a:t>
            </a:r>
          </a:p>
          <a:p>
            <a:r>
              <a:rPr lang="en-US" altLang="zh-CN" sz="2400" dirty="0">
                <a:latin typeface="Times New Roman" panose="02020603050405020304" pitchFamily="18" charset="0"/>
              </a:rPr>
              <a:t>profitability analysis                                           </a:t>
            </a:r>
            <a:r>
              <a:rPr lang="zh-CN" altLang="zh-CN" sz="2400" dirty="0"/>
              <a:t>盈利能力分析</a:t>
            </a:r>
          </a:p>
          <a:p>
            <a:r>
              <a:rPr lang="en-US" altLang="zh-CN" sz="2400" dirty="0">
                <a:latin typeface="Times New Roman" panose="02020603050405020304" pitchFamily="18" charset="0"/>
              </a:rPr>
              <a:t>quick ratio                                                           </a:t>
            </a:r>
            <a:r>
              <a:rPr lang="zh-CN" altLang="zh-CN" sz="2400" dirty="0"/>
              <a:t>速动比率</a:t>
            </a:r>
          </a:p>
          <a:p>
            <a:r>
              <a:rPr lang="en-US" altLang="zh-CN" sz="2400" dirty="0">
                <a:latin typeface="Times New Roman" panose="02020603050405020304" pitchFamily="18" charset="0"/>
              </a:rPr>
              <a:t>rate earned on stockholders’ equity                    </a:t>
            </a:r>
            <a:r>
              <a:rPr lang="zh-CN" altLang="zh-CN" sz="2400" dirty="0"/>
              <a:t>股东权益收益率</a:t>
            </a:r>
          </a:p>
          <a:p>
            <a:r>
              <a:rPr lang="en-US" altLang="zh-CN" sz="2400" dirty="0">
                <a:latin typeface="Times New Roman" panose="02020603050405020304" pitchFamily="18" charset="0"/>
              </a:rPr>
              <a:t>rate earned on total assets                                   </a:t>
            </a:r>
            <a:r>
              <a:rPr lang="zh-CN" altLang="zh-CN" sz="2400" dirty="0"/>
              <a:t>资产总额收益率</a:t>
            </a:r>
          </a:p>
          <a:p>
            <a:r>
              <a:rPr lang="en-US" altLang="zh-CN" sz="2400" dirty="0">
                <a:latin typeface="Times New Roman" panose="02020603050405020304" pitchFamily="18" charset="0"/>
              </a:rPr>
              <a:t>ratio of net sales to assets                                   </a:t>
            </a:r>
            <a:r>
              <a:rPr lang="zh-CN" altLang="zh-CN" sz="2400" dirty="0"/>
              <a:t>资产周转率</a:t>
            </a:r>
          </a:p>
          <a:p>
            <a:r>
              <a:rPr lang="en-US" altLang="zh-CN" sz="2400" dirty="0">
                <a:latin typeface="Times New Roman" panose="02020603050405020304" pitchFamily="18" charset="0"/>
              </a:rPr>
              <a:t>rate of return on net sales                                    </a:t>
            </a:r>
            <a:r>
              <a:rPr lang="zh-CN" altLang="zh-CN" sz="2400" dirty="0"/>
              <a:t>销售利润率</a:t>
            </a:r>
          </a:p>
          <a:p>
            <a:r>
              <a:rPr lang="en-US" altLang="zh-CN" sz="2400" dirty="0">
                <a:latin typeface="Times New Roman" panose="02020603050405020304" pitchFamily="18" charset="0"/>
              </a:rPr>
              <a:t>solvency analysis                                                </a:t>
            </a:r>
            <a:r>
              <a:rPr lang="zh-CN" altLang="zh-CN" sz="2400" dirty="0"/>
              <a:t>偿债能力分析</a:t>
            </a:r>
          </a:p>
          <a:p>
            <a:r>
              <a:rPr lang="en-US" altLang="zh-CN" sz="2400" dirty="0">
                <a:latin typeface="Times New Roman" panose="02020603050405020304" pitchFamily="18" charset="0"/>
              </a:rPr>
              <a:t>vertical analysis                                                  </a:t>
            </a:r>
            <a:r>
              <a:rPr lang="zh-CN" altLang="zh-CN" sz="2400" dirty="0"/>
              <a:t>垂直分析法</a:t>
            </a:r>
          </a:p>
          <a:p>
            <a:r>
              <a:rPr lang="en-US" altLang="zh-CN" sz="2400" dirty="0">
                <a:latin typeface="Times New Roman" panose="02020603050405020304" pitchFamily="18" charset="0"/>
              </a:rPr>
              <a:t>ratio of liabilities to stockholders’</a:t>
            </a:r>
            <a:r>
              <a:rPr lang="zh-CN" altLang="zh-CN" sz="2400" dirty="0">
                <a:latin typeface="Times New Roman" panose="02020603050405020304" pitchFamily="18" charset="0"/>
              </a:rPr>
              <a:t> </a:t>
            </a:r>
            <a:r>
              <a:rPr lang="en-US" altLang="zh-CN" sz="2400" dirty="0">
                <a:latin typeface="Times New Roman" panose="02020603050405020304" pitchFamily="18" charset="0"/>
              </a:rPr>
              <a:t>equity            </a:t>
            </a:r>
            <a:r>
              <a:rPr lang="zh-CN" altLang="zh-CN" sz="2400" dirty="0"/>
              <a:t>产权比率</a:t>
            </a:r>
          </a:p>
          <a:p>
            <a:r>
              <a:rPr lang="en-US" altLang="zh-CN" sz="2400" dirty="0">
                <a:latin typeface="Times New Roman" panose="02020603050405020304" pitchFamily="18" charset="0"/>
              </a:rPr>
              <a:t>rate on price/earnings                                          </a:t>
            </a:r>
            <a:r>
              <a:rPr lang="zh-CN" altLang="zh-CN" sz="2400" dirty="0"/>
              <a:t>市盈率</a:t>
            </a:r>
            <a:endParaRPr lang="zh-CN" altLang="en-US" sz="2400" b="1"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3"/>
          <p:cNvSpPr>
            <a:spLocks noGrp="1" noChangeArrowheads="1"/>
          </p:cNvSpPr>
          <p:nvPr>
            <p:ph idx="1"/>
          </p:nvPr>
        </p:nvSpPr>
        <p:spPr>
          <a:xfrm>
            <a:off x="0" y="1285875"/>
            <a:ext cx="9144000" cy="4786313"/>
          </a:xfrm>
        </p:spPr>
        <p:txBody>
          <a:bodyPr vert="horz" wrap="square" lIns="91440" tIns="45720" rIns="91440" bIns="45720" numCol="1" anchor="t" anchorCtr="0" compatLnSpc="1"/>
          <a:lstStyle/>
          <a:p>
            <a:pPr marL="273050" marR="0" lvl="0" indent="-273050" algn="ctr" defTabSz="914400" rtl="0" eaLnBrk="1" fontAlgn="base" latinLnBrk="0" hangingPunct="1">
              <a:lnSpc>
                <a:spcPct val="80000"/>
              </a:lnSpc>
              <a:spcBef>
                <a:spcPct val="20000"/>
              </a:spcBef>
              <a:spcAft>
                <a:spcPct val="0"/>
              </a:spcAft>
              <a:buClr>
                <a:srgbClr val="0BD0D9"/>
              </a:buClr>
              <a:buSzPct val="95000"/>
              <a:buFont typeface="Arial" panose="020B0604020202020204" pitchFamily="34" charset="0"/>
              <a:buNone/>
              <a:defRPr/>
            </a:pPr>
            <a:r>
              <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Main Points</a:t>
            </a:r>
          </a:p>
          <a:p>
            <a:pPr marL="273050" marR="0" lvl="0" indent="-273050" algn="ctr" defTabSz="914400" rtl="0" eaLnBrk="1" fontAlgn="base" latinLnBrk="0" hangingPunct="1">
              <a:lnSpc>
                <a:spcPct val="80000"/>
              </a:lnSpc>
              <a:spcBef>
                <a:spcPct val="20000"/>
              </a:spcBef>
              <a:spcAft>
                <a:spcPct val="0"/>
              </a:spcAft>
              <a:buClr>
                <a:srgbClr val="0BD0D9"/>
              </a:buClr>
              <a:buSzPct val="95000"/>
              <a:buFont typeface="Arial" panose="020B0604020202020204" pitchFamily="34" charset="0"/>
              <a:buNone/>
              <a:defRPr/>
            </a:pPr>
            <a:endPar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1.Procedures of Financial  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Horizontal 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Vertical Analysis </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2.Financial  Statement</a:t>
            </a: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Current Position 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Assets management 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Solvency ability 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Profitability Analysis</a:t>
            </a:r>
          </a:p>
          <a:p>
            <a:pPr marL="273050" marR="0" lvl="0" indent="-273050" algn="l" defTabSz="914400" rtl="0" eaLnBrk="1" fontAlgn="base" latinLnBrk="0" hangingPunct="1">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3.Extending your knowledge </a:t>
            </a:r>
          </a:p>
          <a:p>
            <a:pPr marL="273050" marR="0" lvl="0" indent="-273050" algn="l" defTabSz="914400" rtl="0" eaLnBrk="0" fontAlgn="base" latinLnBrk="0" hangingPunct="0">
              <a:lnSpc>
                <a:spcPct val="8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——Ratio of Liabilities to Stockholders' Equity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a:xfrm>
            <a:off x="0" y="287338"/>
            <a:ext cx="9144000" cy="490537"/>
          </a:xfrm>
          <a:ln/>
        </p:spPr>
        <p:txBody>
          <a:bodyPr vert="horz" wrap="square" lIns="0" tIns="45720" rIns="0" bIns="0" anchor="b" anchorCtr="0"/>
          <a:lstStyle/>
          <a:p>
            <a:pPr algn="ctr"/>
            <a:r>
              <a:rPr lang="zh-CN" altLang="en-US" sz="2800" b="1" dirty="0">
                <a:latin typeface="Times New Roman" panose="02020603050405020304" pitchFamily="18" charset="0"/>
              </a:rPr>
              <a:t>E</a:t>
            </a:r>
            <a:r>
              <a:rPr lang="en-US" altLang="zh-CN" sz="2800" b="1" dirty="0">
                <a:latin typeface="Times New Roman" panose="02020603050405020304" pitchFamily="18" charset="0"/>
              </a:rPr>
              <a:t>xercises</a:t>
            </a:r>
            <a:endParaRPr lang="zh-CN" altLang="en-US" sz="2800" b="1" dirty="0">
              <a:latin typeface="Times New Roman" panose="02020603050405020304" pitchFamily="18" charset="0"/>
            </a:endParaRPr>
          </a:p>
        </p:txBody>
      </p:sp>
      <p:sp>
        <p:nvSpPr>
          <p:cNvPr id="16386" name="Rectangle 3"/>
          <p:cNvSpPr>
            <a:spLocks noGrp="1"/>
          </p:cNvSpPr>
          <p:nvPr>
            <p:ph idx="1"/>
          </p:nvPr>
        </p:nvSpPr>
        <p:spPr>
          <a:xfrm>
            <a:off x="457200" y="1500188"/>
            <a:ext cx="8229600" cy="2857500"/>
          </a:xfrm>
          <a:ln/>
        </p:spPr>
        <p:txBody>
          <a:bodyPr vert="horz" wrap="square" lIns="91440" tIns="45720" rIns="91440" bIns="45720" anchor="t" anchorCtr="0"/>
          <a:lstStyle/>
          <a:p>
            <a:pPr>
              <a:lnSpc>
                <a:spcPct val="80000"/>
              </a:lnSpc>
            </a:pPr>
            <a:r>
              <a:rPr lang="en-US" altLang="zh-CN" sz="1800" b="1" dirty="0">
                <a:latin typeface="Times New Roman" panose="02020603050405020304" pitchFamily="18" charset="0"/>
              </a:rPr>
              <a:t>    1. You recently invested $12 000 of your savings in a security issued by a large company. The security agreement pays you 7 percent per year and has a maturity two years from the day you purchased it. What is the total cash flow you expect to receive from this investment, separated into return on your investment and the return of your investment?</a:t>
            </a:r>
          </a:p>
          <a:p>
            <a:pPr>
              <a:lnSpc>
                <a:spcPct val="80000"/>
              </a:lnSpc>
              <a:buNone/>
            </a:pPr>
            <a:endParaRPr lang="en-US" altLang="zh-CN" sz="1800" b="1" dirty="0">
              <a:latin typeface="Times New Roman" panose="02020603050405020304" pitchFamily="18" charset="0"/>
            </a:endParaRPr>
          </a:p>
          <a:p>
            <a:pPr>
              <a:lnSpc>
                <a:spcPct val="80000"/>
              </a:lnSpc>
            </a:pPr>
            <a:r>
              <a:rPr lang="en-US" altLang="zh-CN" sz="1800" b="1" dirty="0">
                <a:latin typeface="Times New Roman" panose="02020603050405020304" pitchFamily="18" charset="0"/>
              </a:rPr>
              <a:t>    2.Divide into groups as instructed by your professor and discuss the following:</a:t>
            </a:r>
          </a:p>
          <a:p>
            <a:pPr>
              <a:lnSpc>
                <a:spcPct val="80000"/>
              </a:lnSpc>
            </a:pPr>
            <a:r>
              <a:rPr lang="en-US" altLang="zh-CN" sz="1800" b="1" dirty="0">
                <a:latin typeface="Times New Roman" panose="02020603050405020304" pitchFamily="18" charset="0"/>
              </a:rPr>
              <a:t>    a. How does the description of accounting as the</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language of business</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 relate to accounting as being useful for investors and creditors?</a:t>
            </a:r>
          </a:p>
          <a:p>
            <a:pPr>
              <a:lnSpc>
                <a:spcPct val="80000"/>
              </a:lnSpc>
            </a:pPr>
            <a:r>
              <a:rPr lang="en-US" altLang="zh-CN" sz="1800" b="1" dirty="0">
                <a:latin typeface="Times New Roman" panose="02020603050405020304" pitchFamily="18" charset="0"/>
              </a:rPr>
              <a:t>    b. Explain how the decisions you would make might differ if you were an external investor or member of an enterprise's management team.</a:t>
            </a:r>
          </a:p>
          <a:p>
            <a:pPr>
              <a:lnSpc>
                <a:spcPct val="80000"/>
              </a:lnSpc>
            </a:pP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a:xfrm>
            <a:off x="0" y="287338"/>
            <a:ext cx="9144000" cy="500062"/>
          </a:xfrm>
          <a:ln/>
        </p:spPr>
        <p:txBody>
          <a:bodyPr vert="horz" wrap="square" lIns="0" tIns="45720" rIns="0" bIns="0" anchor="b" anchorCtr="0"/>
          <a:lstStyle/>
          <a:p>
            <a:pPr algn="ctr"/>
            <a:r>
              <a:rPr lang="zh-CN" altLang="en-US" sz="2800" b="1" dirty="0">
                <a:latin typeface="Times New Roman" panose="02020603050405020304" pitchFamily="18" charset="0"/>
              </a:rPr>
              <a:t>C</a:t>
            </a:r>
            <a:r>
              <a:rPr lang="en-US" altLang="zh-CN" sz="2800" b="1" dirty="0">
                <a:latin typeface="Times New Roman" panose="02020603050405020304" pitchFamily="18" charset="0"/>
              </a:rPr>
              <a:t>ases</a:t>
            </a:r>
            <a:endParaRPr lang="zh-CN" altLang="en-US" sz="2800" b="1" dirty="0">
              <a:latin typeface="Times New Roman" panose="02020603050405020304" pitchFamily="18" charset="0"/>
              <a:ea typeface="Times New Roman" panose="02020603050405020304" pitchFamily="18" charset="0"/>
            </a:endParaRPr>
          </a:p>
        </p:txBody>
      </p:sp>
      <p:sp>
        <p:nvSpPr>
          <p:cNvPr id="17410" name="Rectangle 3"/>
          <p:cNvSpPr>
            <a:spLocks noGrp="1"/>
          </p:cNvSpPr>
          <p:nvPr>
            <p:ph idx="1"/>
          </p:nvPr>
        </p:nvSpPr>
        <p:spPr>
          <a:xfrm>
            <a:off x="428625" y="1143000"/>
            <a:ext cx="8229600" cy="3643313"/>
          </a:xfrm>
          <a:ln/>
        </p:spPr>
        <p:txBody>
          <a:bodyPr vert="horz" wrap="square" lIns="91440" tIns="45720" rIns="91440" bIns="45720" anchor="t" anchorCtr="0"/>
          <a:lstStyle/>
          <a:p>
            <a:pPr>
              <a:lnSpc>
                <a:spcPct val="80000"/>
              </a:lnSpc>
            </a:pPr>
            <a:r>
              <a:rPr lang="en-US" altLang="zh-CN" sz="1800" b="1" dirty="0">
                <a:latin typeface="Times New Roman" panose="02020603050405020304" pitchFamily="18" charset="0"/>
              </a:rPr>
              <a:t>    1. A friend learns that you are taking an accounting course. Knowing that you do not plan a career in accounting, the friend asks you why you are </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wasting your time</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 Explain to the friend how you and your friends will use accounting information in</a:t>
            </a:r>
          </a:p>
          <a:p>
            <a:pPr>
              <a:lnSpc>
                <a:spcPct val="80000"/>
              </a:lnSpc>
            </a:pPr>
            <a:r>
              <a:rPr lang="en-US" altLang="zh-CN" sz="1800" b="1" dirty="0">
                <a:latin typeface="Times New Roman" panose="02020603050405020304" pitchFamily="18" charset="0"/>
              </a:rPr>
              <a:t>    a. Your personal life.</a:t>
            </a:r>
          </a:p>
          <a:p>
            <a:pPr>
              <a:lnSpc>
                <a:spcPct val="80000"/>
              </a:lnSpc>
            </a:pPr>
            <a:r>
              <a:rPr lang="en-US" altLang="zh-CN" sz="1800" b="1" dirty="0">
                <a:latin typeface="Times New Roman" panose="02020603050405020304" pitchFamily="18" charset="0"/>
              </a:rPr>
              <a:t>    b. The business of your friend, who plans to be a farmer.</a:t>
            </a:r>
          </a:p>
          <a:p>
            <a:pPr>
              <a:lnSpc>
                <a:spcPct val="80000"/>
              </a:lnSpc>
            </a:pPr>
            <a:r>
              <a:rPr lang="en-US" altLang="zh-CN" sz="1800" b="1" dirty="0">
                <a:latin typeface="Times New Roman" panose="02020603050405020304" pitchFamily="18" charset="0"/>
              </a:rPr>
              <a:t>    c. The business life of another friend, who plans a career in sales.</a:t>
            </a:r>
          </a:p>
          <a:p>
            <a:pPr>
              <a:lnSpc>
                <a:spcPct val="80000"/>
              </a:lnSpc>
              <a:buNone/>
            </a:pPr>
            <a:endParaRPr lang="en-US" altLang="zh-CN" sz="1800" b="1" dirty="0">
              <a:latin typeface="Times New Roman" panose="02020603050405020304" pitchFamily="18" charset="0"/>
            </a:endParaRPr>
          </a:p>
          <a:p>
            <a:pPr>
              <a:lnSpc>
                <a:spcPct val="80000"/>
              </a:lnSpc>
            </a:pPr>
            <a:r>
              <a:rPr lang="en-US" altLang="zh-CN" sz="1800" b="1" dirty="0">
                <a:latin typeface="Times New Roman" panose="02020603050405020304" pitchFamily="18" charset="0"/>
              </a:rPr>
              <a:t>     2.  Ethical conduct and professional judgment each play important roles in the accounting process.</a:t>
            </a:r>
          </a:p>
          <a:p>
            <a:pPr>
              <a:lnSpc>
                <a:spcPct val="80000"/>
              </a:lnSpc>
            </a:pPr>
            <a:r>
              <a:rPr lang="en-US" altLang="zh-CN" sz="1800" b="1" dirty="0">
                <a:latin typeface="Times New Roman" panose="02020603050405020304" pitchFamily="18" charset="0"/>
              </a:rPr>
              <a:t>     a. In general terms, explain why it is important to society that people who prepare accounting information act in an ethical manner.</a:t>
            </a:r>
          </a:p>
          <a:p>
            <a:pPr>
              <a:lnSpc>
                <a:spcPct val="80000"/>
              </a:lnSpc>
            </a:pPr>
            <a:r>
              <a:rPr lang="en-US" altLang="zh-CN" sz="1800" b="1" dirty="0">
                <a:latin typeface="Times New Roman" panose="02020603050405020304" pitchFamily="18" charset="0"/>
              </a:rPr>
              <a:t>     b. Identify at least three areas in which accountants must exercise professional judgment, rather than merely relying on written rules.</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3"/>
          <p:cNvSpPr>
            <a:spLocks noGrp="1"/>
          </p:cNvSpPr>
          <p:nvPr>
            <p:ph type="title" idx="4294967295"/>
          </p:nvPr>
        </p:nvSpPr>
        <p:spPr>
          <a:xfrm>
            <a:off x="0" y="285750"/>
            <a:ext cx="9144000" cy="1500188"/>
          </a:xfrm>
          <a:ln/>
        </p:spPr>
        <p:txBody>
          <a:bodyPr vert="horz" wrap="square" lIns="0" tIns="45720" rIns="0" bIns="0" anchor="b" anchorCtr="0"/>
          <a:lstStyle/>
          <a:p>
            <a:pPr algn="ctr"/>
            <a:r>
              <a:rPr lang="zh-CN" altLang="en-US" sz="4400" b="1" dirty="0">
                <a:latin typeface="Times New Roman" panose="02020603050405020304" pitchFamily="18" charset="0"/>
              </a:rPr>
              <a:t>Chapter Two</a:t>
            </a:r>
            <a:r>
              <a:rPr lang="en-US" altLang="zh-CN" sz="4400" b="1" dirty="0">
                <a:latin typeface="Times New Roman" panose="02020603050405020304" pitchFamily="18" charset="0"/>
              </a:rPr>
              <a:t/>
            </a:r>
            <a:br>
              <a:rPr lang="en-US" altLang="zh-CN" sz="4400" b="1" dirty="0">
                <a:latin typeface="Times New Roman" panose="02020603050405020304" pitchFamily="18" charset="0"/>
              </a:rPr>
            </a:br>
            <a:r>
              <a:rPr lang="en-US" altLang="zh-CN" sz="2800" b="1" dirty="0">
                <a:solidFill>
                  <a:srgbClr val="004E6D"/>
                </a:solidFill>
                <a:latin typeface="Times New Roman" panose="02020603050405020304" pitchFamily="18" charset="0"/>
              </a:rPr>
              <a:t>Theoretical Framework underlying </a:t>
            </a:r>
            <a:br>
              <a:rPr lang="en-US" altLang="zh-CN" sz="2800" b="1" dirty="0">
                <a:solidFill>
                  <a:srgbClr val="004E6D"/>
                </a:solidFill>
                <a:latin typeface="Times New Roman" panose="02020603050405020304" pitchFamily="18" charset="0"/>
              </a:rPr>
            </a:br>
            <a:r>
              <a:rPr lang="en-US" altLang="zh-CN" sz="2800" b="1" dirty="0">
                <a:solidFill>
                  <a:srgbClr val="004E6D"/>
                </a:solidFill>
                <a:latin typeface="Times New Roman" panose="02020603050405020304" pitchFamily="18" charset="0"/>
              </a:rPr>
              <a:t>Financial Accounting</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18434" name="内容占位符 4"/>
          <p:cNvSpPr>
            <a:spLocks noGrp="1"/>
          </p:cNvSpPr>
          <p:nvPr>
            <p:ph idx="4294967295"/>
          </p:nvPr>
        </p:nvSpPr>
        <p:spPr>
          <a:xfrm>
            <a:off x="357188" y="1857375"/>
            <a:ext cx="8501062" cy="4643438"/>
          </a:xfrm>
          <a:ln/>
        </p:spPr>
        <p:txBody>
          <a:bodyPr vert="horz" wrap="square" lIns="91440" tIns="45720" rIns="91440" bIns="45720" anchor="t" anchorCtr="0"/>
          <a:lstStyle/>
          <a:p>
            <a:pPr algn="ctr" eaLnBrk="1" hangingPunct="1">
              <a:lnSpc>
                <a:spcPct val="90000"/>
              </a:lnSpc>
              <a:buNone/>
            </a:pPr>
            <a:r>
              <a:rPr lang="en-US" altLang="zh-CN" sz="2400" b="1" dirty="0">
                <a:latin typeface="Times New Roman" panose="02020603050405020304" pitchFamily="18" charset="0"/>
              </a:rPr>
              <a:t>Words and Phrases</a:t>
            </a:r>
          </a:p>
          <a:p>
            <a:pPr algn="ctr" eaLnBrk="1" hangingPunct="1">
              <a:lnSpc>
                <a:spcPct val="90000"/>
              </a:lnSpc>
              <a:buNone/>
            </a:pPr>
            <a:endParaRPr lang="en-US" altLang="zh-CN" sz="2400" b="1" dirty="0">
              <a:latin typeface="Times New Roman" panose="02020603050405020304" pitchFamily="18" charset="0"/>
            </a:endParaRPr>
          </a:p>
          <a:p>
            <a:pPr eaLnBrk="1" hangingPunct="1">
              <a:lnSpc>
                <a:spcPct val="90000"/>
              </a:lnSpc>
              <a:buNone/>
            </a:pPr>
            <a:r>
              <a:rPr lang="en-US" altLang="zh-CN" sz="2400" dirty="0"/>
              <a:t>     </a:t>
            </a:r>
            <a:r>
              <a:rPr lang="en-US" altLang="zh-CN" sz="2400" dirty="0">
                <a:latin typeface="Times New Roman" panose="02020603050405020304" pitchFamily="18" charset="0"/>
              </a:rPr>
              <a:t>intuition</a:t>
            </a:r>
            <a:r>
              <a:rPr lang="en-US" altLang="zh-CN" sz="2400" dirty="0"/>
              <a:t>                             </a:t>
            </a:r>
            <a:r>
              <a:rPr lang="zh-CN" altLang="en-US" sz="2400" dirty="0"/>
              <a:t>直觉力，实践性 </a:t>
            </a:r>
          </a:p>
          <a:p>
            <a:pPr eaLnBrk="1" hangingPunct="1">
              <a:lnSpc>
                <a:spcPct val="90000"/>
              </a:lnSpc>
              <a:buNone/>
            </a:pPr>
            <a:r>
              <a:rPr lang="zh-CN" altLang="en-US" sz="2400" dirty="0"/>
              <a:t>     </a:t>
            </a:r>
            <a:r>
              <a:rPr lang="en-US" altLang="zh-CN" sz="2400" dirty="0">
                <a:latin typeface="Times New Roman" panose="02020603050405020304" pitchFamily="18" charset="0"/>
              </a:rPr>
              <a:t>rest on/upon =set up          </a:t>
            </a:r>
            <a:r>
              <a:rPr lang="zh-CN" altLang="en-US" sz="2400" dirty="0"/>
              <a:t>建立</a:t>
            </a:r>
            <a:endParaRPr lang="en-US" altLang="zh-CN" sz="2400" dirty="0"/>
          </a:p>
          <a:p>
            <a:pPr eaLnBrk="1" hangingPunct="1">
              <a:lnSpc>
                <a:spcPct val="90000"/>
              </a:lnSpc>
              <a:buNone/>
            </a:pPr>
            <a:r>
              <a:rPr lang="zh-CN" altLang="en-US" sz="2400" dirty="0"/>
              <a:t>     </a:t>
            </a:r>
            <a:r>
              <a:rPr lang="en-US" altLang="zh-CN" sz="2400" dirty="0">
                <a:latin typeface="Times New Roman" panose="02020603050405020304" pitchFamily="18" charset="0"/>
              </a:rPr>
              <a:t>on account=on credit         </a:t>
            </a:r>
            <a:r>
              <a:rPr lang="zh-CN" altLang="en-US" sz="2400" dirty="0"/>
              <a:t>赊账 </a:t>
            </a:r>
          </a:p>
          <a:p>
            <a:pPr eaLnBrk="1" hangingPunct="1">
              <a:lnSpc>
                <a:spcPct val="90000"/>
              </a:lnSpc>
              <a:buNone/>
            </a:pPr>
            <a:r>
              <a:rPr lang="zh-CN" altLang="en-US" sz="2400" dirty="0"/>
              <a:t>     </a:t>
            </a:r>
            <a:r>
              <a:rPr lang="en-US" altLang="zh-CN" sz="2400" dirty="0">
                <a:latin typeface="Times New Roman" panose="02020603050405020304" pitchFamily="18" charset="0"/>
              </a:rPr>
              <a:t>utility</a:t>
            </a:r>
            <a:r>
              <a:rPr lang="zh-CN" altLang="en-US" sz="2400" dirty="0"/>
              <a:t>                                 公用事业</a:t>
            </a:r>
            <a:endParaRPr lang="en-US" altLang="zh-CN" sz="2400" dirty="0"/>
          </a:p>
          <a:p>
            <a:pPr eaLnBrk="1" hangingPunct="1">
              <a:lnSpc>
                <a:spcPct val="90000"/>
              </a:lnSpc>
              <a:buNone/>
            </a:pPr>
            <a:r>
              <a:rPr lang="en-US" altLang="zh-CN" sz="2400" dirty="0"/>
              <a:t>   </a:t>
            </a:r>
            <a:r>
              <a:rPr lang="zh-CN" altLang="en-US" sz="2400" dirty="0"/>
              <a:t> </a:t>
            </a:r>
            <a:r>
              <a:rPr lang="en-US" altLang="zh-CN" sz="2400" dirty="0"/>
              <a:t> </a:t>
            </a:r>
            <a:r>
              <a:rPr lang="en-US" altLang="zh-CN" sz="2400" dirty="0">
                <a:latin typeface="Times New Roman" panose="02020603050405020304" pitchFamily="18" charset="0"/>
              </a:rPr>
              <a:t>utility</a:t>
            </a:r>
            <a:r>
              <a:rPr lang="zh-CN" altLang="en-US" sz="2400" dirty="0">
                <a:latin typeface="Times New Roman" panose="02020603050405020304" pitchFamily="18" charset="0"/>
              </a:rPr>
              <a:t> </a:t>
            </a:r>
            <a:r>
              <a:rPr lang="en-US" altLang="zh-CN" sz="2400" dirty="0">
                <a:latin typeface="Times New Roman" panose="02020603050405020304" pitchFamily="18" charset="0"/>
              </a:rPr>
              <a:t>expense                   </a:t>
            </a:r>
            <a:r>
              <a:rPr lang="zh-CN" altLang="en-US" sz="2400" dirty="0"/>
              <a:t>水电费</a:t>
            </a:r>
          </a:p>
          <a:p>
            <a:pPr eaLnBrk="1" hangingPunct="1">
              <a:lnSpc>
                <a:spcPct val="90000"/>
              </a:lnSpc>
              <a:buNone/>
            </a:pPr>
            <a:r>
              <a:rPr lang="zh-CN" altLang="en-US" sz="2400" dirty="0"/>
              <a:t>    </a:t>
            </a:r>
            <a:r>
              <a:rPr lang="zh-CN" altLang="en-US" sz="2400" dirty="0">
                <a:latin typeface="Times New Roman" panose="02020603050405020304" pitchFamily="18" charset="0"/>
              </a:rPr>
              <a:t> </a:t>
            </a:r>
            <a:r>
              <a:rPr lang="en-US" altLang="zh-CN" sz="2400" dirty="0">
                <a:latin typeface="Times New Roman" panose="02020603050405020304" pitchFamily="18" charset="0"/>
              </a:rPr>
              <a:t>materiality                          </a:t>
            </a:r>
            <a:r>
              <a:rPr lang="zh-CN" altLang="en-US" sz="2400" dirty="0"/>
              <a:t>物质性</a:t>
            </a:r>
            <a:r>
              <a:rPr lang="zh-CN" sz="2400" dirty="0"/>
              <a:t>，</a:t>
            </a:r>
            <a:r>
              <a:rPr lang="zh-CN" altLang="en-US" sz="2400" dirty="0"/>
              <a:t>重要性</a:t>
            </a:r>
            <a:endParaRPr lang="en-US" altLang="zh-CN" sz="2400" dirty="0"/>
          </a:p>
          <a:p>
            <a:pPr eaLnBrk="1" hangingPunct="1">
              <a:lnSpc>
                <a:spcPct val="90000"/>
              </a:lnSpc>
              <a:buNone/>
            </a:pPr>
            <a:r>
              <a:rPr lang="zh-CN" altLang="en-US" sz="2400" dirty="0"/>
              <a:t>     </a:t>
            </a:r>
            <a:r>
              <a:rPr lang="en-US" altLang="zh-CN" sz="2400" dirty="0">
                <a:latin typeface="Times New Roman" panose="02020603050405020304" pitchFamily="18" charset="0"/>
              </a:rPr>
              <a:t>encompass</a:t>
            </a:r>
            <a:r>
              <a:rPr lang="en-US" altLang="zh-CN" sz="2400" dirty="0"/>
              <a:t>                          </a:t>
            </a:r>
            <a:r>
              <a:rPr lang="zh-CN" altLang="en-US" sz="2400" dirty="0"/>
              <a:t>围绕</a:t>
            </a:r>
            <a:r>
              <a:rPr lang="zh-CN" sz="2400" dirty="0"/>
              <a:t>，</a:t>
            </a:r>
            <a:r>
              <a:rPr lang="zh-CN" altLang="en-US" sz="2400" dirty="0"/>
              <a:t>包含  </a:t>
            </a:r>
          </a:p>
          <a:p>
            <a:pPr eaLnBrk="1" hangingPunct="1">
              <a:lnSpc>
                <a:spcPct val="90000"/>
              </a:lnSpc>
              <a:buNone/>
            </a:pPr>
            <a:r>
              <a:rPr lang="zh-CN" altLang="en-US" sz="2400" dirty="0"/>
              <a:t>     </a:t>
            </a:r>
            <a:r>
              <a:rPr lang="en-US" altLang="zh-CN" sz="2400" dirty="0">
                <a:latin typeface="Times New Roman" panose="02020603050405020304" pitchFamily="18" charset="0"/>
              </a:rPr>
              <a:t>constraint</a:t>
            </a:r>
            <a:r>
              <a:rPr lang="en-US" altLang="zh-CN" sz="2400" dirty="0"/>
              <a:t>                            </a:t>
            </a:r>
            <a:r>
              <a:rPr lang="zh-CN" altLang="en-US" sz="2400" dirty="0"/>
              <a:t>强制，约束</a:t>
            </a:r>
            <a:endParaRPr lang="en-US" altLang="zh-CN" sz="2400" dirty="0"/>
          </a:p>
          <a:p>
            <a:pPr eaLnBrk="1" hangingPunct="1">
              <a:lnSpc>
                <a:spcPct val="90000"/>
              </a:lnSpc>
              <a:buNone/>
            </a:pPr>
            <a:r>
              <a:rPr lang="zh-CN" altLang="en-US" sz="2400" dirty="0"/>
              <a:t>     </a:t>
            </a:r>
            <a:r>
              <a:rPr lang="en-US" altLang="zh-CN" sz="2400" dirty="0">
                <a:latin typeface="Times New Roman" panose="02020603050405020304" pitchFamily="18" charset="0"/>
              </a:rPr>
              <a:t>hierarchy</a:t>
            </a:r>
            <a:r>
              <a:rPr lang="en-US" altLang="zh-CN" sz="2400" dirty="0"/>
              <a:t>                             </a:t>
            </a:r>
            <a:r>
              <a:rPr lang="zh-CN" altLang="en-US" sz="2400" dirty="0"/>
              <a:t>等级制度</a:t>
            </a:r>
            <a:endParaRPr lang="en-US" altLang="zh-CN"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内容占位符 4"/>
          <p:cNvSpPr txBox="1"/>
          <p:nvPr/>
        </p:nvSpPr>
        <p:spPr>
          <a:xfrm>
            <a:off x="0" y="0"/>
            <a:ext cx="9144000" cy="6429375"/>
          </a:xfrm>
          <a:prstGeom prst="rect">
            <a:avLst/>
          </a:prstGeom>
          <a:noFill/>
          <a:ln w="9525">
            <a:noFill/>
          </a:ln>
        </p:spPr>
        <p:txBody>
          <a:bodyPr anchor="t" anchorCtr="0"/>
          <a:lstStyle/>
          <a:p>
            <a:pPr marL="273050" indent="-273050">
              <a:lnSpc>
                <a:spcPct val="80000"/>
              </a:lnSpc>
              <a:spcBef>
                <a:spcPct val="20000"/>
              </a:spcBef>
              <a:buClr>
                <a:srgbClr val="0BD0D9"/>
              </a:buClr>
              <a:buSzPct val="95000"/>
              <a:buFont typeface="Wingdings" panose="05000000000000000000" pitchFamily="2" charset="2"/>
            </a:pPr>
            <a:endParaRPr lang="en-US" altLang="zh-CN" sz="2400" dirty="0">
              <a:latin typeface="Constantia" panose="02030602050306030303" pitchFamily="18" charset="0"/>
              <a:ea typeface="宋体" panose="02010600030101010101" pitchFamily="2" charset="-122"/>
            </a:endParaRPr>
          </a:p>
          <a:p>
            <a:pPr marL="273050" indent="-273050" algn="ctr">
              <a:buClrTx/>
            </a:pPr>
            <a:r>
              <a:rPr lang="en-US" altLang="zh-CN" sz="2400" b="1" dirty="0">
                <a:latin typeface="Times New Roman" panose="02020603050405020304" pitchFamily="18" charset="0"/>
                <a:ea typeface="宋体" panose="02010600030101010101" pitchFamily="2" charset="-122"/>
              </a:rPr>
              <a:t>Reading</a:t>
            </a:r>
            <a:r>
              <a:rPr lang="zh-CN" altLang="en-US" sz="2400" b="1" dirty="0">
                <a:latin typeface="Times New Roman" panose="02020603050405020304" pitchFamily="18" charset="0"/>
                <a:ea typeface="宋体" panose="02010600030101010101" pitchFamily="2" charset="-122"/>
              </a:rPr>
              <a:t> </a:t>
            </a:r>
            <a:r>
              <a:rPr lang="en-US" altLang="zh-CN" sz="2400" b="1" dirty="0">
                <a:latin typeface="Times New Roman" panose="02020603050405020304" pitchFamily="18" charset="0"/>
                <a:ea typeface="宋体" panose="02010600030101010101" pitchFamily="2" charset="-122"/>
              </a:rPr>
              <a:t>Comprehension (GAAP)</a:t>
            </a:r>
          </a:p>
          <a:p>
            <a:pPr marL="273050" indent="-273050" algn="ctr">
              <a:buClrTx/>
            </a:pPr>
            <a:r>
              <a:rPr lang="zh-CN" altLang="en-US" sz="2400" dirty="0">
                <a:latin typeface="Times New Roman" panose="02020603050405020304" pitchFamily="18" charset="0"/>
                <a:ea typeface="宋体" panose="02010600030101010101" pitchFamily="2" charset="-122"/>
              </a:rPr>
              <a:t>  </a:t>
            </a:r>
            <a:endParaRPr lang="en-US" altLang="zh-CN" sz="2400" dirty="0">
              <a:latin typeface="Times New Roman" panose="02020603050405020304" pitchFamily="18" charset="0"/>
              <a:ea typeface="宋体" panose="02010600030101010101" pitchFamily="2" charset="-122"/>
            </a:endParaRPr>
          </a:p>
          <a:p>
            <a:pPr marL="273050" indent="-273050">
              <a:buClrTx/>
            </a:pPr>
            <a:r>
              <a:rPr lang="en-US" altLang="zh-CN" sz="2400" dirty="0">
                <a:latin typeface="Times New Roman" panose="02020603050405020304" pitchFamily="18" charset="0"/>
                <a:ea typeface="宋体" panose="02010600030101010101" pitchFamily="2" charset="-122"/>
              </a:rPr>
              <a:t>1.Assumption</a:t>
            </a:r>
          </a:p>
          <a:p>
            <a:pPr marL="273050" indent="-273050">
              <a:lnSpc>
                <a:spcPct val="80000"/>
              </a:lnSpc>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 Accounting</a:t>
            </a:r>
            <a:r>
              <a:rPr lang="zh-CN" altLang="en-US" sz="2400" dirty="0">
                <a:latin typeface="Times New Roman" panose="02020603050405020304"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entity</a:t>
            </a:r>
            <a:r>
              <a:rPr lang="zh-CN" altLang="en-US" sz="2400" dirty="0">
                <a:latin typeface="Times New Roman" panose="02020603050405020304" pitchFamily="18" charset="0"/>
                <a:ea typeface="宋体" panose="02010600030101010101" pitchFamily="2" charset="-122"/>
              </a:rPr>
              <a:t>         会计主体</a:t>
            </a:r>
            <a:endParaRPr lang="en-US" altLang="zh-CN" sz="2400" dirty="0">
              <a:latin typeface="Times New Roman" panose="02020603050405020304"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Separate entity             </a:t>
            </a:r>
            <a:r>
              <a:rPr lang="zh-CN" altLang="en-US" sz="2400" dirty="0">
                <a:latin typeface="Times New Roman" panose="02020603050405020304" pitchFamily="18" charset="0"/>
                <a:ea typeface="宋体" panose="02010600030101010101" pitchFamily="2" charset="-122"/>
              </a:rPr>
              <a:t>独立实体</a:t>
            </a:r>
          </a:p>
          <a:p>
            <a:pPr marL="273050" indent="-273050">
              <a:lnSpc>
                <a:spcPct val="80000"/>
              </a:lnSpc>
              <a:spcBef>
                <a:spcPct val="20000"/>
              </a:spcBef>
              <a:buClr>
                <a:srgbClr val="0BD0D9"/>
              </a:buClr>
              <a:buSzPct val="95000"/>
              <a:buFont typeface="Wingdings" panose="05000000000000000000" pitchFamily="2" charset="2"/>
            </a:pPr>
            <a:endParaRPr lang="en-US" altLang="zh-CN" sz="2400" dirty="0">
              <a:latin typeface="Times New Roman" panose="02020603050405020304"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buChar char="u"/>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Going concern               </a:t>
            </a:r>
            <a:r>
              <a:rPr lang="zh-CN" altLang="en-US" sz="2400" dirty="0">
                <a:latin typeface="Constantia" panose="02030602050306030303" pitchFamily="18" charset="0"/>
                <a:ea typeface="宋体" panose="02010600030101010101" pitchFamily="2" charset="-122"/>
              </a:rPr>
              <a:t>持续经营</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Continue operation (or continuing concern)</a:t>
            </a:r>
          </a:p>
          <a:p>
            <a:pPr marL="273050" indent="-273050">
              <a:lnSpc>
                <a:spcPct val="80000"/>
              </a:lnSpc>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buChar char="u"/>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Measuring unit              </a:t>
            </a:r>
            <a:r>
              <a:rPr lang="zh-CN" altLang="en-US" sz="2400" dirty="0">
                <a:latin typeface="Constantia" panose="02030602050306030303" pitchFamily="18" charset="0"/>
                <a:ea typeface="宋体" panose="02010600030101010101" pitchFamily="2" charset="-122"/>
              </a:rPr>
              <a:t>计量单位</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pPr>
            <a:r>
              <a:rPr lang="zh-CN" altLang="en-US"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Monetary unit               </a:t>
            </a:r>
            <a:r>
              <a:rPr lang="zh-CN" altLang="en-US" sz="2400" dirty="0">
                <a:latin typeface="Constantia" panose="02030602050306030303" pitchFamily="18" charset="0"/>
                <a:ea typeface="宋体" panose="02010600030101010101" pitchFamily="2" charset="-122"/>
              </a:rPr>
              <a:t>货币计量</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pPr>
            <a:r>
              <a:rPr lang="zh-CN" altLang="en-US"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Stable-money-unit        </a:t>
            </a:r>
            <a:r>
              <a:rPr lang="zh-CN" altLang="en-US" sz="2400" dirty="0">
                <a:latin typeface="Constantia" panose="02030602050306030303" pitchFamily="18" charset="0"/>
                <a:ea typeface="宋体" panose="02010600030101010101" pitchFamily="2" charset="-122"/>
              </a:rPr>
              <a:t>稳定的货币单位</a:t>
            </a:r>
          </a:p>
          <a:p>
            <a:pPr marL="273050" indent="-273050">
              <a:lnSpc>
                <a:spcPct val="80000"/>
              </a:lnSpc>
              <a:spcBef>
                <a:spcPct val="20000"/>
              </a:spcBef>
              <a:buClr>
                <a:srgbClr val="0BD0D9"/>
              </a:buClr>
              <a:buSzPct val="95000"/>
              <a:buFont typeface="Wingdings" panose="05000000000000000000" pitchFamily="2" charset="2"/>
            </a:pP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buChar char="u"/>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Accounting period </a:t>
            </a:r>
            <a:r>
              <a:rPr lang="zh-CN" altLang="en-US" sz="2400" dirty="0">
                <a:latin typeface="Times New Roman" panose="02020603050405020304" pitchFamily="18" charset="0"/>
                <a:ea typeface="宋体" panose="02010600030101010101" pitchFamily="2" charset="-122"/>
              </a:rPr>
              <a:t>      </a:t>
            </a:r>
            <a:r>
              <a:rPr lang="zh-CN" altLang="en-US" sz="2400" dirty="0">
                <a:latin typeface="Constantia" panose="02030602050306030303" pitchFamily="18" charset="0"/>
                <a:ea typeface="宋体" panose="02010600030101010101" pitchFamily="2" charset="-122"/>
              </a:rPr>
              <a:t>会计分期</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Time-period</a:t>
            </a:r>
            <a:r>
              <a:rPr lang="zh-CN" altLang="en-US" sz="2400" dirty="0">
                <a:latin typeface="Times New Roman" panose="02020603050405020304" pitchFamily="18" charset="0"/>
                <a:ea typeface="宋体" panose="02010600030101010101" pitchFamily="2" charset="-122"/>
              </a:rPr>
              <a:t> </a:t>
            </a:r>
            <a:r>
              <a:rPr lang="zh-CN" altLang="en-US" sz="2400" dirty="0">
                <a:latin typeface="Constantia" panose="02030602050306030303" pitchFamily="18" charset="0"/>
                <a:ea typeface="宋体" panose="02010600030101010101" pitchFamily="2" charset="-122"/>
              </a:rPr>
              <a:t>                期间概念</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panose="05000000000000000000" pitchFamily="2"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 Periodicity  </a:t>
            </a:r>
            <a:r>
              <a:rPr lang="zh-CN" altLang="en-US" sz="2400" dirty="0">
                <a:latin typeface="Times New Roman" panose="02020603050405020304" pitchFamily="18" charset="0"/>
                <a:ea typeface="宋体" panose="02010600030101010101" pitchFamily="2" charset="-122"/>
              </a:rPr>
              <a:t>                 </a:t>
            </a:r>
            <a:r>
              <a:rPr lang="zh-CN" altLang="en-US" sz="2400" dirty="0">
                <a:latin typeface="Constantia" panose="02030602050306030303" pitchFamily="18" charset="0"/>
                <a:ea typeface="宋体" panose="02010600030101010101" pitchFamily="2" charset="-122"/>
              </a:rPr>
              <a:t>定期</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pPr>
            <a:r>
              <a:rPr lang="zh-CN" altLang="en-US" sz="2400" dirty="0">
                <a:latin typeface="Constantia" panose="02030602050306030303" pitchFamily="18" charset="0"/>
                <a:ea typeface="宋体" panose="02010600030101010101" pitchFamily="2" charset="-122"/>
              </a:rPr>
              <a:t>      </a:t>
            </a:r>
            <a:endParaRPr lang="en-US" altLang="zh-CN" sz="2400" dirty="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endParaRPr lang="en-US" altLang="zh-CN" sz="2400" dirty="0">
              <a:latin typeface="Constantia" panose="02030602050306030303" pitchFamily="18" charset="0"/>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内容占位符 4"/>
          <p:cNvSpPr txBox="1"/>
          <p:nvPr/>
        </p:nvSpPr>
        <p:spPr>
          <a:xfrm>
            <a:off x="0" y="571500"/>
            <a:ext cx="9144000" cy="5000625"/>
          </a:xfrm>
          <a:prstGeom prst="rect">
            <a:avLst/>
          </a:prstGeom>
          <a:noFill/>
          <a:ln w="9525">
            <a:noFill/>
          </a:ln>
        </p:spPr>
        <p:txBody>
          <a:bodyPr anchor="t" anchorCtr="0"/>
          <a:lstStyle/>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2.Principles</a:t>
            </a:r>
          </a:p>
          <a:p>
            <a:pPr marL="273050" indent="-273050">
              <a:spcBef>
                <a:spcPct val="20000"/>
              </a:spcBef>
              <a:buClr>
                <a:srgbClr val="0BD0D9"/>
              </a:buClr>
              <a:buSzPct val="95000"/>
              <a:buFont typeface="Wingdings" panose="05000000000000000000" pitchFamily="2" charset="2"/>
              <a:buChar char="l"/>
            </a:pPr>
            <a:r>
              <a:rPr lang="zh-CN" altLang="en-US" sz="2400" dirty="0">
                <a:latin typeface="Times New Roman" panose="02020603050405020304"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Accrual basis &amp; cash basis</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Historical  cost</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Matching</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Realization</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Full-disclosure (adequate disclosure)</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Objective</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Consistency</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Conservatism</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Materiality</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Cost-benefit</a:t>
            </a: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内容占位符 4"/>
          <p:cNvSpPr txBox="1"/>
          <p:nvPr/>
        </p:nvSpPr>
        <p:spPr>
          <a:xfrm>
            <a:off x="0" y="1571625"/>
            <a:ext cx="9144000" cy="2643188"/>
          </a:xfrm>
          <a:prstGeom prst="rect">
            <a:avLst/>
          </a:prstGeom>
          <a:noFill/>
          <a:ln w="9525">
            <a:noFill/>
          </a:ln>
        </p:spPr>
        <p:txBody>
          <a:bodyPr anchor="t" anchorCtr="0"/>
          <a:lstStyle/>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3.Organization</a:t>
            </a:r>
          </a:p>
          <a:p>
            <a:pPr marL="273050" indent="-273050">
              <a:spcBef>
                <a:spcPct val="20000"/>
              </a:spcBef>
              <a:buClr>
                <a:srgbClr val="0BD0D9"/>
              </a:buClr>
              <a:buSzPct val="95000"/>
              <a:buFont typeface="Wingdings" panose="05000000000000000000" pitchFamily="2" charset="2"/>
              <a:buChar char="l"/>
            </a:pPr>
            <a:r>
              <a:rPr lang="zh-CN" altLang="en-US"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FASB</a:t>
            </a:r>
            <a:r>
              <a:rPr lang="en-US" altLang="zh-CN" sz="2400" dirty="0">
                <a:latin typeface="Constantia" panose="02030602050306030303" pitchFamily="18" charset="0"/>
                <a:ea typeface="宋体" panose="02010600030101010101" pitchFamily="2" charset="-122"/>
              </a:rPr>
              <a:t>       </a:t>
            </a:r>
            <a:r>
              <a:rPr lang="zh-CN" altLang="en-US" sz="2400" dirty="0">
                <a:latin typeface="Constantia" panose="02030602050306030303" pitchFamily="18" charset="0"/>
                <a:ea typeface="宋体" panose="02010600030101010101" pitchFamily="2" charset="-122"/>
              </a:rPr>
              <a:t>（美）财务会计准则委员会</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 APB</a:t>
            </a:r>
            <a:r>
              <a:rPr lang="zh-CN" altLang="en-US" sz="2400" dirty="0">
                <a:latin typeface="Constantia" panose="02030602050306030303" pitchFamily="18" charset="0"/>
                <a:ea typeface="宋体" panose="02010600030101010101" pitchFamily="2" charset="-122"/>
              </a:rPr>
              <a:t>           会计准则委员会</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 AICPA</a:t>
            </a:r>
            <a:r>
              <a:rPr lang="zh-CN" altLang="en-US" sz="2400" dirty="0">
                <a:latin typeface="Constantia" panose="02030602050306030303" pitchFamily="18" charset="0"/>
                <a:ea typeface="宋体" panose="02010600030101010101" pitchFamily="2" charset="-122"/>
              </a:rPr>
              <a:t>     （美）注册会计师协会</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内容占位符 4"/>
          <p:cNvSpPr txBox="1"/>
          <p:nvPr/>
        </p:nvSpPr>
        <p:spPr>
          <a:xfrm>
            <a:off x="0" y="1143000"/>
            <a:ext cx="9144000" cy="4500563"/>
          </a:xfrm>
          <a:prstGeom prst="rect">
            <a:avLst/>
          </a:prstGeom>
          <a:noFill/>
          <a:ln w="9525">
            <a:noFill/>
          </a:ln>
        </p:spPr>
        <p:txBody>
          <a:bodyPr anchor="t" anchorCtr="0"/>
          <a:lstStyle/>
          <a:p>
            <a:pPr marL="273050" indent="-273050" algn="ctr">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Main Points</a:t>
            </a:r>
          </a:p>
          <a:p>
            <a:pPr marL="273050" indent="-273050" algn="ctr">
              <a:spcBef>
                <a:spcPct val="20000"/>
              </a:spcBef>
              <a:buClr>
                <a:srgbClr val="0BD0D9"/>
              </a:buClr>
              <a:buSzPct val="95000"/>
            </a:pPr>
            <a:endParaRPr lang="en-US" altLang="zh-CN" sz="2400" b="1"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1.Nature of a theoretical framework</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2.Theoretical framework</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First level</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Basic objectives         Decision usefulness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a:t>
            </a:r>
            <a:r>
              <a:rPr lang="en-US" altLang="zh-CN" sz="2400" dirty="0">
                <a:sym typeface="+mn-ea"/>
              </a:rPr>
              <a:t>Qualitative characteristics</a:t>
            </a: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Second level</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Fundamental concepts       </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Accounting elements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Third level</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Recognition and measurement</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Concepts (a.Assumptions    b.Principles   c.Constraints)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3. Extending knowledge</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Industry practice                            </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endParaRPr lang="en-US" altLang="zh-CN" sz="2400" dirty="0">
              <a:latin typeface="Times New Roman" panose="02020603050405020304" pitchFamily="18" charset="0"/>
              <a:ea typeface="Times New Roman" panose="02020603050405020304" pitchFamily="18" charset="0"/>
            </a:endParaRPr>
          </a:p>
        </p:txBody>
      </p:sp>
      <p:cxnSp>
        <p:nvCxnSpPr>
          <p:cNvPr id="22530" name="直接箭头连接符 6"/>
          <p:cNvCxnSpPr/>
          <p:nvPr/>
        </p:nvCxnSpPr>
        <p:spPr>
          <a:xfrm>
            <a:off x="3857625" y="3141663"/>
            <a:ext cx="642938" cy="1587"/>
          </a:xfrm>
          <a:prstGeom prst="straightConnector1">
            <a:avLst/>
          </a:prstGeom>
          <a:ln w="9525" cap="flat" cmpd="sng">
            <a:solidFill>
              <a:schemeClr val="tx1"/>
            </a:solidFill>
            <a:prstDash val="solid"/>
            <a:round/>
            <a:headEnd type="none" w="med" len="med"/>
            <a:tailEnd type="arrow" w="med" len="med"/>
          </a:ln>
        </p:spPr>
      </p:cxnSp>
      <p:cxnSp>
        <p:nvCxnSpPr>
          <p:cNvPr id="22531" name="直接箭头连接符 8"/>
          <p:cNvCxnSpPr/>
          <p:nvPr/>
        </p:nvCxnSpPr>
        <p:spPr>
          <a:xfrm flipV="1">
            <a:off x="4860290" y="3644583"/>
            <a:ext cx="431800" cy="360045"/>
          </a:xfrm>
          <a:prstGeom prst="straightConnector1">
            <a:avLst/>
          </a:prstGeom>
          <a:ln w="9525" cap="flat" cmpd="sng">
            <a:solidFill>
              <a:schemeClr val="tx1"/>
            </a:solidFill>
            <a:prstDash val="solid"/>
            <a:round/>
            <a:headEnd type="none" w="med" len="med"/>
            <a:tailEnd type="arrow" w="med" len="med"/>
          </a:ln>
        </p:spPr>
      </p:cxnSp>
      <p:cxnSp>
        <p:nvCxnSpPr>
          <p:cNvPr id="22532" name="直接箭头连接符 10"/>
          <p:cNvCxnSpPr/>
          <p:nvPr/>
        </p:nvCxnSpPr>
        <p:spPr>
          <a:xfrm>
            <a:off x="4860290" y="4004628"/>
            <a:ext cx="499110" cy="428625"/>
          </a:xfrm>
          <a:prstGeom prst="straightConnector1">
            <a:avLst/>
          </a:prstGeom>
          <a:ln w="9525" cap="flat" cmpd="sng">
            <a:solidFill>
              <a:schemeClr val="tx1"/>
            </a:solidFill>
            <a:prstDash val="solid"/>
            <a:round/>
            <a:headEnd type="none" w="med" len="med"/>
            <a:tailEnd type="arrow"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idx="1"/>
          </p:nvPr>
        </p:nvSpPr>
        <p:spPr>
          <a:xfrm>
            <a:off x="571500" y="1357313"/>
            <a:ext cx="8229600" cy="3929062"/>
          </a:xfrm>
          <a:ln/>
        </p:spPr>
        <p:txBody>
          <a:bodyPr vert="horz" wrap="square" lIns="91440" tIns="45720" rIns="91440" bIns="45720" anchor="t" anchorCtr="0"/>
          <a:lstStyle/>
          <a:p>
            <a:r>
              <a:rPr lang="en-US" altLang="zh-CN" sz="1800" b="1" dirty="0">
                <a:latin typeface="Times New Roman" panose="02020603050405020304" pitchFamily="18" charset="0"/>
              </a:rPr>
              <a:t>     1. An objective of financial reporting is to:</a:t>
            </a:r>
          </a:p>
          <a:p>
            <a:pPr>
              <a:buNone/>
            </a:pPr>
            <a:r>
              <a:rPr lang="en-US" altLang="zh-CN" sz="1800" b="1" dirty="0">
                <a:latin typeface="Times New Roman" panose="02020603050405020304" pitchFamily="18" charset="0"/>
              </a:rPr>
              <a:t>          a. Assess the adequacy of internal control.</a:t>
            </a:r>
          </a:p>
          <a:p>
            <a:pPr>
              <a:buNone/>
            </a:pPr>
            <a:r>
              <a:rPr lang="en-US" altLang="zh-CN" sz="1800" b="1" dirty="0">
                <a:latin typeface="Times New Roman" panose="02020603050405020304" pitchFamily="18" charset="0"/>
              </a:rPr>
              <a:t>          b. Provide information useful for investor decisions.</a:t>
            </a:r>
          </a:p>
          <a:p>
            <a:pPr>
              <a:buNone/>
            </a:pPr>
            <a:r>
              <a:rPr lang="en-US" altLang="zh-CN" sz="1800" b="1" dirty="0">
                <a:latin typeface="Times New Roman" panose="02020603050405020304" pitchFamily="18" charset="0"/>
              </a:rPr>
              <a:t>          c. Evaluate management results compared with standards. </a:t>
            </a:r>
          </a:p>
          <a:p>
            <a:pPr>
              <a:buNone/>
            </a:pPr>
            <a:r>
              <a:rPr lang="en-US" altLang="zh-CN" sz="1800" b="1" dirty="0">
                <a:latin typeface="Times New Roman" panose="02020603050405020304" pitchFamily="18" charset="0"/>
              </a:rPr>
              <a:t>          d. Provide information on compliance with established procedures. </a:t>
            </a:r>
          </a:p>
          <a:p>
            <a:r>
              <a:rPr lang="en-US" altLang="zh-CN" sz="1800" b="1" dirty="0">
                <a:latin typeface="Times New Roman" panose="02020603050405020304" pitchFamily="18" charset="0"/>
              </a:rPr>
              <a:t>     2. A publicly held corporation is required to have its financial statements audited by an independent external auditor. The three purposes of these financial statements are to provide useful information (1) for credit and investment decisions, (2) about the firm‘s resources, and (3)  for</a:t>
            </a:r>
          </a:p>
          <a:p>
            <a:pPr>
              <a:lnSpc>
                <a:spcPct val="80000"/>
              </a:lnSpc>
              <a:buNone/>
            </a:pPr>
            <a:r>
              <a:rPr lang="en-US" altLang="zh-CN" sz="1800" b="1" dirty="0">
                <a:latin typeface="Times New Roman" panose="02020603050405020304" pitchFamily="18" charset="0"/>
              </a:rPr>
              <a:t>          a. Determining the impact of inflation.</a:t>
            </a:r>
          </a:p>
          <a:p>
            <a:pPr>
              <a:lnSpc>
                <a:spcPct val="80000"/>
              </a:lnSpc>
              <a:buNone/>
            </a:pPr>
            <a:r>
              <a:rPr lang="en-US" altLang="zh-CN" sz="1800" b="1" dirty="0">
                <a:latin typeface="Times New Roman" panose="02020603050405020304" pitchFamily="18" charset="0"/>
              </a:rPr>
              <a:t>          b. Long-lived asset replacements.</a:t>
            </a:r>
          </a:p>
          <a:p>
            <a:pPr>
              <a:lnSpc>
                <a:spcPct val="80000"/>
              </a:lnSpc>
              <a:buNone/>
            </a:pPr>
            <a:r>
              <a:rPr lang="en-US" altLang="zh-CN" sz="1800" b="1" dirty="0">
                <a:latin typeface="Times New Roman" panose="02020603050405020304" pitchFamily="18" charset="0"/>
              </a:rPr>
              <a:t>          c. Assessing market values of assets.</a:t>
            </a:r>
          </a:p>
          <a:p>
            <a:pPr>
              <a:lnSpc>
                <a:spcPct val="80000"/>
              </a:lnSpc>
              <a:buNone/>
            </a:pPr>
            <a:r>
              <a:rPr lang="en-US" altLang="zh-CN" sz="1800" b="1" dirty="0">
                <a:latin typeface="Times New Roman" panose="02020603050405020304" pitchFamily="18" charset="0"/>
              </a:rPr>
              <a:t>          d. Evaluating prospective cash flows.</a:t>
            </a:r>
          </a:p>
          <a:p>
            <a:endParaRPr lang="zh-CN" altLang="en-US" sz="1800" b="1" dirty="0">
              <a:latin typeface="Times New Roman" panose="02020603050405020304" pitchFamily="18" charset="0"/>
              <a:ea typeface="Times New Roman" panose="02020603050405020304" pitchFamily="18" charset="0"/>
            </a:endParaRPr>
          </a:p>
        </p:txBody>
      </p:sp>
      <p:sp>
        <p:nvSpPr>
          <p:cNvPr id="23554" name="Rectangle 2"/>
          <p:cNvSpPr txBox="1"/>
          <p:nvPr/>
        </p:nvSpPr>
        <p:spPr>
          <a:xfrm>
            <a:off x="0" y="287338"/>
            <a:ext cx="9144000" cy="428625"/>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Multiple-choice question</a:t>
            </a:r>
            <a:r>
              <a:rPr lang="en-US" altLang="zh-CN" sz="2800" b="1" dirty="0">
                <a:solidFill>
                  <a:schemeClr val="tx2"/>
                </a:solidFill>
                <a:latin typeface="Times New Roman" panose="02020603050405020304" pitchFamily="18" charset="0"/>
                <a:ea typeface="隶书" panose="02010509060101010101" pitchFamily="49" charset="-122"/>
              </a:rPr>
              <a:t>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a:ln/>
        </p:spPr>
        <p:txBody>
          <a:bodyPr vert="horz" wrap="square" lIns="0" tIns="45720" rIns="0" bIns="0" anchor="b" anchorCtr="0"/>
          <a:lstStyle/>
          <a:p>
            <a:r>
              <a:rPr lang="zh-CN" altLang="en-US" dirty="0"/>
              <a:t> </a:t>
            </a:r>
            <a:endParaRPr lang="zh-CN" altLang="en-US" sz="2800" b="1" dirty="0">
              <a:latin typeface="Times New Roman" panose="02020603050405020304" pitchFamily="18" charset="0"/>
            </a:endParaRPr>
          </a:p>
        </p:txBody>
      </p:sp>
      <p:sp>
        <p:nvSpPr>
          <p:cNvPr id="24578" name="Rectangle 3"/>
          <p:cNvSpPr>
            <a:spLocks noGrp="1"/>
          </p:cNvSpPr>
          <p:nvPr>
            <p:ph idx="1"/>
          </p:nvPr>
        </p:nvSpPr>
        <p:spPr>
          <a:xfrm>
            <a:off x="142875" y="857250"/>
            <a:ext cx="8858250" cy="4929188"/>
          </a:xfrm>
          <a:ln/>
        </p:spPr>
        <p:txBody>
          <a:bodyPr vert="horz" wrap="square" lIns="91440" tIns="45720" rIns="91440" bIns="45720" anchor="t" anchorCtr="0"/>
          <a:lstStyle/>
          <a:p>
            <a:pPr>
              <a:lnSpc>
                <a:spcPct val="80000"/>
              </a:lnSpc>
            </a:pPr>
            <a:endParaRPr lang="en-US" altLang="zh-CN" sz="1800" b="1" dirty="0">
              <a:latin typeface="Times New Roman" panose="02020603050405020304" pitchFamily="18" charset="0"/>
            </a:endParaRPr>
          </a:p>
          <a:p>
            <a:pPr>
              <a:lnSpc>
                <a:spcPct val="80000"/>
              </a:lnSpc>
            </a:pPr>
            <a:r>
              <a:rPr lang="en-US" altLang="zh-CN" sz="1800" b="1" dirty="0">
                <a:latin typeface="Times New Roman" panose="02020603050405020304" pitchFamily="18" charset="0"/>
              </a:rPr>
              <a:t>      3. The information reported in the statement of cash flows should help investors, creditors, and others to assess all of the following except the</a:t>
            </a:r>
          </a:p>
          <a:p>
            <a:pPr>
              <a:lnSpc>
                <a:spcPct val="80000"/>
              </a:lnSpc>
              <a:buNone/>
            </a:pPr>
            <a:r>
              <a:rPr lang="en-US" altLang="zh-CN" sz="1800" b="1" dirty="0">
                <a:latin typeface="Times New Roman" panose="02020603050405020304" pitchFamily="18" charset="0"/>
              </a:rPr>
              <a:t>           a. Amount, timing, and uncertainty of prospective net cash inflows of a firm.</a:t>
            </a:r>
          </a:p>
          <a:p>
            <a:pPr>
              <a:lnSpc>
                <a:spcPct val="80000"/>
              </a:lnSpc>
              <a:buNone/>
            </a:pPr>
            <a:r>
              <a:rPr lang="en-US" altLang="zh-CN" sz="1800" b="1" dirty="0">
                <a:latin typeface="Times New Roman" panose="02020603050405020304" pitchFamily="18" charset="0"/>
              </a:rPr>
              <a:t>           b. Company's ability to pay dividends and meet obligations.</a:t>
            </a:r>
          </a:p>
          <a:p>
            <a:pPr>
              <a:lnSpc>
                <a:spcPct val="80000"/>
              </a:lnSpc>
              <a:buNone/>
            </a:pPr>
            <a:r>
              <a:rPr lang="en-US" altLang="zh-CN" sz="1800" b="1" dirty="0">
                <a:latin typeface="Times New Roman" panose="02020603050405020304" pitchFamily="18" charset="0"/>
              </a:rPr>
              <a:t>           c. Company's ability to generate future cash flows.    </a:t>
            </a:r>
          </a:p>
          <a:p>
            <a:pPr>
              <a:lnSpc>
                <a:spcPct val="80000"/>
              </a:lnSpc>
              <a:buNone/>
            </a:pPr>
            <a:r>
              <a:rPr lang="en-US" altLang="zh-CN" sz="1800" b="1" dirty="0">
                <a:latin typeface="Times New Roman" panose="02020603050405020304" pitchFamily="18" charset="0"/>
              </a:rPr>
              <a:t>           d. Management of the firm with respect to the efficient and profitable use of its resources.</a:t>
            </a:r>
          </a:p>
          <a:p>
            <a:pPr>
              <a:lnSpc>
                <a:spcPct val="80000"/>
              </a:lnSpc>
            </a:pPr>
            <a:r>
              <a:rPr lang="en-US" altLang="zh-CN" sz="1800" b="1" dirty="0">
                <a:latin typeface="Times New Roman" panose="02020603050405020304" pitchFamily="18" charset="0"/>
              </a:rPr>
              <a:t>      4. A statement of financial position is intended to help investors and creditors</a:t>
            </a:r>
          </a:p>
          <a:p>
            <a:pPr>
              <a:lnSpc>
                <a:spcPct val="80000"/>
              </a:lnSpc>
              <a:buNone/>
            </a:pPr>
            <a:r>
              <a:rPr lang="en-US" altLang="zh-CN" sz="1800" b="1" dirty="0">
                <a:latin typeface="Times New Roman" panose="02020603050405020304" pitchFamily="18" charset="0"/>
              </a:rPr>
              <a:t>           a. Assess the amount, timing, and uncertainty of prospective net cash inflows of a firm.</a:t>
            </a:r>
          </a:p>
          <a:p>
            <a:pPr>
              <a:lnSpc>
                <a:spcPct val="80000"/>
              </a:lnSpc>
              <a:buNone/>
            </a:pPr>
            <a:r>
              <a:rPr lang="en-US" altLang="zh-CN" sz="1800" b="1" dirty="0">
                <a:latin typeface="Times New Roman" panose="02020603050405020304" pitchFamily="18" charset="0"/>
              </a:rPr>
              <a:t>           b. Evaluate economic resources and obligations of a firm.</a:t>
            </a:r>
          </a:p>
          <a:p>
            <a:pPr>
              <a:lnSpc>
                <a:spcPct val="80000"/>
              </a:lnSpc>
              <a:buNone/>
            </a:pPr>
            <a:r>
              <a:rPr lang="en-US" altLang="zh-CN" sz="1800" b="1" dirty="0">
                <a:latin typeface="Times New Roman" panose="02020603050405020304" pitchFamily="18" charset="0"/>
              </a:rPr>
              <a:t>           c. Evaluate economic performance of a firm.</a:t>
            </a:r>
          </a:p>
          <a:p>
            <a:pPr>
              <a:lnSpc>
                <a:spcPct val="80000"/>
              </a:lnSpc>
              <a:buNone/>
            </a:pPr>
            <a:r>
              <a:rPr lang="en-US" altLang="zh-CN" sz="1800" b="1" dirty="0">
                <a:latin typeface="Times New Roman" panose="02020603050405020304" pitchFamily="18" charset="0"/>
              </a:rPr>
              <a:t>           d. Evaluate changes in the ownership equity of a firm.</a:t>
            </a:r>
          </a:p>
          <a:p>
            <a:pPr>
              <a:lnSpc>
                <a:spcPct val="80000"/>
              </a:lnSpc>
            </a:pPr>
            <a:r>
              <a:rPr lang="en-US" altLang="zh-CN" sz="1800" b="1" dirty="0">
                <a:latin typeface="Times New Roman" panose="02020603050405020304" pitchFamily="18" charset="0"/>
              </a:rPr>
              <a:t>      5. According to text , objectives of financial reporting by business enterprises,</a:t>
            </a:r>
          </a:p>
          <a:p>
            <a:pPr>
              <a:lnSpc>
                <a:spcPct val="80000"/>
              </a:lnSpc>
              <a:buNone/>
            </a:pPr>
            <a:r>
              <a:rPr lang="en-US" altLang="zh-CN" sz="1800" b="1" dirty="0">
                <a:latin typeface="Times New Roman" panose="02020603050405020304" pitchFamily="18" charset="0"/>
              </a:rPr>
              <a:t>           a. External users have the ability to prescribe information they want.</a:t>
            </a:r>
          </a:p>
          <a:p>
            <a:pPr>
              <a:lnSpc>
                <a:spcPct val="80000"/>
              </a:lnSpc>
              <a:buNone/>
            </a:pPr>
            <a:r>
              <a:rPr lang="en-US" altLang="zh-CN" sz="1800" b="1" dirty="0">
                <a:latin typeface="Times New Roman" panose="02020603050405020304" pitchFamily="18" charset="0"/>
              </a:rPr>
              <a:t>           b. Information is always based on exact measures.</a:t>
            </a:r>
          </a:p>
          <a:p>
            <a:pPr>
              <a:lnSpc>
                <a:spcPct val="80000"/>
              </a:lnSpc>
              <a:buNone/>
            </a:pPr>
            <a:r>
              <a:rPr lang="en-US" altLang="zh-CN" sz="1800" b="1" dirty="0">
                <a:latin typeface="Times New Roman" panose="02020603050405020304" pitchFamily="18" charset="0"/>
              </a:rPr>
              <a:t>           c. Financial reporting is usually based on industries or the economy as a whole.</a:t>
            </a:r>
          </a:p>
          <a:p>
            <a:pPr>
              <a:lnSpc>
                <a:spcPct val="80000"/>
              </a:lnSpc>
              <a:buNone/>
            </a:pPr>
            <a:r>
              <a:rPr lang="en-US" altLang="zh-CN" sz="1800" b="1" dirty="0">
                <a:latin typeface="Times New Roman" panose="02020603050405020304" pitchFamily="18" charset="0"/>
              </a:rPr>
              <a:t>           d. Financial accounting does not directly measure the value of a business   enterprise.</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内容占位符 2"/>
          <p:cNvSpPr>
            <a:spLocks noGrp="1"/>
          </p:cNvSpPr>
          <p:nvPr>
            <p:ph idx="1"/>
          </p:nvPr>
        </p:nvSpPr>
        <p:spPr>
          <a:xfrm>
            <a:off x="0" y="2357438"/>
            <a:ext cx="9144000" cy="2000250"/>
          </a:xfrm>
          <a:ln/>
        </p:spPr>
        <p:txBody>
          <a:bodyPr vert="horz" wrap="square" lIns="91440" tIns="45720" rIns="91440" bIns="45720" anchor="t" anchorCtr="0"/>
          <a:lstStyle/>
          <a:p>
            <a:pPr algn="ctr">
              <a:buNone/>
            </a:pPr>
            <a:r>
              <a:rPr lang="en-US" altLang="zh-CN" sz="4400" b="1" dirty="0">
                <a:latin typeface="Times New Roman" panose="02020603050405020304" pitchFamily="18" charset="0"/>
              </a:rPr>
              <a:t>Part  One</a:t>
            </a:r>
            <a:r>
              <a:rPr lang="en-US" altLang="zh-CN" dirty="0">
                <a:latin typeface="Times New Roman" panose="02020603050405020304" pitchFamily="18" charset="0"/>
              </a:rPr>
              <a:t>　</a:t>
            </a:r>
          </a:p>
          <a:p>
            <a:pPr algn="ctr">
              <a:buNone/>
            </a:pPr>
            <a:r>
              <a:rPr lang="en-US" altLang="zh-CN" sz="3600" b="1" dirty="0">
                <a:latin typeface="Times New Roman" panose="02020603050405020304" pitchFamily="18" charset="0"/>
              </a:rPr>
              <a:t>Accounting Theory</a:t>
            </a:r>
          </a:p>
          <a:p>
            <a:pPr algn="ctr">
              <a:buNone/>
            </a:pPr>
            <a:r>
              <a:rPr lang="en-US" altLang="zh-CN" sz="3200" dirty="0">
                <a:latin typeface="Times New Roman" panose="02020603050405020304" pitchFamily="18" charset="0"/>
                <a:ea typeface="Times New Roman" panose="02020603050405020304" pitchFamily="18" charset="0"/>
              </a:rPr>
              <a:t>—</a:t>
            </a:r>
            <a:r>
              <a:rPr lang="en-US" altLang="zh-CN" sz="3200" dirty="0">
                <a:latin typeface="Times New Roman" panose="02020603050405020304" pitchFamily="18" charset="0"/>
              </a:rPr>
              <a:t>Concepts and Framework</a:t>
            </a:r>
            <a:endParaRPr lang="zh-CN" altLang="en-US" sz="3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内容占位符 2"/>
          <p:cNvSpPr>
            <a:spLocks noGrp="1"/>
          </p:cNvSpPr>
          <p:nvPr>
            <p:ph idx="1"/>
          </p:nvPr>
        </p:nvSpPr>
        <p:spPr>
          <a:xfrm>
            <a:off x="457200" y="1611313"/>
            <a:ext cx="8229600" cy="3746500"/>
          </a:xfrm>
          <a:ln/>
        </p:spPr>
        <p:txBody>
          <a:bodyPr vert="horz" wrap="square" lIns="91440" tIns="45720" rIns="91440" bIns="45720" anchor="t" anchorCtr="0"/>
          <a:lstStyle/>
          <a:p>
            <a:r>
              <a:rPr lang="zh-CN" altLang="zh-CN" sz="1800" b="1" dirty="0">
                <a:latin typeface="Times New Roman" panose="02020603050405020304" pitchFamily="18" charset="0"/>
              </a:rPr>
              <a:t>　　</a:t>
            </a:r>
            <a:r>
              <a:rPr lang="en-US" altLang="zh-CN" sz="1800" b="1" dirty="0">
                <a:latin typeface="Times New Roman" panose="02020603050405020304" pitchFamily="18" charset="0"/>
              </a:rPr>
              <a:t>6. The accounting system should be designed</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a. To meet external reporting requirements.</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b. To balance management information needs with the cost of obtaining that information.</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c. To eliminate fraud by accounting personnel.</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d. By persons not directly involved with the system, such as consultants.</a:t>
            </a:r>
            <a:endParaRPr lang="zh-CN" altLang="zh-CN" sz="1800" b="1" dirty="0">
              <a:latin typeface="Times New Roman" panose="02020603050405020304" pitchFamily="18" charset="0"/>
            </a:endParaRPr>
          </a:p>
          <a:p>
            <a:r>
              <a:rPr lang="en-US" altLang="zh-CN" sz="1800" b="1" dirty="0">
                <a:latin typeface="Times New Roman" panose="02020603050405020304" pitchFamily="18" charset="0"/>
              </a:rPr>
              <a:t>        7. If the going concern assumption is no longer valid for a company,</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a. Land held as an investment would be valued at its liquidation value.</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b. All prepaid assets would be completely written off immediately.</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c. Total contributed capital and retained earnings would remain unchanged.</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d. The allowance for uncollectible accounts would be eliminated.</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p:cNvSpPr>
          <p:nvPr>
            <p:ph idx="1"/>
          </p:nvPr>
        </p:nvSpPr>
        <p:spPr>
          <a:xfrm>
            <a:off x="457200" y="1935163"/>
            <a:ext cx="8229600" cy="1208087"/>
          </a:xfrm>
          <a:ln/>
        </p:spPr>
        <p:txBody>
          <a:bodyPr vert="horz" wrap="square" lIns="91440" tIns="45720" rIns="91440" bIns="45720" anchor="t" anchorCtr="0"/>
          <a:lstStyle/>
          <a:p>
            <a:r>
              <a:rPr lang="en-US" altLang="zh-CN" sz="1800" b="1" dirty="0">
                <a:latin typeface="Times New Roman" panose="02020603050405020304" pitchFamily="18" charset="0"/>
              </a:rPr>
              <a:t>    On February 1, 2020, a computer software firm agrees to program to a software package. Twelve payments of $10 000 on the first of each month are to be made, with the first payment March 1, 2020,The software is accepted by the client June 1, 2021.How much 2020 revenue should be recognized?</a:t>
            </a:r>
            <a:endParaRPr lang="zh-CN" altLang="en-US" sz="1800" b="1" dirty="0">
              <a:latin typeface="Times New Roman" panose="02020603050405020304" pitchFamily="18" charset="0"/>
              <a:ea typeface="Times New Roman" panose="02020603050405020304" pitchFamily="18" charset="0"/>
            </a:endParaRPr>
          </a:p>
        </p:txBody>
      </p:sp>
      <p:sp>
        <p:nvSpPr>
          <p:cNvPr id="26626" name="Rectangle 2"/>
          <p:cNvSpPr txBox="1"/>
          <p:nvPr/>
        </p:nvSpPr>
        <p:spPr>
          <a:xfrm>
            <a:off x="0" y="287338"/>
            <a:ext cx="9144000" cy="490537"/>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E</a:t>
            </a:r>
            <a:r>
              <a:rPr lang="en-US" altLang="zh-CN" sz="2800" b="1" dirty="0" err="1">
                <a:solidFill>
                  <a:schemeClr val="tx2"/>
                </a:solidFill>
                <a:latin typeface="Times New Roman" panose="02020603050405020304" pitchFamily="18" charset="0"/>
                <a:ea typeface="隶书" panose="02010509060101010101" pitchFamily="49" charset="-122"/>
              </a:rPr>
              <a:t>xercise</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p:cNvSpPr>
          <p:nvPr>
            <p:ph idx="1"/>
          </p:nvPr>
        </p:nvSpPr>
        <p:spPr>
          <a:xfrm>
            <a:off x="428625" y="928688"/>
            <a:ext cx="8218488" cy="5072062"/>
          </a:xfrm>
          <a:ln/>
        </p:spPr>
        <p:txBody>
          <a:bodyPr vert="horz" wrap="square" lIns="91440" tIns="45720" rIns="91440" bIns="45720" anchor="t" anchorCtr="0"/>
          <a:lstStyle/>
          <a:p>
            <a:pPr>
              <a:lnSpc>
                <a:spcPct val="80000"/>
              </a:lnSpc>
            </a:pPr>
            <a:r>
              <a:rPr lang="en-US" altLang="zh-CN" sz="1800" b="1" dirty="0">
                <a:latin typeface="Times New Roman" panose="02020603050405020304" pitchFamily="18" charset="0"/>
              </a:rPr>
              <a:t>       1. The realization principle determines when a business should recognize revenue. Listed next are three common business situations involving revenue. After each situation, we give two alternatives as to the accounting period (or periods) in which the business might recognize this revenue. Select the appropriate alternative by applying the realization principle, and explain your reasoning.</a:t>
            </a:r>
          </a:p>
          <a:p>
            <a:pPr>
              <a:lnSpc>
                <a:spcPct val="80000"/>
              </a:lnSpc>
              <a:buNone/>
            </a:pPr>
            <a:r>
              <a:rPr lang="en-US" altLang="zh-CN" sz="1800" b="1" dirty="0">
                <a:latin typeface="Times New Roman" panose="02020603050405020304" pitchFamily="18" charset="0"/>
              </a:rPr>
              <a:t>            a. Airline ticket revenue: Most airlines sell tickets well before the scheduled date of the flight. (Period ticket sold; period of flight)</a:t>
            </a:r>
          </a:p>
          <a:p>
            <a:pPr>
              <a:lnSpc>
                <a:spcPct val="80000"/>
              </a:lnSpc>
              <a:buNone/>
            </a:pPr>
            <a:r>
              <a:rPr lang="en-US" altLang="zh-CN" sz="1800" b="1" dirty="0">
                <a:latin typeface="Times New Roman" panose="02020603050405020304" pitchFamily="18" charset="0"/>
              </a:rPr>
              <a:t>            b. Sales on account: In June 2015, a San Diego-based furniture store had a big sale, featuring “No payments until 2016”. (Period furniture sold; periods that payments are received from customers)</a:t>
            </a:r>
          </a:p>
          <a:p>
            <a:pPr>
              <a:lnSpc>
                <a:spcPct val="80000"/>
              </a:lnSpc>
              <a:buNone/>
            </a:pPr>
            <a:r>
              <a:rPr lang="en-US" altLang="zh-CN" sz="1800" b="1" dirty="0">
                <a:latin typeface="Times New Roman" panose="02020603050405020304" pitchFamily="18" charset="0"/>
              </a:rPr>
              <a:t>            c. Magazine subscriptions revenue: Most magazine publishers sell subscriptions for future delivery of the magazine. (Period subscription sold; periods that magazines are mailed to customers)</a:t>
            </a:r>
            <a:r>
              <a:rPr lang="zh-CN" altLang="zh-CN" sz="1800" b="1" dirty="0">
                <a:latin typeface="Times New Roman" panose="02020603050405020304" pitchFamily="18" charset="0"/>
              </a:rPr>
              <a:t>　</a:t>
            </a:r>
            <a:endParaRPr lang="en-US" altLang="zh-CN" sz="1800" b="1" dirty="0">
              <a:latin typeface="Times New Roman" panose="02020603050405020304" pitchFamily="18" charset="0"/>
            </a:endParaRPr>
          </a:p>
          <a:p>
            <a:r>
              <a:rPr lang="en-US" altLang="zh-CN" sz="1800" b="1" dirty="0">
                <a:latin typeface="Times New Roman" panose="02020603050405020304" pitchFamily="18" charset="0"/>
              </a:rPr>
              <a:t>      2. Assume you have recently completed your college degree with a major in accounting and have accepted a position on the accounting staff of a large corporation. In preparing for your first day on the job, your supervisor suggests that you become familiar with the basic accounting principles,and also know the code of ethics of the CPA.</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Briefly explain what you learn as you study the code and how it might affect your behavior on your new job.</a:t>
            </a:r>
            <a:endParaRPr lang="zh-CN" altLang="zh-CN" sz="1800" b="1" dirty="0">
              <a:latin typeface="Times New Roman" panose="02020603050405020304" pitchFamily="18" charset="0"/>
              <a:ea typeface="Times New Roman" panose="02020603050405020304" pitchFamily="18" charset="0"/>
            </a:endParaRPr>
          </a:p>
        </p:txBody>
      </p:sp>
      <p:sp>
        <p:nvSpPr>
          <p:cNvPr id="27650" name="Rectangle 2"/>
          <p:cNvSpPr>
            <a:spLocks noGrp="1"/>
          </p:cNvSpPr>
          <p:nvPr>
            <p:ph type="title"/>
          </p:nvPr>
        </p:nvSpPr>
        <p:spPr>
          <a:xfrm>
            <a:off x="0" y="287338"/>
            <a:ext cx="9144000" cy="490537"/>
          </a:xfrm>
          <a:ln/>
        </p:spPr>
        <p:txBody>
          <a:bodyPr vert="horz" wrap="square" lIns="0" tIns="45720" rIns="0" bIns="0" anchor="b" anchorCtr="0"/>
          <a:lstStyle/>
          <a:p>
            <a:pPr algn="ctr"/>
            <a:r>
              <a:rPr lang="en-US" altLang="zh-CN" sz="2800" b="1" dirty="0">
                <a:latin typeface="Times New Roman" panose="02020603050405020304" pitchFamily="18" charset="0"/>
              </a:rPr>
              <a:t>Cases</a:t>
            </a:r>
            <a:endParaRPr lang="zh-CN" altLang="en-US" sz="2800" b="1" dirty="0">
              <a:latin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内容占位符 2"/>
          <p:cNvSpPr>
            <a:spLocks noGrp="1"/>
          </p:cNvSpPr>
          <p:nvPr>
            <p:ph idx="1"/>
          </p:nvPr>
        </p:nvSpPr>
        <p:spPr>
          <a:xfrm>
            <a:off x="500063" y="1143000"/>
            <a:ext cx="8229600" cy="4000500"/>
          </a:xfrm>
          <a:ln/>
        </p:spPr>
        <p:txBody>
          <a:bodyPr vert="horz" wrap="square" lIns="91440" tIns="45720" rIns="91440" bIns="45720" anchor="t" anchorCtr="0"/>
          <a:lstStyle/>
          <a:p>
            <a:r>
              <a:rPr lang="en-US" altLang="zh-CN" sz="1800" b="1" dirty="0">
                <a:latin typeface="Times New Roman" panose="02020603050405020304" pitchFamily="18" charset="0"/>
              </a:rPr>
              <a:t>        3. The concept of materiality is one of the most basic generally accepted accounting principle. </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a. Briefly explain the concept of materiality. Is $3 000 a </a:t>
            </a:r>
            <a:r>
              <a:rPr lang="zh-CN" altLang="zh-CN" sz="1800" b="1" dirty="0">
                <a:latin typeface="Times New Roman" panose="02020603050405020304" pitchFamily="18" charset="0"/>
              </a:rPr>
              <a:t>“</a:t>
            </a:r>
            <a:r>
              <a:rPr lang="en-US" altLang="zh-CN" sz="1800" b="1" dirty="0">
                <a:latin typeface="Times New Roman" panose="02020603050405020304" pitchFamily="18" charset="0"/>
              </a:rPr>
              <a:t>material</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dollar amount? Explain .</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b. Avis Car rent Shop purchases a large number of cars each year for its rental fleet. The cost of any individual car is immaterial to Avis, which is a very large corporation. Would it be acceptable for Avis to charge the purchase of cars for its rental fleet directly to expense, rather than to an asset account? Explain.</a:t>
            </a:r>
            <a:endParaRPr lang="zh-CN" altLang="zh-CN" sz="1800" b="1" dirty="0">
              <a:latin typeface="Times New Roman" panose="02020603050405020304" pitchFamily="18" charset="0"/>
            </a:endParaRPr>
          </a:p>
          <a:p>
            <a:r>
              <a:rPr lang="zh-CN" altLang="zh-CN" sz="1800" b="1" dirty="0">
                <a:latin typeface="Times New Roman" panose="02020603050405020304" pitchFamily="18" charset="0"/>
              </a:rPr>
              <a:t>　　</a:t>
            </a:r>
            <a:r>
              <a:rPr lang="en-US" altLang="zh-CN" sz="1800" b="1" dirty="0">
                <a:latin typeface="Times New Roman" panose="02020603050405020304" pitchFamily="18" charset="0"/>
              </a:rPr>
              <a:t>4. Using the search engine you are most comfortable with, identify at least five sources on the general topic of auditor independence.Write a brief memo to provide an update on the current status of the auditor independence standard setting process.</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(Note:You might find it useful to contrast the opinions expressed by any of the Big 4 CPA firms to those expressed by nonaccounting professionals.)</a:t>
            </a:r>
            <a:endParaRPr lang="zh-CN" altLang="zh-CN" sz="1800" b="1" dirty="0">
              <a:latin typeface="Times New Roman" panose="02020603050405020304" pitchFamily="18" charset="0"/>
            </a:endParaRPr>
          </a:p>
          <a:p>
            <a:pPr>
              <a:lnSpc>
                <a:spcPct val="80000"/>
              </a:lnSpc>
            </a:pPr>
            <a:endParaRPr lang="zh-CN" altLang="en-US" sz="1800" b="1" dirty="0">
              <a:latin typeface="Times New Roman" panose="02020603050405020304" pitchFamily="18" charset="0"/>
            </a:endParaRPr>
          </a:p>
          <a:p>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内容占位符 2"/>
          <p:cNvSpPr>
            <a:spLocks noGrp="1"/>
          </p:cNvSpPr>
          <p:nvPr>
            <p:ph idx="1"/>
          </p:nvPr>
        </p:nvSpPr>
        <p:spPr>
          <a:xfrm>
            <a:off x="0" y="2357438"/>
            <a:ext cx="9144000" cy="2000250"/>
          </a:xfrm>
          <a:ln/>
        </p:spPr>
        <p:txBody>
          <a:bodyPr vert="horz" wrap="square" lIns="91440" tIns="45720" rIns="91440" bIns="45720" anchor="t" anchorCtr="0"/>
          <a:lstStyle/>
          <a:p>
            <a:pPr algn="ctr">
              <a:buNone/>
            </a:pPr>
            <a:r>
              <a:rPr lang="en-US" altLang="zh-CN" sz="4400" b="1" dirty="0">
                <a:latin typeface="Times New Roman" panose="02020603050405020304" pitchFamily="18" charset="0"/>
              </a:rPr>
              <a:t>Part  Two</a:t>
            </a:r>
            <a:r>
              <a:rPr lang="en-US" altLang="zh-CN" dirty="0">
                <a:latin typeface="Times New Roman" panose="02020603050405020304" pitchFamily="18" charset="0"/>
              </a:rPr>
              <a:t>　</a:t>
            </a:r>
          </a:p>
          <a:p>
            <a:pPr algn="ctr">
              <a:buNone/>
            </a:pPr>
            <a:r>
              <a:rPr lang="en-US" altLang="zh-CN" sz="3600" b="1" dirty="0">
                <a:latin typeface="Times New Roman" panose="02020603050405020304" pitchFamily="18" charset="0"/>
              </a:rPr>
              <a:t>Accounting Information</a:t>
            </a:r>
          </a:p>
          <a:p>
            <a:pPr algn="ctr">
              <a:buNone/>
            </a:pPr>
            <a:r>
              <a:rPr lang="en-US" altLang="zh-CN" sz="3200" dirty="0">
                <a:latin typeface="Times New Roman" panose="02020603050405020304" pitchFamily="18" charset="0"/>
                <a:ea typeface="Times New Roman" panose="02020603050405020304" pitchFamily="18" charset="0"/>
              </a:rPr>
              <a:t>—</a:t>
            </a:r>
            <a:r>
              <a:rPr lang="en-US" altLang="zh-CN" sz="3200" dirty="0">
                <a:latin typeface="Times New Roman" panose="02020603050405020304" pitchFamily="18" charset="0"/>
              </a:rPr>
              <a:t>Recording and Disclosure</a:t>
            </a:r>
            <a:r>
              <a:rPr lang="en-US" altLang="zh-CN" sz="3200" dirty="0"/>
              <a:t/>
            </a:r>
            <a:br>
              <a:rPr lang="en-US" altLang="zh-CN" sz="3200" dirty="0"/>
            </a:br>
            <a:endParaRPr lang="zh-CN" altLang="en-US" sz="3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3"/>
          <p:cNvSpPr>
            <a:spLocks noGrp="1"/>
          </p:cNvSpPr>
          <p:nvPr>
            <p:ph type="title" idx="4294967295"/>
          </p:nvPr>
        </p:nvSpPr>
        <p:spPr>
          <a:xfrm>
            <a:off x="0" y="285750"/>
            <a:ext cx="9144000" cy="1143000"/>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Three</a:t>
            </a:r>
            <a:r>
              <a:rPr lang="en-US" altLang="zh-CN" sz="4400" b="1" dirty="0">
                <a:latin typeface="Times New Roman" panose="02020603050405020304" pitchFamily="18" charset="0"/>
              </a:rPr>
              <a:t/>
            </a:r>
            <a:br>
              <a:rPr lang="en-US" altLang="zh-CN" sz="4400" b="1" dirty="0">
                <a:latin typeface="Times New Roman" panose="02020603050405020304" pitchFamily="18" charset="0"/>
              </a:rPr>
            </a:br>
            <a:r>
              <a:rPr lang="en-US" altLang="zh-CN" sz="2800" b="1" dirty="0">
                <a:solidFill>
                  <a:srgbClr val="004E6D"/>
                </a:solidFill>
                <a:latin typeface="Times New Roman" panose="02020603050405020304" pitchFamily="18" charset="0"/>
              </a:rPr>
              <a:t>Accounting Cycle</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30722" name="内容占位符 4"/>
          <p:cNvSpPr>
            <a:spLocks noGrp="1"/>
          </p:cNvSpPr>
          <p:nvPr>
            <p:ph idx="4294967295"/>
          </p:nvPr>
        </p:nvSpPr>
        <p:spPr>
          <a:xfrm>
            <a:off x="0" y="1357313"/>
            <a:ext cx="9144000" cy="5500687"/>
          </a:xfrm>
          <a:ln/>
        </p:spPr>
        <p:txBody>
          <a:bodyPr vert="horz" wrap="square" lIns="91440" tIns="45720" rIns="91440" bIns="45720" anchor="t" anchorCtr="0"/>
          <a:lstStyle/>
          <a:p>
            <a:pPr algn="ctr" eaLnBrk="1" hangingPunct="1">
              <a:buNone/>
            </a:pPr>
            <a:r>
              <a:rPr lang="en-US" altLang="zh-CN" dirty="0">
                <a:solidFill>
                  <a:srgbClr val="004E6D"/>
                </a:solidFill>
              </a:rPr>
              <a:t> </a:t>
            </a:r>
            <a:r>
              <a:rPr lang="en-US" altLang="zh-CN" sz="2400" b="1" dirty="0">
                <a:latin typeface="Times New Roman" panose="02020603050405020304" pitchFamily="18" charset="0"/>
              </a:rPr>
              <a:t>Words and Phrases</a:t>
            </a:r>
          </a:p>
          <a:p>
            <a:pPr algn="ctr" eaLnBrk="1" hangingPunct="1">
              <a:buNone/>
            </a:pPr>
            <a:endParaRPr lang="en-US" altLang="zh-CN" sz="2400" b="1" dirty="0">
              <a:latin typeface="Times New Roman" panose="02020603050405020304" pitchFamily="18" charset="0"/>
            </a:endParaRPr>
          </a:p>
          <a:p>
            <a:pPr eaLnBrk="1" hangingPunct="1"/>
            <a:r>
              <a:rPr lang="en-US" altLang="zh-CN" sz="2400" dirty="0"/>
              <a:t> </a:t>
            </a:r>
            <a:r>
              <a:rPr lang="en-US" altLang="zh-CN" sz="2400" dirty="0">
                <a:latin typeface="Times New Roman" panose="02020603050405020304" pitchFamily="18" charset="0"/>
              </a:rPr>
              <a:t>interval</a:t>
            </a:r>
            <a:r>
              <a:rPr lang="en-US" altLang="zh-CN" sz="2400" dirty="0"/>
              <a:t>                                                  </a:t>
            </a:r>
            <a:r>
              <a:rPr lang="zh-CN" altLang="en-US" sz="2400" dirty="0"/>
              <a:t>间隔        </a:t>
            </a:r>
          </a:p>
          <a:p>
            <a:pPr eaLnBrk="1" hangingPunct="1"/>
            <a:r>
              <a:rPr lang="zh-CN" altLang="en-US" sz="2400" dirty="0"/>
              <a:t> </a:t>
            </a:r>
            <a:r>
              <a:rPr lang="en-US" altLang="zh-CN" sz="2400" dirty="0">
                <a:latin typeface="Times New Roman" panose="02020603050405020304" pitchFamily="18" charset="0"/>
              </a:rPr>
              <a:t>order</a:t>
            </a:r>
            <a:r>
              <a:rPr lang="en-US" altLang="zh-CN" sz="2400" dirty="0"/>
              <a:t>                                                      </a:t>
            </a:r>
            <a:r>
              <a:rPr lang="zh-CN" altLang="en-US" sz="2400" dirty="0"/>
              <a:t>次序 </a:t>
            </a:r>
            <a:endParaRPr lang="en-US" altLang="zh-CN" sz="2400" dirty="0"/>
          </a:p>
          <a:p>
            <a:pPr eaLnBrk="1" hangingPunct="1"/>
            <a:r>
              <a:rPr lang="zh-CN" altLang="en-US" sz="2400" dirty="0"/>
              <a:t> </a:t>
            </a:r>
            <a:r>
              <a:rPr lang="en-US" altLang="zh-CN" sz="2400" dirty="0">
                <a:latin typeface="Times New Roman" panose="02020603050405020304" pitchFamily="18" charset="0"/>
              </a:rPr>
              <a:t>in order of date=chronological </a:t>
            </a:r>
            <a:r>
              <a:rPr lang="zh-CN" altLang="en-US" sz="2400" dirty="0">
                <a:latin typeface="Times New Roman" panose="02020603050405020304" pitchFamily="18" charset="0"/>
              </a:rPr>
              <a:t>            </a:t>
            </a:r>
            <a:r>
              <a:rPr lang="zh-CN" altLang="en-US" sz="2400" dirty="0"/>
              <a:t>按时间顺序</a:t>
            </a:r>
            <a:endParaRPr lang="en-US" altLang="zh-CN" sz="2400" dirty="0"/>
          </a:p>
          <a:p>
            <a:pPr eaLnBrk="1" hangingPunct="1"/>
            <a:r>
              <a:rPr lang="en-US" altLang="zh-CN" sz="2400" dirty="0"/>
              <a:t> </a:t>
            </a:r>
            <a:r>
              <a:rPr lang="en-US" altLang="zh-CN" sz="2400" dirty="0">
                <a:latin typeface="Times New Roman" panose="02020603050405020304" pitchFamily="18" charset="0"/>
              </a:rPr>
              <a:t>original  document=source document  </a:t>
            </a:r>
            <a:r>
              <a:rPr lang="zh-CN" altLang="en-US" sz="2400" dirty="0"/>
              <a:t>原始凭证</a:t>
            </a:r>
            <a:endParaRPr lang="en-US" altLang="zh-CN" sz="2400" dirty="0"/>
          </a:p>
          <a:p>
            <a:pPr eaLnBrk="1" hangingPunct="1"/>
            <a:r>
              <a:rPr lang="en-US" altLang="zh-CN" sz="2400" dirty="0"/>
              <a:t> </a:t>
            </a:r>
            <a:r>
              <a:rPr lang="en-US" altLang="zh-CN" sz="2400" dirty="0">
                <a:latin typeface="Times New Roman" panose="02020603050405020304" pitchFamily="18" charset="0"/>
              </a:rPr>
              <a:t>make an entry=journalize                     </a:t>
            </a:r>
            <a:r>
              <a:rPr lang="zh-CN" altLang="en-US" sz="2400" dirty="0"/>
              <a:t>作分录</a:t>
            </a:r>
            <a:endParaRPr lang="en-US" altLang="zh-CN" sz="2400" dirty="0"/>
          </a:p>
          <a:p>
            <a:pPr eaLnBrk="1" hangingPunct="1"/>
            <a:r>
              <a:rPr lang="en-US" altLang="zh-CN" sz="2400" dirty="0">
                <a:latin typeface="Times New Roman" panose="02020603050405020304" pitchFamily="18" charset="0"/>
              </a:rPr>
              <a:t> post                                                       </a:t>
            </a:r>
            <a:r>
              <a:rPr lang="zh-CN" altLang="en-US" sz="2400" dirty="0"/>
              <a:t>传递，邮递，过账 </a:t>
            </a:r>
          </a:p>
          <a:p>
            <a:pPr eaLnBrk="1" hangingPunct="1"/>
            <a:r>
              <a:rPr lang="zh-CN" altLang="en-US" sz="2400" dirty="0"/>
              <a:t> </a:t>
            </a:r>
            <a:r>
              <a:rPr lang="en-US" altLang="zh-CN" sz="2400" dirty="0">
                <a:latin typeface="Times New Roman" panose="02020603050405020304" pitchFamily="18" charset="0"/>
              </a:rPr>
              <a:t>posting</a:t>
            </a:r>
            <a:r>
              <a:rPr lang="en-US" altLang="zh-CN" sz="2400" dirty="0"/>
              <a:t>                                                  </a:t>
            </a:r>
            <a:r>
              <a:rPr lang="zh-CN" altLang="en-US" sz="2400" dirty="0"/>
              <a:t>过账</a:t>
            </a:r>
            <a:endParaRPr lang="en-US" altLang="zh-CN" sz="2400" dirty="0"/>
          </a:p>
          <a:p>
            <a:pPr eaLnBrk="1" hangingPunct="1"/>
            <a:r>
              <a:rPr lang="en-US" altLang="zh-CN" sz="2400" dirty="0"/>
              <a:t> </a:t>
            </a:r>
            <a:r>
              <a:rPr lang="en-US" altLang="zh-CN" sz="2400" dirty="0">
                <a:latin typeface="Times New Roman" panose="02020603050405020304" pitchFamily="18" charset="0"/>
              </a:rPr>
              <a:t>individual adj.                                      </a:t>
            </a:r>
            <a:r>
              <a:rPr lang="zh-CN" altLang="en-US" sz="2400" dirty="0"/>
              <a:t>个人的，单独的 </a:t>
            </a:r>
          </a:p>
          <a:p>
            <a:pPr eaLnBrk="1" hangingPunct="1"/>
            <a:r>
              <a:rPr lang="zh-CN" altLang="en-US" sz="2400" dirty="0"/>
              <a:t> </a:t>
            </a:r>
            <a:r>
              <a:rPr lang="en-US" altLang="zh-CN" sz="2400" dirty="0">
                <a:latin typeface="Times New Roman" panose="02020603050405020304" pitchFamily="18" charset="0"/>
              </a:rPr>
              <a:t>individually adv.                                   </a:t>
            </a:r>
            <a:r>
              <a:rPr lang="zh-CN" altLang="en-US" sz="2400" dirty="0"/>
              <a:t>分别地，逐笔地</a:t>
            </a:r>
            <a:endParaRPr lang="en-US" altLang="zh-CN" sz="2400" dirty="0"/>
          </a:p>
          <a:p>
            <a:pPr eaLnBrk="1" hangingPunct="1">
              <a:buNone/>
            </a:pPr>
            <a:r>
              <a:rPr lang="zh-CN" altLang="en-US" sz="2400" dirty="0"/>
              <a:t>    例：</a:t>
            </a:r>
            <a:r>
              <a:rPr lang="en-US" altLang="zh-CN" sz="2400" dirty="0">
                <a:latin typeface="Times New Roman" panose="02020603050405020304" pitchFamily="18" charset="0"/>
              </a:rPr>
              <a:t>posting daily and individually       </a:t>
            </a:r>
            <a:r>
              <a:rPr lang="zh-CN" altLang="en-US" sz="2400" dirty="0"/>
              <a:t>每天逐笔过账</a:t>
            </a:r>
            <a:r>
              <a:rPr lang="en-US" altLang="zh-CN" sz="2400" dirty="0"/>
              <a:t> </a:t>
            </a:r>
          </a:p>
          <a:p>
            <a:pPr eaLnBrk="1" hangingPunct="1">
              <a:buNone/>
            </a:pPr>
            <a:endParaRPr lang="en-US" altLang="zh-CN" sz="2400" dirty="0"/>
          </a:p>
          <a:p>
            <a:pPr eaLnBrk="1" hangingPunct="1">
              <a:buNone/>
            </a:pPr>
            <a:r>
              <a:rPr lang="zh-CN" altLang="en-US" dirty="0"/>
              <a:t>   </a:t>
            </a:r>
            <a:r>
              <a:rPr lang="en-US" altLang="zh-CN" dirty="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p:cNvSpPr>
          <p:nvPr>
            <p:ph idx="1"/>
          </p:nvPr>
        </p:nvSpPr>
        <p:spPr>
          <a:xfrm>
            <a:off x="500063" y="1357313"/>
            <a:ext cx="8229600" cy="4389437"/>
          </a:xfrm>
          <a:ln/>
        </p:spPr>
        <p:txBody>
          <a:bodyPr vert="horz" wrap="square" lIns="91440" tIns="45720" rIns="91440" bIns="45720" anchor="t" anchorCtr="0"/>
          <a:lstStyle/>
          <a:p>
            <a:pPr>
              <a:lnSpc>
                <a:spcPct val="90000"/>
              </a:lnSpc>
            </a:pPr>
            <a:r>
              <a:rPr lang="en-US" altLang="zh-CN" sz="2400" dirty="0">
                <a:latin typeface="Times New Roman" panose="02020603050405020304" pitchFamily="18" charset="0"/>
              </a:rPr>
              <a:t>Two-column” account          </a:t>
            </a:r>
            <a:r>
              <a:rPr lang="zh-CN" altLang="en-US" sz="2400" dirty="0">
                <a:latin typeface="Times New Roman" panose="02020603050405020304" pitchFamily="18" charset="0"/>
              </a:rPr>
              <a:t>“两栏式”账</a:t>
            </a:r>
            <a:endParaRPr lang="en-US" altLang="zh-CN" sz="2400" dirty="0">
              <a:latin typeface="Times New Roman" panose="02020603050405020304" pitchFamily="18" charset="0"/>
            </a:endParaRPr>
          </a:p>
          <a:p>
            <a:pPr>
              <a:lnSpc>
                <a:spcPct val="90000"/>
              </a:lnSpc>
            </a:pPr>
            <a:r>
              <a:rPr lang="en-US" altLang="zh-CN" sz="2400" dirty="0">
                <a:latin typeface="Times New Roman" panose="02020603050405020304" pitchFamily="18" charset="0"/>
              </a:rPr>
              <a:t>“Three-column” account       </a:t>
            </a:r>
            <a:r>
              <a:rPr lang="zh-CN" altLang="en-US" sz="2400" dirty="0">
                <a:latin typeface="Times New Roman" panose="02020603050405020304" pitchFamily="18" charset="0"/>
              </a:rPr>
              <a:t>“三栏式”账</a:t>
            </a:r>
            <a:endParaRPr lang="en-US" altLang="zh-CN" sz="2400" dirty="0">
              <a:latin typeface="Times New Roman" panose="02020603050405020304" pitchFamily="18" charset="0"/>
            </a:endParaRPr>
          </a:p>
          <a:p>
            <a:pPr>
              <a:lnSpc>
                <a:spcPct val="90000"/>
              </a:lnSpc>
            </a:pPr>
            <a:r>
              <a:rPr lang="en-US" altLang="zh-CN" sz="2400" dirty="0">
                <a:latin typeface="Times New Roman" panose="02020603050405020304" pitchFamily="18" charset="0"/>
              </a:rPr>
              <a:t>“T”account</a:t>
            </a:r>
            <a:r>
              <a:rPr lang="zh-CN" altLang="en-US" sz="2400" dirty="0">
                <a:latin typeface="Times New Roman" panose="02020603050405020304" pitchFamily="18" charset="0"/>
              </a:rPr>
              <a:t>                              </a:t>
            </a:r>
            <a:r>
              <a:rPr lang="en-US" altLang="zh-CN" sz="2400" dirty="0">
                <a:latin typeface="Times New Roman" panose="02020603050405020304" pitchFamily="18" charset="0"/>
              </a:rPr>
              <a:t>T</a:t>
            </a:r>
            <a:r>
              <a:rPr lang="zh-CN" altLang="en-US" sz="2400" dirty="0">
                <a:latin typeface="Times New Roman" panose="02020603050405020304" pitchFamily="18" charset="0"/>
              </a:rPr>
              <a:t>型账</a:t>
            </a:r>
            <a:endParaRPr lang="en-US" altLang="zh-CN" sz="2400" dirty="0">
              <a:latin typeface="Times New Roman" panose="02020603050405020304" pitchFamily="18" charset="0"/>
            </a:endParaRPr>
          </a:p>
          <a:p>
            <a:pPr>
              <a:lnSpc>
                <a:spcPct val="90000"/>
              </a:lnSpc>
            </a:pPr>
            <a:r>
              <a:rPr lang="en-US" altLang="zh-CN" sz="2400" dirty="0">
                <a:latin typeface="Times New Roman" panose="02020603050405020304" pitchFamily="18" charset="0"/>
              </a:rPr>
              <a:t> minus</a:t>
            </a:r>
            <a:r>
              <a:rPr lang="en-US" altLang="zh-CN" sz="2400" dirty="0"/>
              <a:t>                                      </a:t>
            </a:r>
            <a:r>
              <a:rPr lang="zh-CN" altLang="en-US" sz="2400" dirty="0"/>
              <a:t>减去  </a:t>
            </a:r>
          </a:p>
          <a:p>
            <a:pPr marL="0" indent="0">
              <a:lnSpc>
                <a:spcPct val="90000"/>
              </a:lnSpc>
              <a:buNone/>
            </a:pPr>
            <a:r>
              <a:rPr lang="en-US" altLang="zh-CN" sz="2400" dirty="0">
                <a:sym typeface="+mn-ea"/>
              </a:rPr>
              <a:t>    </a:t>
            </a:r>
            <a:r>
              <a:rPr lang="zh-CN" altLang="en-US" sz="2400" dirty="0">
                <a:sym typeface="+mn-ea"/>
              </a:rPr>
              <a:t>例：</a:t>
            </a:r>
            <a:r>
              <a:rPr lang="en-US" altLang="zh-CN" sz="2400" dirty="0">
                <a:latin typeface="Times New Roman" panose="02020603050405020304" pitchFamily="18" charset="0"/>
                <a:sym typeface="+mn-ea"/>
              </a:rPr>
              <a:t>Four minus two is two   4 – 2 =2</a:t>
            </a:r>
            <a:endParaRPr lang="en-US" altLang="zh-CN" sz="2400" dirty="0">
              <a:latin typeface="Times New Roman" panose="02020603050405020304" pitchFamily="18" charset="0"/>
            </a:endParaRPr>
          </a:p>
          <a:p>
            <a:pPr>
              <a:lnSpc>
                <a:spcPct val="90000"/>
              </a:lnSpc>
            </a:pPr>
            <a:r>
              <a:rPr lang="en-US" altLang="zh-CN" sz="2400" dirty="0">
                <a:latin typeface="Times New Roman" panose="02020603050405020304" pitchFamily="18" charset="0"/>
              </a:rPr>
              <a:t>deduct vt.                                </a:t>
            </a:r>
            <a:r>
              <a:rPr lang="zh-CN" altLang="en-US" sz="2400" dirty="0"/>
              <a:t>减去，扣除</a:t>
            </a:r>
          </a:p>
          <a:p>
            <a:pPr>
              <a:lnSpc>
                <a:spcPct val="90000"/>
              </a:lnSpc>
            </a:pPr>
            <a:r>
              <a:rPr lang="en-US" altLang="zh-CN" sz="2400" dirty="0">
                <a:latin typeface="Times New Roman" panose="02020603050405020304" pitchFamily="18" charset="0"/>
              </a:rPr>
              <a:t>less prep.                                 </a:t>
            </a:r>
            <a:r>
              <a:rPr lang="zh-CN" altLang="en-US" sz="2400" dirty="0"/>
              <a:t>减去 </a:t>
            </a:r>
            <a:endParaRPr lang="en-US" altLang="zh-CN" sz="2400" dirty="0"/>
          </a:p>
          <a:p>
            <a:pPr>
              <a:lnSpc>
                <a:spcPct val="90000"/>
              </a:lnSpc>
            </a:pPr>
            <a:r>
              <a:rPr lang="en-US" altLang="zh-CN" sz="2400" dirty="0">
                <a:latin typeface="Times New Roman" panose="02020603050405020304" pitchFamily="18" charset="0"/>
              </a:rPr>
              <a:t>subtract  (from)  vt.                 </a:t>
            </a:r>
            <a:r>
              <a:rPr lang="zh-CN" altLang="en-US" sz="2400" dirty="0"/>
              <a:t>减去，扣除 </a:t>
            </a:r>
          </a:p>
          <a:p>
            <a:pPr>
              <a:lnSpc>
                <a:spcPct val="90000"/>
              </a:lnSpc>
              <a:buNone/>
            </a:pPr>
            <a:r>
              <a:rPr lang="zh-CN" altLang="en-US" sz="2400" dirty="0"/>
              <a:t>   </a:t>
            </a:r>
            <a:r>
              <a:rPr lang="en-US" altLang="zh-CN" sz="2400" dirty="0">
                <a:latin typeface="Times New Roman" panose="02020603050405020304" pitchFamily="18" charset="0"/>
              </a:rPr>
              <a:t> tax benefit                               </a:t>
            </a:r>
            <a:r>
              <a:rPr lang="zh-CN" altLang="en-US" sz="2400" dirty="0"/>
              <a:t>税收收益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内容占位符 4"/>
          <p:cNvSpPr txBox="1"/>
          <p:nvPr/>
        </p:nvSpPr>
        <p:spPr>
          <a:xfrm>
            <a:off x="0" y="357188"/>
            <a:ext cx="9144000" cy="6000750"/>
          </a:xfrm>
          <a:prstGeom prst="rect">
            <a:avLst/>
          </a:prstGeom>
          <a:noFill/>
          <a:ln w="9525">
            <a:noFill/>
          </a:ln>
        </p:spPr>
        <p:txBody>
          <a:bodyPr anchor="t" anchorCtr="0"/>
          <a:lstStyle/>
          <a:p>
            <a:pPr marL="273050" indent="-273050" algn="ctr">
              <a:spcBef>
                <a:spcPct val="20000"/>
              </a:spcBef>
              <a:buClr>
                <a:srgbClr val="0BD0D9"/>
              </a:buClr>
              <a:buSzPct val="95000"/>
              <a:buFont typeface="Wingdings 2" panose="05020102010507070707" pitchFamily="18" charset="2"/>
            </a:pPr>
            <a:r>
              <a:rPr lang="en-US" altLang="zh-CN" sz="2400" b="1" dirty="0">
                <a:latin typeface="Times New Roman" panose="02020603050405020304" pitchFamily="18" charset="0"/>
                <a:ea typeface="宋体" panose="02010600030101010101" pitchFamily="2" charset="-122"/>
              </a:rPr>
              <a:t>Abbreviation</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缩略语）</a:t>
            </a:r>
            <a:endParaRPr lang="en-US" altLang="zh-CN" sz="2400" b="1" dirty="0">
              <a:latin typeface="宋体" panose="02010600030101010101" pitchFamily="2" charset="-122"/>
              <a:ea typeface="宋体" panose="02010600030101010101" pitchFamily="2" charset="-122"/>
            </a:endParaRPr>
          </a:p>
          <a:p>
            <a:pPr marL="273050" indent="-273050" algn="ctr">
              <a:spcBef>
                <a:spcPct val="20000"/>
              </a:spcBef>
              <a:buClr>
                <a:srgbClr val="0BD0D9"/>
              </a:buClr>
              <a:buSzPct val="95000"/>
              <a:buFont typeface="Wingdings 2" panose="05020102010507070707" pitchFamily="18" charset="2"/>
            </a:pPr>
            <a:endParaRPr lang="en-US" altLang="zh-CN" sz="2400" b="1"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Co. =Company                        </a:t>
            </a:r>
            <a:r>
              <a:rPr lang="zh-CN" altLang="en-US" sz="2400" dirty="0">
                <a:latin typeface="Constantia" panose="02030602050306030303" pitchFamily="18" charset="0"/>
                <a:ea typeface="宋体" panose="02010600030101010101" pitchFamily="2" charset="-122"/>
              </a:rPr>
              <a:t>公司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Inc.=Incorporation                  </a:t>
            </a:r>
            <a:r>
              <a:rPr lang="zh-CN" altLang="en-US" sz="2400" dirty="0">
                <a:latin typeface="Arial" panose="020B0604020202020204" pitchFamily="34" charset="0"/>
                <a:ea typeface="宋体" panose="02010600030101010101" pitchFamily="2" charset="-122"/>
              </a:rPr>
              <a:t>公司</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  Ltd.=Limited                           </a:t>
            </a:r>
            <a:r>
              <a:rPr lang="zh-CN" altLang="en-US" sz="2400" dirty="0">
                <a:latin typeface="Constantia" panose="02030602050306030303" pitchFamily="18" charset="0"/>
                <a:ea typeface="宋体" panose="02010600030101010101" pitchFamily="2" charset="-122"/>
              </a:rPr>
              <a:t>有限的</a:t>
            </a:r>
            <a:r>
              <a:rPr lang="en-US" altLang="zh-CN" sz="2400" dirty="0">
                <a:latin typeface="Constantia" panose="02030602050306030303" pitchFamily="18" charset="0"/>
                <a:ea typeface="宋体" panose="02010600030101010101" pitchFamily="2" charset="-122"/>
              </a:rPr>
              <a:t>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a/c  </a:t>
            </a:r>
            <a:r>
              <a:rPr lang="en-US" altLang="zh-CN" sz="2400" dirty="0" err="1">
                <a:latin typeface="Times New Roman" panose="02020603050405020304" pitchFamily="18" charset="0"/>
                <a:ea typeface="宋体" panose="02010600030101010101" pitchFamily="2" charset="-122"/>
              </a:rPr>
              <a:t>A/c</a:t>
            </a:r>
            <a:r>
              <a:rPr lang="en-US" altLang="zh-CN" sz="2400" dirty="0">
                <a:latin typeface="Times New Roman" panose="02020603050405020304" pitchFamily="18" charset="0"/>
                <a:ea typeface="宋体" panose="02010600030101010101" pitchFamily="2" charset="-122"/>
              </a:rPr>
              <a:t>= account </a:t>
            </a:r>
            <a:r>
              <a:rPr lang="zh-CN" altLang="en-US" sz="2400" dirty="0">
                <a:latin typeface="Constantia" panose="02030602050306030303" pitchFamily="18" charset="0"/>
                <a:ea typeface="宋体" panose="02010600030101010101" pitchFamily="2" charset="-122"/>
              </a:rPr>
              <a:t>　                账户，账目</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A/o=account of                        </a:t>
            </a:r>
            <a:r>
              <a:rPr lang="en-US" altLang="zh-CN" sz="2400" dirty="0">
                <a:latin typeface="Constantia" panose="02030602050306030303" pitchFamily="18" charset="0"/>
                <a:ea typeface="宋体" panose="02010600030101010101" pitchFamily="2" charset="-122"/>
              </a:rPr>
              <a:t>…….</a:t>
            </a:r>
            <a:r>
              <a:rPr lang="zh-CN" altLang="en-US" sz="2400" dirty="0">
                <a:latin typeface="Constantia" panose="02030602050306030303" pitchFamily="18" charset="0"/>
                <a:ea typeface="宋体" panose="02010600030101010101" pitchFamily="2" charset="-122"/>
              </a:rPr>
              <a:t>账户</a:t>
            </a:r>
            <a:r>
              <a:rPr lang="en-US" altLang="zh-CN" sz="2400" dirty="0">
                <a:latin typeface="Constantia" panose="02030602050306030303" pitchFamily="18" charset="0"/>
                <a:ea typeface="宋体" panose="02010600030101010101" pitchFamily="2" charset="-122"/>
              </a:rPr>
              <a:t>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Amt.=amount </a:t>
            </a:r>
            <a:r>
              <a:rPr lang="zh-CN" altLang="en-US" sz="2400" dirty="0">
                <a:latin typeface="Constantia" panose="02030602050306030303" pitchFamily="18" charset="0"/>
                <a:ea typeface="宋体" panose="02010600030101010101" pitchFamily="2" charset="-122"/>
              </a:rPr>
              <a:t>　                     金额，总计</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Dr.=Debit                                </a:t>
            </a:r>
            <a:r>
              <a:rPr lang="zh-CN" altLang="en-US" sz="2400" dirty="0">
                <a:latin typeface="Constantia" panose="02030602050306030303" pitchFamily="18" charset="0"/>
                <a:ea typeface="宋体" panose="02010600030101010101" pitchFamily="2" charset="-122"/>
              </a:rPr>
              <a:t>借方</a:t>
            </a:r>
            <a:r>
              <a:rPr lang="en-US" altLang="zh-CN" sz="2400" dirty="0">
                <a:latin typeface="Constantia" panose="02030602050306030303" pitchFamily="18" charset="0"/>
                <a:ea typeface="宋体" panose="02010600030101010101" pitchFamily="2" charset="-122"/>
              </a:rPr>
              <a:t>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Cr.=Credit                           </a:t>
            </a:r>
            <a:r>
              <a:rPr lang="zh-CN" altLang="en-US" sz="2400" dirty="0">
                <a:latin typeface="Constantia" panose="02030602050306030303" pitchFamily="18" charset="0"/>
                <a:ea typeface="宋体" panose="02010600030101010101" pitchFamily="2" charset="-122"/>
              </a:rPr>
              <a:t>　贷方</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Rec.=receipt                            </a:t>
            </a:r>
            <a:r>
              <a:rPr lang="zh-CN" altLang="en-US" sz="2400" dirty="0">
                <a:latin typeface="Constantia" panose="02030602050306030303" pitchFamily="18" charset="0"/>
                <a:ea typeface="宋体" panose="02010600030101010101" pitchFamily="2" charset="-122"/>
              </a:rPr>
              <a:t>收据</a:t>
            </a:r>
            <a:r>
              <a:rPr lang="en-US" altLang="zh-CN" sz="2400" dirty="0">
                <a:latin typeface="Constantia" panose="02030602050306030303" pitchFamily="18" charset="0"/>
                <a:ea typeface="宋体" panose="02010600030101010101" pitchFamily="2" charset="-122"/>
              </a:rPr>
              <a:t>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T.B.=Trial Balance </a:t>
            </a:r>
            <a:r>
              <a:rPr lang="zh-CN" altLang="en-US" sz="2400" dirty="0">
                <a:latin typeface="Constantia" panose="02030602050306030303" pitchFamily="18" charset="0"/>
                <a:ea typeface="宋体" panose="02010600030101010101" pitchFamily="2" charset="-122"/>
              </a:rPr>
              <a:t>　            试算表</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Ultimo=last month                 </a:t>
            </a:r>
            <a:r>
              <a:rPr lang="zh-CN" altLang="en-US" sz="2400" dirty="0">
                <a:latin typeface="Constantia" panose="02030602050306030303" pitchFamily="18" charset="0"/>
                <a:ea typeface="宋体" panose="02010600030101010101" pitchFamily="2" charset="-122"/>
              </a:rPr>
              <a:t>上月的</a:t>
            </a:r>
            <a:r>
              <a:rPr lang="en-US" altLang="zh-CN" sz="2400" dirty="0">
                <a:latin typeface="Constantia" panose="02030602050306030303" pitchFamily="18" charset="0"/>
                <a:ea typeface="宋体" panose="02010600030101010101" pitchFamily="2" charset="-122"/>
              </a:rPr>
              <a:t>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p:cNvSpPr>
          <p:nvPr>
            <p:ph idx="1"/>
          </p:nvPr>
        </p:nvSpPr>
        <p:spPr>
          <a:xfrm>
            <a:off x="457200" y="1428750"/>
            <a:ext cx="8543925" cy="3929063"/>
          </a:xfrm>
          <a:ln/>
        </p:spPr>
        <p:txBody>
          <a:bodyPr vert="horz" wrap="square" lIns="91440" tIns="45720" rIns="91440" bIns="45720" anchor="t" anchorCtr="0"/>
          <a:lstStyle/>
          <a:p>
            <a:r>
              <a:rPr lang="en-US" altLang="zh-CN" sz="2400" dirty="0"/>
              <a:t>  </a:t>
            </a:r>
            <a:r>
              <a:rPr lang="en-US" altLang="zh-CN" sz="2400" dirty="0">
                <a:latin typeface="Times New Roman" panose="02020603050405020304" pitchFamily="18" charset="0"/>
              </a:rPr>
              <a:t>Yrs.=year                                      </a:t>
            </a:r>
            <a:r>
              <a:rPr lang="zh-CN" altLang="en-US" sz="2400" dirty="0"/>
              <a:t>年，年度</a:t>
            </a:r>
            <a:endParaRPr lang="en-US" altLang="zh-CN" sz="2400" dirty="0"/>
          </a:p>
          <a:p>
            <a:r>
              <a:rPr lang="en-US" altLang="zh-CN" sz="2400" dirty="0"/>
              <a:t>  </a:t>
            </a:r>
            <a:r>
              <a:rPr lang="en-US" altLang="zh-CN" sz="2400" dirty="0">
                <a:latin typeface="Times New Roman" panose="02020603050405020304" pitchFamily="18" charset="0"/>
              </a:rPr>
              <a:t>Bal.=balance                                 </a:t>
            </a:r>
            <a:r>
              <a:rPr lang="zh-CN" altLang="en-US" sz="2400" dirty="0"/>
              <a:t>余额</a:t>
            </a:r>
            <a:r>
              <a:rPr lang="en-US" altLang="zh-CN" sz="2400" dirty="0"/>
              <a:t>  </a:t>
            </a:r>
          </a:p>
          <a:p>
            <a:r>
              <a:rPr lang="en-US" altLang="zh-CN" sz="2400" dirty="0"/>
              <a:t>  </a:t>
            </a:r>
            <a:r>
              <a:rPr lang="en-US" altLang="zh-CN" sz="2400" dirty="0">
                <a:latin typeface="Times New Roman" panose="02020603050405020304" pitchFamily="18" charset="0"/>
              </a:rPr>
              <a:t>Ref.=reference                              </a:t>
            </a:r>
            <a:r>
              <a:rPr lang="zh-CN" altLang="en-US" sz="2400" dirty="0"/>
              <a:t>凭证号码（参考符号）备查　　</a:t>
            </a:r>
            <a:endParaRPr lang="en-US" altLang="zh-CN" sz="2400" dirty="0"/>
          </a:p>
          <a:p>
            <a:r>
              <a:rPr lang="en-US" altLang="zh-CN" sz="2400" dirty="0"/>
              <a:t>  </a:t>
            </a:r>
            <a:r>
              <a:rPr lang="en-US" altLang="zh-CN" sz="2400" dirty="0">
                <a:latin typeface="Times New Roman" panose="02020603050405020304" pitchFamily="18" charset="0"/>
              </a:rPr>
              <a:t>Exp.=Explanation                         </a:t>
            </a:r>
            <a:r>
              <a:rPr lang="zh-CN" altLang="en-US" sz="2400" dirty="0"/>
              <a:t>摘要</a:t>
            </a:r>
            <a:r>
              <a:rPr lang="en-US" altLang="zh-CN" sz="2400" dirty="0"/>
              <a:t>         </a:t>
            </a:r>
          </a:p>
          <a:p>
            <a:r>
              <a:rPr lang="en-US" altLang="zh-CN" sz="2400" dirty="0"/>
              <a:t>  </a:t>
            </a:r>
            <a:r>
              <a:rPr lang="en-US" altLang="zh-CN" sz="2400" dirty="0">
                <a:latin typeface="Times New Roman" panose="02020603050405020304" pitchFamily="18" charset="0"/>
              </a:rPr>
              <a:t>Description</a:t>
            </a:r>
            <a:r>
              <a:rPr lang="zh-CN" altLang="en-US" sz="2400" dirty="0"/>
              <a:t>　                               摘要</a:t>
            </a:r>
            <a:endParaRPr lang="en-US" altLang="zh-CN" sz="2400" dirty="0"/>
          </a:p>
          <a:p>
            <a:r>
              <a:rPr lang="en-US" altLang="zh-CN" sz="2400" dirty="0"/>
              <a:t>  </a:t>
            </a:r>
            <a:r>
              <a:rPr lang="en-US" altLang="zh-CN" sz="2400" dirty="0">
                <a:latin typeface="Times New Roman" panose="02020603050405020304" pitchFamily="18" charset="0"/>
              </a:rPr>
              <a:t>St.=Statement                               </a:t>
            </a:r>
            <a:r>
              <a:rPr lang="zh-CN" altLang="en-US" sz="2400" dirty="0"/>
              <a:t>报表</a:t>
            </a:r>
            <a:r>
              <a:rPr lang="en-US" altLang="zh-CN" sz="2400" dirty="0"/>
              <a:t>     </a:t>
            </a:r>
          </a:p>
          <a:p>
            <a:r>
              <a:rPr lang="en-US" altLang="zh-CN" sz="2400" dirty="0"/>
              <a:t>  </a:t>
            </a:r>
            <a:r>
              <a:rPr lang="en-US" altLang="zh-CN" sz="2400" dirty="0">
                <a:latin typeface="Times New Roman" panose="02020603050405020304" pitchFamily="18" charset="0"/>
              </a:rPr>
              <a:t>End. bal.=Ending balance</a:t>
            </a:r>
            <a:r>
              <a:rPr lang="zh-CN" altLang="en-US" sz="2400" dirty="0"/>
              <a:t>　        期末余额</a:t>
            </a:r>
            <a:endParaRPr lang="en-US" altLang="zh-CN" sz="2400" dirty="0"/>
          </a:p>
          <a:p>
            <a:r>
              <a:rPr lang="en-US" altLang="zh-CN" sz="2400" dirty="0"/>
              <a:t>  </a:t>
            </a:r>
            <a:r>
              <a:rPr lang="en-US" altLang="zh-CN" sz="2400" dirty="0">
                <a:latin typeface="Times New Roman" panose="02020603050405020304" pitchFamily="18" charset="0"/>
              </a:rPr>
              <a:t>Beg. bal.=Beginning balance       </a:t>
            </a:r>
            <a:r>
              <a:rPr lang="zh-CN" altLang="en-US" sz="2400" dirty="0"/>
              <a:t>期初余额</a:t>
            </a:r>
            <a:endParaRPr lang="en-US" altLang="zh-CN" sz="2400" dirty="0"/>
          </a:p>
          <a:p>
            <a:r>
              <a:rPr lang="zh-CN" altLang="en-US" sz="2400" dirty="0"/>
              <a:t>  </a:t>
            </a:r>
            <a:r>
              <a:rPr lang="en-US" altLang="zh-CN" sz="2400" dirty="0">
                <a:latin typeface="Times New Roman" panose="02020603050405020304" pitchFamily="18" charset="0"/>
              </a:rPr>
              <a:t>adj.=adjustment</a:t>
            </a:r>
            <a:endParaRPr lang="zh-CN"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内容占位符 4"/>
          <p:cNvSpPr txBox="1"/>
          <p:nvPr/>
        </p:nvSpPr>
        <p:spPr>
          <a:xfrm>
            <a:off x="0" y="642938"/>
            <a:ext cx="9144000" cy="5357812"/>
          </a:xfrm>
          <a:prstGeom prst="rect">
            <a:avLst/>
          </a:prstGeom>
          <a:noFill/>
          <a:ln w="9525">
            <a:noFill/>
          </a:ln>
        </p:spPr>
        <p:txBody>
          <a:bodyPr anchor="t" anchorCtr="0"/>
          <a:lstStyle/>
          <a:p>
            <a:pPr marL="273050" indent="-273050" algn="ctr">
              <a:spcBef>
                <a:spcPct val="20000"/>
              </a:spcBef>
              <a:buClr>
                <a:srgbClr val="0BD0D9"/>
              </a:buClr>
              <a:buSzPct val="95000"/>
              <a:buFont typeface="Wingdings 2" panose="05020102010507070707" pitchFamily="18" charset="2"/>
            </a:pPr>
            <a:r>
              <a:rPr lang="en-US" altLang="zh-CN" sz="2400" b="1" dirty="0">
                <a:latin typeface="Times New Roman" panose="02020603050405020304" pitchFamily="18" charset="0"/>
                <a:ea typeface="宋体" panose="02010600030101010101" pitchFamily="2" charset="-122"/>
              </a:rPr>
              <a:t>Main Points</a:t>
            </a:r>
          </a:p>
          <a:p>
            <a:pPr marL="273050" indent="-273050" algn="ctr">
              <a:spcBef>
                <a:spcPct val="20000"/>
              </a:spcBef>
              <a:buClr>
                <a:srgbClr val="0BD0D9"/>
              </a:buClr>
              <a:buSzPct val="95000"/>
              <a:buFont typeface="Wingdings 2" panose="05020102010507070707" pitchFamily="18"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(1)Accounting  Cycle</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Make accounting entries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Journalizing and posting</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Making end-of-period adjusting entries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Work sheet</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Preparing financial statements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(2) Worksheet</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(3)Extending Knowledge</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Adjustment for taxes in unprofitable  periods</a:t>
            </a: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p:cNvSpPr>
          <p:nvPr>
            <p:ph type="title"/>
          </p:nvPr>
        </p:nvSpPr>
        <p:spPr>
          <a:xfrm>
            <a:off x="0" y="285750"/>
            <a:ext cx="9144000" cy="1071563"/>
          </a:xfrm>
          <a:ln/>
        </p:spPr>
        <p:txBody>
          <a:bodyPr vert="horz" wrap="square" lIns="0" tIns="45720" rIns="0" bIns="0" anchor="b" anchorCtr="0"/>
          <a:lstStyle/>
          <a:p>
            <a:pPr algn="ctr"/>
            <a:r>
              <a:rPr lang="zh-CN" altLang="en-US" sz="4400" b="1" dirty="0">
                <a:latin typeface="Times New Roman" panose="02020603050405020304" pitchFamily="18" charset="0"/>
              </a:rPr>
              <a:t>Chapter One</a:t>
            </a:r>
            <a:r>
              <a:rPr lang="zh-CN" altLang="en-US" sz="4000" b="1" dirty="0">
                <a:latin typeface="Times New Roman" panose="02020603050405020304" pitchFamily="18" charset="0"/>
              </a:rPr>
              <a:t/>
            </a:r>
            <a:br>
              <a:rPr lang="zh-CN" altLang="en-US" sz="4000" b="1" dirty="0">
                <a:latin typeface="Times New Roman" panose="02020603050405020304" pitchFamily="18" charset="0"/>
              </a:rPr>
            </a:br>
            <a:r>
              <a:rPr lang="zh-CN" altLang="en-US" sz="2800" b="1" dirty="0">
                <a:solidFill>
                  <a:srgbClr val="004E6D"/>
                </a:solidFill>
                <a:latin typeface="Times New Roman" panose="02020603050405020304" pitchFamily="18" charset="0"/>
              </a:rPr>
              <a:t>Accounting: The Basis for Decisions</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8194" name="Rectangle 3"/>
          <p:cNvSpPr txBox="1"/>
          <p:nvPr/>
        </p:nvSpPr>
        <p:spPr>
          <a:xfrm>
            <a:off x="395288" y="1628775"/>
            <a:ext cx="8229600" cy="4872038"/>
          </a:xfrm>
          <a:prstGeom prst="rect">
            <a:avLst/>
          </a:prstGeom>
          <a:noFill/>
          <a:ln w="9525">
            <a:noFill/>
          </a:ln>
        </p:spPr>
        <p:txBody>
          <a:bodyPr anchor="t" anchorCtr="0"/>
          <a:lstStyle/>
          <a:p>
            <a:pPr marL="273050" indent="-273050" algn="ctr">
              <a:lnSpc>
                <a:spcPct val="80000"/>
              </a:lnSpc>
              <a:spcBef>
                <a:spcPct val="20000"/>
              </a:spcBef>
              <a:buClr>
                <a:schemeClr val="tx1"/>
              </a:buClr>
              <a:buSzPct val="95000"/>
              <a:buFont typeface="Wingdings 2" panose="05020102010507070707" pitchFamily="18" charset="2"/>
            </a:pPr>
            <a:r>
              <a:rPr lang="en-US" altLang="zh-CN" sz="2400" b="1">
                <a:latin typeface="Times New Roman" panose="02020603050405020304" pitchFamily="18" charset="0"/>
                <a:ea typeface="宋体" panose="02010600030101010101" pitchFamily="2" charset="-122"/>
              </a:rPr>
              <a:t>Words and Phrases</a:t>
            </a:r>
          </a:p>
          <a:p>
            <a:pPr marL="273050" indent="-273050" algn="ctr">
              <a:lnSpc>
                <a:spcPct val="80000"/>
              </a:lnSpc>
              <a:spcBef>
                <a:spcPct val="20000"/>
              </a:spcBef>
              <a:buClr>
                <a:schemeClr val="tx1"/>
              </a:buClr>
              <a:buSzPct val="95000"/>
              <a:buFont typeface="Wingdings 2" panose="05020102010507070707" pitchFamily="18" charset="2"/>
            </a:pPr>
            <a:endParaRPr lang="en-US" altLang="zh-CN" sz="2400" b="1">
              <a:latin typeface="Times New Roman" panose="02020603050405020304"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a:t>
            </a:r>
            <a:r>
              <a:rPr lang="en-US" altLang="zh-CN" sz="2400">
                <a:latin typeface="Times New Roman" panose="02020603050405020304" pitchFamily="18" charset="0"/>
                <a:ea typeface="宋体" panose="02010600030101010101" pitchFamily="2" charset="-122"/>
              </a:rPr>
              <a:t>enterprise</a:t>
            </a:r>
            <a:r>
              <a:rPr lang="en-US" altLang="zh-CN" sz="2400">
                <a:latin typeface="Constantia" panose="02030602050306030303" pitchFamily="18" charset="0"/>
                <a:ea typeface="宋体" panose="02010600030101010101" pitchFamily="2" charset="-122"/>
              </a:rPr>
              <a:t>                        </a:t>
            </a:r>
            <a:r>
              <a:rPr lang="zh-CN" altLang="en-US" sz="2400">
                <a:latin typeface="Constantia" panose="02030602050306030303" pitchFamily="18" charset="0"/>
                <a:ea typeface="宋体" panose="02010600030101010101" pitchFamily="2" charset="-122"/>
              </a:rPr>
              <a:t>企业    </a:t>
            </a:r>
          </a:p>
          <a:p>
            <a:pPr marL="273050" indent="-273050">
              <a:lnSpc>
                <a:spcPct val="80000"/>
              </a:lnSpc>
              <a:spcBef>
                <a:spcPct val="20000"/>
              </a:spcBef>
              <a:buClr>
                <a:srgbClr val="0BD0D9"/>
              </a:buClr>
              <a:buSzPct val="95000"/>
              <a:buFont typeface="Wingdings 2" panose="05020102010507070707" pitchFamily="18" charset="2"/>
            </a:pPr>
            <a:r>
              <a:rPr lang="zh-CN" altLang="en-US" sz="2400">
                <a:latin typeface="Constantia" panose="02030602050306030303" pitchFamily="18" charset="0"/>
                <a:ea typeface="宋体" panose="02010600030101010101" pitchFamily="2" charset="-122"/>
              </a:rPr>
              <a:t>        </a:t>
            </a:r>
            <a:r>
              <a:rPr lang="en-US" altLang="zh-CN" sz="2400">
                <a:latin typeface="Constantia" panose="02030602050306030303" pitchFamily="18" charset="0"/>
                <a:ea typeface="宋体" panose="02010600030101010101" pitchFamily="2" charset="-122"/>
              </a:rPr>
              <a:t>business                         </a:t>
            </a:r>
            <a:r>
              <a:rPr lang="zh-CN" altLang="en-US" sz="2400">
                <a:latin typeface="Constantia" panose="02030602050306030303" pitchFamily="18" charset="0"/>
                <a:ea typeface="宋体" panose="02010600030101010101" pitchFamily="2" charset="-122"/>
              </a:rPr>
              <a:t>企业        </a:t>
            </a:r>
          </a:p>
          <a:p>
            <a:pPr marL="273050" indent="-273050">
              <a:lnSpc>
                <a:spcPct val="80000"/>
              </a:lnSpc>
              <a:spcBef>
                <a:spcPct val="20000"/>
              </a:spcBef>
              <a:buClr>
                <a:srgbClr val="0BD0D9"/>
              </a:buClr>
              <a:buSzPct val="95000"/>
              <a:buFont typeface="Wingdings 2" panose="05020102010507070707" pitchFamily="18" charset="2"/>
            </a:pPr>
            <a:r>
              <a:rPr lang="zh-CN" altLang="en-US" sz="2400">
                <a:latin typeface="Constantia" panose="02030602050306030303" pitchFamily="18" charset="0"/>
                <a:ea typeface="宋体" panose="02010600030101010101" pitchFamily="2" charset="-122"/>
              </a:rPr>
              <a:t>        </a:t>
            </a:r>
            <a:r>
              <a:rPr lang="en-US" altLang="zh-CN" sz="2400">
                <a:latin typeface="Constantia" panose="02030602050306030303" pitchFamily="18" charset="0"/>
                <a:ea typeface="宋体" panose="02010600030101010101" pitchFamily="2" charset="-122"/>
              </a:rPr>
              <a:t>firm                                </a:t>
            </a:r>
            <a:r>
              <a:rPr lang="zh-CN" altLang="en-US" sz="2400">
                <a:latin typeface="Constantia" panose="02030602050306030303" pitchFamily="18" charset="0"/>
                <a:ea typeface="宋体" panose="02010600030101010101" pitchFamily="2" charset="-122"/>
              </a:rPr>
              <a:t>公司，商号</a:t>
            </a:r>
            <a:endParaRPr lang="en-US" altLang="zh-CN" sz="240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a:t>
            </a:r>
            <a:r>
              <a:rPr lang="zh-CN" altLang="en-US" sz="2400">
                <a:latin typeface="Constantia" panose="02030602050306030303" pitchFamily="18" charset="0"/>
                <a:ea typeface="宋体" panose="02010600030101010101" pitchFamily="2" charset="-122"/>
              </a:rPr>
              <a:t>      </a:t>
            </a:r>
            <a:r>
              <a:rPr lang="en-US" altLang="zh-CN" sz="2400">
                <a:latin typeface="Constantia" panose="02030602050306030303" pitchFamily="18" charset="0"/>
                <a:ea typeface="宋体" panose="02010600030101010101" pitchFamily="2" charset="-122"/>
              </a:rPr>
              <a:t>concern vt.                    </a:t>
            </a:r>
            <a:r>
              <a:rPr lang="zh-CN" altLang="en-US" sz="2400">
                <a:latin typeface="Constantia" panose="02030602050306030303" pitchFamily="18" charset="0"/>
                <a:ea typeface="宋体" panose="02010600030101010101" pitchFamily="2" charset="-122"/>
              </a:rPr>
              <a:t>涉及，与</a:t>
            </a:r>
            <a:r>
              <a:rPr lang="en-US" altLang="zh-CN" sz="2400">
                <a:latin typeface="Constantia" panose="02030602050306030303" pitchFamily="18" charset="0"/>
                <a:ea typeface="宋体" panose="02010600030101010101" pitchFamily="2" charset="-122"/>
              </a:rPr>
              <a:t>…</a:t>
            </a:r>
            <a:r>
              <a:rPr lang="zh-CN" altLang="en-US" sz="2400">
                <a:latin typeface="Constantia" panose="02030602050306030303" pitchFamily="18" charset="0"/>
                <a:ea typeface="宋体" panose="02010600030101010101" pitchFamily="2" charset="-122"/>
              </a:rPr>
              <a:t>有关</a:t>
            </a:r>
            <a:endParaRPr lang="en-US" altLang="zh-CN" sz="240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general  purpose         </a:t>
            </a:r>
            <a:r>
              <a:rPr lang="zh-CN" altLang="en-US" sz="2400">
                <a:latin typeface="Constantia" panose="02030602050306030303" pitchFamily="18" charset="0"/>
                <a:ea typeface="宋体" panose="02010600030101010101" pitchFamily="2" charset="-122"/>
              </a:rPr>
              <a:t>（普遍）通用的    </a:t>
            </a: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criterion                         </a:t>
            </a:r>
            <a:r>
              <a:rPr lang="zh-CN" altLang="en-US" sz="2400">
                <a:latin typeface="Constantia" panose="02030602050306030303" pitchFamily="18" charset="0"/>
                <a:ea typeface="宋体" panose="02010600030101010101" pitchFamily="2" charset="-122"/>
              </a:rPr>
              <a:t>标准   </a:t>
            </a:r>
            <a:endParaRPr lang="en-US" altLang="zh-CN" sz="240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enhance  vt.</a:t>
            </a:r>
            <a:r>
              <a:rPr lang="zh-CN" altLang="en-US" sz="2400">
                <a:latin typeface="Constantia" panose="02030602050306030303" pitchFamily="18" charset="0"/>
                <a:ea typeface="宋体" panose="02010600030101010101" pitchFamily="2" charset="-122"/>
              </a:rPr>
              <a:t>                   提高，放大，感兴趣 </a:t>
            </a:r>
            <a:endParaRPr lang="en-US" altLang="zh-CN" sz="240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return on                        </a:t>
            </a:r>
            <a:r>
              <a:rPr lang="zh-CN" altLang="en-US" sz="2400">
                <a:latin typeface="Constantia" panose="02030602050306030303" pitchFamily="18" charset="0"/>
                <a:ea typeface="宋体" panose="02010600030101010101" pitchFamily="2" charset="-122"/>
              </a:rPr>
              <a:t>回报，报酬</a:t>
            </a:r>
          </a:p>
          <a:p>
            <a:pPr marL="273050" indent="-273050">
              <a:lnSpc>
                <a:spcPct val="80000"/>
              </a:lnSpc>
              <a:spcBef>
                <a:spcPct val="20000"/>
              </a:spcBef>
              <a:buClr>
                <a:srgbClr val="0BD0D9"/>
              </a:buClr>
              <a:buSzPct val="95000"/>
              <a:buFont typeface="Wingdings 2" panose="05020102010507070707" pitchFamily="18" charset="2"/>
            </a:pPr>
            <a:r>
              <a:rPr lang="zh-CN" altLang="en-US" sz="2400">
                <a:latin typeface="Constantia" panose="02030602050306030303" pitchFamily="18" charset="0"/>
                <a:ea typeface="宋体" panose="02010600030101010101" pitchFamily="2" charset="-122"/>
              </a:rPr>
              <a:t>        </a:t>
            </a:r>
            <a:r>
              <a:rPr lang="en-US" altLang="zh-CN" sz="2400">
                <a:latin typeface="Constantia" panose="02030602050306030303" pitchFamily="18" charset="0"/>
                <a:ea typeface="宋体" panose="02010600030101010101" pitchFamily="2" charset="-122"/>
              </a:rPr>
              <a:t>return of                         </a:t>
            </a:r>
            <a:r>
              <a:rPr lang="zh-CN" altLang="en-US" sz="2400">
                <a:latin typeface="Constantia" panose="02030602050306030303" pitchFamily="18" charset="0"/>
                <a:ea typeface="宋体" panose="02010600030101010101" pitchFamily="2" charset="-122"/>
              </a:rPr>
              <a:t>回收，收回 </a:t>
            </a:r>
            <a:endParaRPr lang="en-US" altLang="zh-CN" sz="2400">
              <a:latin typeface="Constantia" panose="02030602050306030303" pitchFamily="18" charset="0"/>
              <a:ea typeface="宋体" panose="02010600030101010101" pitchFamily="2" charset="-122"/>
            </a:endParaRPr>
          </a:p>
          <a:p>
            <a:pPr marL="273050" indent="-273050">
              <a:lnSpc>
                <a:spcPct val="80000"/>
              </a:lnSpc>
              <a:spcBef>
                <a:spcPct val="20000"/>
              </a:spcBef>
              <a:buClr>
                <a:srgbClr val="0BD0D9"/>
              </a:buClr>
              <a:buSzPct val="95000"/>
              <a:buFont typeface="Wingdings 2" panose="05020102010507070707" pitchFamily="18" charset="2"/>
            </a:pPr>
            <a:r>
              <a:rPr lang="en-US" altLang="zh-CN" sz="2400">
                <a:latin typeface="Constantia" panose="02030602050306030303" pitchFamily="18" charset="0"/>
                <a:ea typeface="宋体" panose="02010600030101010101" pitchFamily="2" charset="-122"/>
              </a:rPr>
              <a:t>        financial position           </a:t>
            </a:r>
            <a:r>
              <a:rPr lang="zh-CN" altLang="en-US" sz="2400">
                <a:latin typeface="Constantia" panose="02030602050306030303" pitchFamily="18" charset="0"/>
                <a:ea typeface="宋体" panose="02010600030101010101" pitchFamily="2" charset="-122"/>
              </a:rPr>
              <a:t>财务状况</a:t>
            </a:r>
          </a:p>
          <a:p>
            <a:pPr marL="273050" indent="-273050">
              <a:lnSpc>
                <a:spcPct val="80000"/>
              </a:lnSpc>
              <a:spcBef>
                <a:spcPct val="20000"/>
              </a:spcBef>
              <a:buClr>
                <a:srgbClr val="0BD0D9"/>
              </a:buClr>
              <a:buSzPct val="95000"/>
              <a:buFont typeface="Wingdings 2" panose="05020102010507070707" pitchFamily="18" charset="2"/>
            </a:pPr>
            <a:r>
              <a:rPr lang="zh-CN" altLang="en-US" sz="2400">
                <a:latin typeface="Constantia" panose="02030602050306030303" pitchFamily="18" charset="0"/>
                <a:ea typeface="宋体" panose="02010600030101010101" pitchFamily="2" charset="-122"/>
              </a:rPr>
              <a:t>        </a:t>
            </a:r>
            <a:r>
              <a:rPr lang="en-US" altLang="zh-CN" sz="2400">
                <a:latin typeface="Constantia" panose="02030602050306030303" pitchFamily="18" charset="0"/>
                <a:ea typeface="宋体" panose="02010600030101010101" pitchFamily="2" charset="-122"/>
              </a:rPr>
              <a:t>financial progress          </a:t>
            </a:r>
            <a:r>
              <a:rPr lang="zh-CN" altLang="en-US" sz="2400">
                <a:latin typeface="Constantia" panose="02030602050306030303" pitchFamily="18" charset="0"/>
                <a:ea typeface="宋体" panose="02010600030101010101" pitchFamily="2" charset="-122"/>
              </a:rPr>
              <a:t>财务进展</a:t>
            </a:r>
            <a:endParaRPr lang="zh-CN" altLang="en-US" sz="2400" dirty="0">
              <a:latin typeface="Constantia" panose="02030602050306030303" pitchFamily="18" charset="0"/>
              <a:ea typeface="宋体" panose="02010600030101010101" pitchFamily="2" charset="-122"/>
            </a:endParaRPr>
          </a:p>
        </p:txBody>
      </p:sp>
      <p:sp>
        <p:nvSpPr>
          <p:cNvPr id="8195" name="AutoShape 4"/>
          <p:cNvSpPr/>
          <p:nvPr/>
        </p:nvSpPr>
        <p:spPr>
          <a:xfrm>
            <a:off x="785813" y="2500313"/>
            <a:ext cx="214312" cy="857250"/>
          </a:xfrm>
          <a:prstGeom prst="leftBrace">
            <a:avLst>
              <a:gd name="adj1" fmla="val 35481"/>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8196" name="AutoShape 5"/>
          <p:cNvSpPr/>
          <p:nvPr/>
        </p:nvSpPr>
        <p:spPr>
          <a:xfrm>
            <a:off x="928688" y="5000625"/>
            <a:ext cx="173037" cy="561975"/>
          </a:xfrm>
          <a:prstGeom prst="leftBrace">
            <a:avLst>
              <a:gd name="adj1" fmla="val 29334"/>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p:cNvSpPr>
          <p:nvPr>
            <p:ph idx="1"/>
          </p:nvPr>
        </p:nvSpPr>
        <p:spPr>
          <a:xfrm>
            <a:off x="457200" y="1214438"/>
            <a:ext cx="8229600" cy="4143375"/>
          </a:xfrm>
          <a:ln/>
        </p:spPr>
        <p:txBody>
          <a:bodyPr vert="horz" wrap="square" lIns="91440" tIns="45720" rIns="91440" bIns="45720" anchor="t" anchorCtr="0"/>
          <a:lstStyle/>
          <a:p>
            <a:pPr>
              <a:buNone/>
            </a:pPr>
            <a:r>
              <a:rPr lang="en-US" altLang="zh-CN" sz="1800" b="1" dirty="0">
                <a:latin typeface="Times New Roman" panose="02020603050405020304" pitchFamily="18" charset="0"/>
              </a:rPr>
              <a:t>             1. According to the rules of debit and credit for balance sheet accounts:</a:t>
            </a:r>
          </a:p>
          <a:p>
            <a:pPr>
              <a:buNone/>
            </a:pPr>
            <a:r>
              <a:rPr lang="en-US" altLang="zh-CN" sz="1800" b="1" dirty="0">
                <a:latin typeface="Times New Roman" panose="02020603050405020304" pitchFamily="18" charset="0"/>
              </a:rPr>
              <a:t>             a. Increases in asset, liability, and owners’ equity accounts are recorded by debit.</a:t>
            </a:r>
          </a:p>
          <a:p>
            <a:pPr>
              <a:buNone/>
            </a:pPr>
            <a:r>
              <a:rPr lang="en-US" altLang="zh-CN" sz="1800" b="1" dirty="0">
                <a:latin typeface="Times New Roman" panose="02020603050405020304" pitchFamily="18" charset="0"/>
              </a:rPr>
              <a:t>             b. Decreases in asset and liability accounts are recorded by credits.</a:t>
            </a:r>
          </a:p>
          <a:p>
            <a:pPr>
              <a:buNone/>
            </a:pPr>
            <a:r>
              <a:rPr lang="en-US" altLang="zh-CN" sz="1800" b="1" dirty="0">
                <a:latin typeface="Times New Roman" panose="02020603050405020304" pitchFamily="18" charset="0"/>
              </a:rPr>
              <a:t>             c. Increases in asset and owners’ equity accounts are recorded by debits.</a:t>
            </a:r>
          </a:p>
          <a:p>
            <a:pPr>
              <a:buNone/>
            </a:pPr>
            <a:r>
              <a:rPr lang="en-US" altLang="zh-CN" sz="1800" b="1" dirty="0">
                <a:latin typeface="Times New Roman" panose="02020603050405020304" pitchFamily="18" charset="0"/>
              </a:rPr>
              <a:t>             d. Decreases in liability and owners’ equity accounts are recorded by debits.</a:t>
            </a:r>
          </a:p>
          <a:p>
            <a:pPr>
              <a:buNone/>
            </a:pPr>
            <a:r>
              <a:rPr lang="en-US" altLang="zh-CN" sz="1800" b="1" dirty="0">
                <a:latin typeface="Times New Roman" panose="02020603050405020304" pitchFamily="18" charset="0"/>
              </a:rPr>
              <a:t>             2.Indicate all of the following statements that correctly describe net income.Net income:</a:t>
            </a:r>
          </a:p>
          <a:p>
            <a:pPr>
              <a:buNone/>
            </a:pPr>
            <a:r>
              <a:rPr lang="en-US" altLang="zh-CN" sz="1800" b="1" dirty="0">
                <a:latin typeface="Times New Roman" panose="02020603050405020304" pitchFamily="18" charset="0"/>
              </a:rPr>
              <a:t>             a. Is equal to revenue minus expenses.</a:t>
            </a:r>
          </a:p>
          <a:p>
            <a:pPr>
              <a:buNone/>
            </a:pPr>
            <a:r>
              <a:rPr lang="en-US" altLang="zh-CN" sz="1800" b="1" dirty="0">
                <a:latin typeface="Times New Roman" panose="02020603050405020304" pitchFamily="18" charset="0"/>
              </a:rPr>
              <a:t>             b. Is equal to revenue minus the sum of expenses and dividends.</a:t>
            </a:r>
          </a:p>
          <a:p>
            <a:pPr>
              <a:buNone/>
            </a:pPr>
            <a:r>
              <a:rPr lang="en-US" altLang="zh-CN" sz="1800" b="1" dirty="0">
                <a:latin typeface="Times New Roman" panose="02020603050405020304" pitchFamily="18" charset="0"/>
              </a:rPr>
              <a:t>             c. Increases owners’ equity.</a:t>
            </a:r>
          </a:p>
          <a:p>
            <a:pPr>
              <a:buNone/>
            </a:pPr>
            <a:r>
              <a:rPr lang="en-US" altLang="zh-CN" sz="1800" b="1" dirty="0">
                <a:latin typeface="Times New Roman" panose="02020603050405020304" pitchFamily="18" charset="0"/>
              </a:rPr>
              <a:t>             d. Is reported by a company for a specific period of time.        </a:t>
            </a:r>
            <a:endParaRPr lang="zh-CN" altLang="en-US" sz="1800" dirty="0">
              <a:latin typeface="Times New Roman" panose="02020603050405020304" pitchFamily="18" charset="0"/>
              <a:ea typeface="Times New Roman" panose="02020603050405020304" pitchFamily="18" charset="0"/>
            </a:endParaRPr>
          </a:p>
        </p:txBody>
      </p:sp>
      <p:sp>
        <p:nvSpPr>
          <p:cNvPr id="36866" name="Rectangle 2"/>
          <p:cNvSpPr txBox="1"/>
          <p:nvPr/>
        </p:nvSpPr>
        <p:spPr>
          <a:xfrm>
            <a:off x="0" y="287338"/>
            <a:ext cx="9144000" cy="428625"/>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Multiple-choice question</a:t>
            </a:r>
            <a:r>
              <a:rPr lang="en-US" altLang="zh-CN" sz="2800" b="1" dirty="0">
                <a:solidFill>
                  <a:schemeClr val="tx2"/>
                </a:solidFill>
                <a:latin typeface="Times New Roman" panose="02020603050405020304" pitchFamily="18" charset="0"/>
                <a:ea typeface="隶书" panose="02010509060101010101" pitchFamily="49" charset="-122"/>
              </a:rPr>
              <a:t>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内容占位符 2"/>
          <p:cNvSpPr>
            <a:spLocks noGrp="1"/>
          </p:cNvSpPr>
          <p:nvPr>
            <p:ph idx="1"/>
          </p:nvPr>
        </p:nvSpPr>
        <p:spPr>
          <a:xfrm>
            <a:off x="357188" y="500063"/>
            <a:ext cx="8229600" cy="5929312"/>
          </a:xfrm>
          <a:ln/>
        </p:spPr>
        <p:txBody>
          <a:bodyPr vert="horz" wrap="square" lIns="91440" tIns="45720" rIns="91440" bIns="45720" anchor="t" anchorCtr="0"/>
          <a:lstStyle/>
          <a:p>
            <a:pPr>
              <a:buNone/>
            </a:pPr>
            <a:r>
              <a:rPr lang="en-US" altLang="zh-CN" sz="1800" b="1" dirty="0">
                <a:latin typeface="Times New Roman" panose="02020603050405020304" pitchFamily="18" charset="0"/>
              </a:rPr>
              <a:t>            3.Which of the following is provided by a trial balance in which total debits equal total credits?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 Proof that no transaction was completely omitted from the ledger during the posting process.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b. Proof that the correct debit or credit balance has been computed for each account.</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c. Proof that the ledger is in balance.</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d. Proof that transactions have been correctly analyzed and recorded in the proper accounts.</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   4.Which of the following explains the debit and credit rules relating to the recording of revenue and expenses?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 Expenses appear on the left side of the balance sheet and are recorded by debits; revenue appears on the right side of the balance sheet and is recorded by credits.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b. Expenses appear on the left side of the income statement and are recorded by debits; revenue appears on the right side of the income statement and is recorded by credits.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c. The effects of revenue and expenses on owners</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equity.</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d. The realization principle and the matching principle.</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内容占位符 2"/>
          <p:cNvSpPr>
            <a:spLocks noGrp="1"/>
          </p:cNvSpPr>
          <p:nvPr>
            <p:ph idx="1"/>
          </p:nvPr>
        </p:nvSpPr>
        <p:spPr>
          <a:xfrm>
            <a:off x="500063" y="1000125"/>
            <a:ext cx="8229600" cy="4389438"/>
          </a:xfrm>
          <a:ln/>
        </p:spPr>
        <p:txBody>
          <a:bodyPr vert="horz" wrap="square" lIns="91440" tIns="45720" rIns="91440" bIns="45720" anchor="t" anchorCtr="0"/>
          <a:lstStyle/>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5. Indicate all correct answers. In the accounting cycle:</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 Transactions are posted before they are journalized.</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b. A trial balance is prepared after journal entries have been posted.</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c. The Retained Earnings account is not shown as an up to date figure in the trial balance.</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d. Journal entries are posted to appropriate ledger accounts.</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  6. Indicate all correct answers. Dividends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 Decrease owners’ equity.</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b. Decrease net income.</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c. Are recorded by debiting the Dividend account.</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d. Are a business expense.</a:t>
            </a:r>
            <a:endParaRPr lang="zh-CN" altLang="zh-CN" sz="1800" b="1" dirty="0">
              <a:latin typeface="Times New Roman" panose="02020603050405020304" pitchFamily="18" charset="0"/>
            </a:endParaRPr>
          </a:p>
          <a:p>
            <a:pPr>
              <a:buNone/>
            </a:pP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p:cNvSpPr>
          <p:nvPr>
            <p:ph idx="1"/>
          </p:nvPr>
        </p:nvSpPr>
        <p:spPr>
          <a:xfrm>
            <a:off x="357188" y="1071563"/>
            <a:ext cx="8507412" cy="5286375"/>
          </a:xfrm>
          <a:ln/>
        </p:spPr>
        <p:txBody>
          <a:bodyPr vert="horz" wrap="square" lIns="91440" tIns="45720" rIns="91440" bIns="45720" anchor="t" anchorCtr="0"/>
          <a:lstStyle/>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1.J.Linda began a public accounting practice and completed these transactions during November of the current year:</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Nov.1</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Invested $3 500 cash in a public accounting practice begun this day.</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1</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Paid cash for three months</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office rent in advance $900.</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2</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Purchased office supplies, $60, and office equipment, $2 000, on credit.</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3</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Paid the premium on two insurance policies, $375.</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8</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Completed accounting work for Jack Hall and collected $15 cash therefore.</a:t>
            </a:r>
          </a:p>
          <a:p>
            <a:pPr>
              <a:buNone/>
            </a:pPr>
            <a:r>
              <a:rPr lang="en-US" altLang="zh-CN" sz="1800" b="1" dirty="0">
                <a:latin typeface="Times New Roman" panose="02020603050405020304" pitchFamily="18" charset="0"/>
              </a:rPr>
              <a:t>	      13  Completed accounting work for Sun Bank on credit, $350.</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15  Purchase additional office supplies on credit, $25.</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23  Received $350 from Sun Bank for the work completed on November 13.</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24  Made a $250 installment payment on the supplies and equipment purchased on November 2.</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29  Linda wrote a $45 check on the bank account of the accounting practice to pay the electric bill of her personal residence.</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30  Completed accounting work for Evans Company on credit, $300.</a:t>
            </a:r>
            <a:endParaRPr lang="zh-CN" altLang="zh-CN" sz="1800" b="1" dirty="0">
              <a:latin typeface="Times New Roman" panose="02020603050405020304" pitchFamily="18" charset="0"/>
            </a:endParaRPr>
          </a:p>
          <a:p>
            <a:pPr>
              <a:buNone/>
            </a:pPr>
            <a:r>
              <a:rPr lang="en-US" altLang="zh-CN" sz="1800" b="1" dirty="0">
                <a:latin typeface="Times New Roman" panose="02020603050405020304" pitchFamily="18" charset="0"/>
              </a:rPr>
              <a:t>	      30  Paid the monthly utility bills of the accounting office, $30.</a:t>
            </a:r>
            <a:endParaRPr lang="zh-CN" altLang="en-US" sz="1800" b="1" dirty="0">
              <a:latin typeface="Times New Roman" panose="02020603050405020304" pitchFamily="18" charset="0"/>
            </a:endParaRPr>
          </a:p>
          <a:p>
            <a:pPr>
              <a:buNone/>
            </a:pPr>
            <a:endParaRPr lang="zh-CN" altLang="en-US" sz="1800" b="1" dirty="0">
              <a:latin typeface="Times New Roman" panose="02020603050405020304" pitchFamily="18" charset="0"/>
              <a:ea typeface="Times New Roman" panose="02020603050405020304" pitchFamily="18" charset="0"/>
            </a:endParaRPr>
          </a:p>
        </p:txBody>
      </p:sp>
      <p:sp>
        <p:nvSpPr>
          <p:cNvPr id="39938" name="Rectangle 2"/>
          <p:cNvSpPr txBox="1"/>
          <p:nvPr/>
        </p:nvSpPr>
        <p:spPr>
          <a:xfrm>
            <a:off x="0" y="287338"/>
            <a:ext cx="9144000" cy="490537"/>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E</a:t>
            </a:r>
            <a:r>
              <a:rPr lang="en-US" altLang="zh-CN" sz="2800" b="1" dirty="0" err="1">
                <a:solidFill>
                  <a:schemeClr val="tx2"/>
                </a:solidFill>
                <a:latin typeface="Times New Roman" panose="02020603050405020304" pitchFamily="18" charset="0"/>
                <a:ea typeface="隶书" panose="02010509060101010101" pitchFamily="49" charset="-122"/>
              </a:rPr>
              <a:t>xercises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p:cNvSpPr>
          <p:nvPr>
            <p:ph idx="1"/>
          </p:nvPr>
        </p:nvSpPr>
        <p:spPr>
          <a:xfrm>
            <a:off x="457200" y="1935163"/>
            <a:ext cx="8229600" cy="2351087"/>
          </a:xfrm>
          <a:ln/>
        </p:spPr>
        <p:txBody>
          <a:bodyPr vert="horz" wrap="square" lIns="91440" tIns="45720" rIns="91440" bIns="45720" anchor="t" anchorCtr="0"/>
          <a:lstStyle/>
          <a:p>
            <a:pPr>
              <a:buNone/>
            </a:pPr>
            <a:r>
              <a:rPr lang="en-US" altLang="zh-CN" sz="1800" b="1" dirty="0">
                <a:latin typeface="Times New Roman" panose="02020603050405020304" pitchFamily="18" charset="0"/>
              </a:rPr>
              <a:t>           Required:</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(1)Open following accounts: </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Cash; Accounts Receivable; Prepaid Rent; Prepaid Insurance; Office Supplies; Office Equipment; Accounts Payable; J.Linda Capital; Accounting Revenue; Utility Expenses; J.Linda, personal.</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(2)Prepare general journal entries to record the transactions, post to the accounts, and prepare a trial balance.Head the trial balance J.Linda, CPA.</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p:cNvSpPr>
          <p:nvPr>
            <p:ph idx="1"/>
          </p:nvPr>
        </p:nvSpPr>
        <p:spPr>
          <a:xfrm>
            <a:off x="457200" y="1214438"/>
            <a:ext cx="8229600" cy="5000625"/>
          </a:xfrm>
          <a:ln/>
        </p:spPr>
        <p:txBody>
          <a:bodyPr vert="horz" wrap="square" lIns="91440" tIns="45720" rIns="91440" bIns="45720" anchor="t" anchorCtr="0"/>
          <a:lstStyle/>
          <a:p>
            <a:pPr>
              <a:buNone/>
            </a:pPr>
            <a:r>
              <a:rPr lang="en-US" altLang="zh-CN" sz="1800" b="1" dirty="0">
                <a:latin typeface="Times New Roman" panose="02020603050405020304" pitchFamily="18" charset="0"/>
              </a:rPr>
              <a:t>           2.Nice began a new business and during a short period completed these transactions:</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(1)Began business by investing $20 000 in cash and office equipment having a $1 000 fair value.</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(2)Purchased for $10 000 land to be used as an office site and for parking equipment paid $5 000 in cash and signed a promissory note for the balance.</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(3) Completed a work for ABC Co.$5 000, on credit.</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(4) Paid the wages of the equipment operator $900.</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(5) Received $5 000 from ABC Co. for the work of transaction.</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(6) Paid the monthly utility bills of the business,$100.</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(7) Nice wrote a $120 check on the bank account of the business to pay the electric bill of her personal.</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(8) Paid cash for three months office rent in advance,$300.</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Required:</a:t>
            </a:r>
            <a:endParaRPr lang="zh-CN" altLang="zh-CN" sz="1800" b="1" dirty="0">
              <a:latin typeface="Times New Roman" panose="02020603050405020304" pitchFamily="18" charset="0"/>
            </a:endParaRPr>
          </a:p>
          <a:p>
            <a:pPr>
              <a:buNone/>
            </a:pPr>
            <a:r>
              <a:rPr lang="zh-CN" altLang="zh-CN" sz="1800" b="1" dirty="0">
                <a:latin typeface="Times New Roman" panose="02020603050405020304" pitchFamily="18" charset="0"/>
              </a:rPr>
              <a:t>　</a:t>
            </a:r>
            <a:r>
              <a:rPr lang="en-US" altLang="zh-CN" sz="1800" b="1" dirty="0">
                <a:latin typeface="Times New Roman" panose="02020603050405020304" pitchFamily="18" charset="0"/>
              </a:rPr>
              <a:t>  </a:t>
            </a:r>
            <a:r>
              <a:rPr lang="zh-CN" altLang="zh-CN" sz="1800" b="1" dirty="0">
                <a:latin typeface="Times New Roman" panose="02020603050405020304" pitchFamily="18" charset="0"/>
              </a:rPr>
              <a:t>　</a:t>
            </a:r>
            <a:r>
              <a:rPr lang="en-US" altLang="zh-CN" sz="1800" b="1" dirty="0">
                <a:latin typeface="Times New Roman" panose="02020603050405020304" pitchFamily="18" charset="0"/>
              </a:rPr>
              <a:t>Make the entries to record the above transactions.</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3"/>
          <p:cNvSpPr>
            <a:spLocks noGrp="1"/>
          </p:cNvSpPr>
          <p:nvPr>
            <p:ph type="title" idx="4294967295"/>
          </p:nvPr>
        </p:nvSpPr>
        <p:spPr>
          <a:xfrm>
            <a:off x="0" y="285750"/>
            <a:ext cx="9144000" cy="1285875"/>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Four</a:t>
            </a:r>
            <a:r>
              <a:rPr lang="en-US" altLang="zh-CN" sz="4400" b="1" dirty="0">
                <a:latin typeface="Times New Roman" panose="02020603050405020304" pitchFamily="18" charset="0"/>
              </a:rPr>
              <a:t/>
            </a:r>
            <a:br>
              <a:rPr lang="en-US" altLang="zh-CN" sz="4400" b="1" dirty="0">
                <a:latin typeface="Times New Roman" panose="02020603050405020304" pitchFamily="18" charset="0"/>
              </a:rPr>
            </a:br>
            <a:r>
              <a:rPr lang="en-US" altLang="zh-CN" sz="4400" b="1" dirty="0">
                <a:solidFill>
                  <a:srgbClr val="004E6D"/>
                </a:solidFill>
              </a:rPr>
              <a:t> </a:t>
            </a:r>
            <a:r>
              <a:rPr lang="en-US" altLang="zh-CN" sz="2800" b="1" dirty="0">
                <a:solidFill>
                  <a:srgbClr val="004E6D"/>
                </a:solidFill>
                <a:latin typeface="Times New Roman" panose="02020603050405020304" pitchFamily="18" charset="0"/>
              </a:rPr>
              <a:t>Basic Financial Statements</a:t>
            </a:r>
            <a:endParaRPr lang="zh-CN" altLang="en-US" sz="2800" b="1" dirty="0">
              <a:latin typeface="Times New Roman" panose="02020603050405020304" pitchFamily="18" charset="0"/>
              <a:ea typeface="Times New Roman" panose="02020603050405020304" pitchFamily="18" charset="0"/>
            </a:endParaRPr>
          </a:p>
        </p:txBody>
      </p:sp>
      <p:sp>
        <p:nvSpPr>
          <p:cNvPr id="43010" name="内容占位符 4"/>
          <p:cNvSpPr>
            <a:spLocks noGrp="1"/>
          </p:cNvSpPr>
          <p:nvPr>
            <p:ph idx="4294967295"/>
          </p:nvPr>
        </p:nvSpPr>
        <p:spPr>
          <a:xfrm>
            <a:off x="0" y="1857375"/>
            <a:ext cx="9144000" cy="5000625"/>
          </a:xfrm>
          <a:ln/>
        </p:spPr>
        <p:txBody>
          <a:bodyPr vert="horz" wrap="square" lIns="91440" tIns="45720" rIns="91440" bIns="45720" anchor="t" anchorCtr="0"/>
          <a:lstStyle/>
          <a:p>
            <a:pPr algn="ctr" eaLnBrk="1" hangingPunct="1">
              <a:buNone/>
            </a:pPr>
            <a:r>
              <a:rPr lang="en-US" altLang="zh-CN" sz="2400" b="1" dirty="0">
                <a:latin typeface="Times New Roman" panose="02020603050405020304" pitchFamily="18" charset="0"/>
              </a:rPr>
              <a:t>Words and Phrases</a:t>
            </a:r>
            <a:br>
              <a:rPr lang="en-US" altLang="zh-CN" sz="2400" b="1" dirty="0">
                <a:latin typeface="Times New Roman" panose="02020603050405020304" pitchFamily="18" charset="0"/>
              </a:rPr>
            </a:br>
            <a:endParaRPr lang="en-US" altLang="zh-CN" sz="2400" b="1" dirty="0">
              <a:latin typeface="Times New Roman" panose="02020603050405020304" pitchFamily="18" charset="0"/>
            </a:endParaRPr>
          </a:p>
          <a:p>
            <a:pPr eaLnBrk="1" hangingPunct="1">
              <a:buNone/>
            </a:pPr>
            <a:r>
              <a:rPr lang="en-US" altLang="zh-CN" sz="2400" dirty="0"/>
              <a:t>   </a:t>
            </a:r>
            <a:r>
              <a:rPr lang="en-US" altLang="zh-CN" sz="2400" dirty="0">
                <a:latin typeface="Times New Roman" panose="02020603050405020304" pitchFamily="18" charset="0"/>
              </a:rPr>
              <a:t>Other income (expense)            </a:t>
            </a:r>
            <a:r>
              <a:rPr lang="zh-CN" altLang="en-US" sz="2400" dirty="0"/>
              <a:t>其他收入（支出）</a:t>
            </a:r>
            <a:endParaRPr lang="en-US" altLang="zh-CN" sz="2400" dirty="0"/>
          </a:p>
          <a:p>
            <a:pPr eaLnBrk="1" hangingPunct="1">
              <a:buNone/>
            </a:pPr>
            <a:r>
              <a:rPr lang="en-US" altLang="zh-CN" sz="2400" dirty="0"/>
              <a:t>   </a:t>
            </a:r>
            <a:r>
              <a:rPr lang="en-US" altLang="zh-CN" sz="2400" dirty="0">
                <a:latin typeface="Times New Roman" panose="02020603050405020304" pitchFamily="18" charset="0"/>
              </a:rPr>
              <a:t>miscellaneous  adj.                    </a:t>
            </a:r>
            <a:r>
              <a:rPr lang="zh-CN" altLang="en-US" sz="2400" dirty="0"/>
              <a:t>杂项的，混合的　</a:t>
            </a:r>
            <a:endParaRPr lang="en-US" altLang="zh-CN" sz="2400" dirty="0"/>
          </a:p>
          <a:p>
            <a:pPr eaLnBrk="1" hangingPunct="1">
              <a:buNone/>
            </a:pPr>
            <a:r>
              <a:rPr lang="en-US" altLang="zh-CN" sz="2400" dirty="0"/>
              <a:t>   </a:t>
            </a:r>
            <a:r>
              <a:rPr lang="en-US" altLang="zh-CN" sz="2400" dirty="0">
                <a:latin typeface="Times New Roman" panose="02020603050405020304" pitchFamily="18" charset="0"/>
              </a:rPr>
              <a:t>concise  </a:t>
            </a:r>
            <a:r>
              <a:rPr lang="en-US" altLang="zh-CN" sz="2400" dirty="0"/>
              <a:t>                                     </a:t>
            </a:r>
            <a:r>
              <a:rPr lang="zh-CN" altLang="en-US" sz="2400" dirty="0"/>
              <a:t>简明的，简洁的　</a:t>
            </a:r>
          </a:p>
          <a:p>
            <a:pPr eaLnBrk="1" hangingPunct="1">
              <a:buNone/>
            </a:pPr>
            <a:r>
              <a:rPr lang="en-US" altLang="zh-CN" sz="2400" dirty="0"/>
              <a:t>   </a:t>
            </a:r>
            <a:r>
              <a:rPr lang="en-US" altLang="zh-CN" sz="2400" dirty="0">
                <a:latin typeface="Times New Roman" panose="02020603050405020304" pitchFamily="18" charset="0"/>
              </a:rPr>
              <a:t>in contrast to                              </a:t>
            </a:r>
            <a:r>
              <a:rPr lang="zh-CN" altLang="en-US" sz="2400" dirty="0"/>
              <a:t>与</a:t>
            </a:r>
            <a:r>
              <a:rPr lang="en-US" altLang="zh-CN" sz="2400" dirty="0"/>
              <a:t>…….</a:t>
            </a:r>
            <a:r>
              <a:rPr lang="zh-CN" altLang="en-US" sz="2400" dirty="0"/>
              <a:t>对照，相比</a:t>
            </a:r>
            <a:endParaRPr lang="en-US" altLang="zh-CN" sz="2400" dirty="0"/>
          </a:p>
          <a:p>
            <a:pPr eaLnBrk="1" hangingPunct="1">
              <a:buNone/>
            </a:pPr>
            <a:r>
              <a:rPr lang="en-US" altLang="zh-CN" sz="2400" dirty="0"/>
              <a:t>   </a:t>
            </a:r>
            <a:r>
              <a:rPr lang="en-US" altLang="zh-CN" sz="2400" dirty="0">
                <a:latin typeface="Times New Roman" panose="02020603050405020304" pitchFamily="18" charset="0"/>
              </a:rPr>
              <a:t>arrive (at)                                   </a:t>
            </a:r>
            <a:r>
              <a:rPr lang="zh-CN" altLang="en-US" sz="2400" dirty="0"/>
              <a:t>到达，达账，结出</a:t>
            </a:r>
            <a:r>
              <a:rPr lang="en-US" altLang="zh-CN" sz="2400" dirty="0"/>
              <a:t>  </a:t>
            </a:r>
          </a:p>
          <a:p>
            <a:pPr eaLnBrk="1" hangingPunct="1">
              <a:buNone/>
            </a:pPr>
            <a:r>
              <a:rPr lang="en-US" altLang="zh-CN" sz="2400" dirty="0"/>
              <a:t>   </a:t>
            </a:r>
            <a:r>
              <a:rPr lang="en-US" altLang="zh-CN" sz="2400" dirty="0">
                <a:latin typeface="Times New Roman" panose="02020603050405020304" pitchFamily="18" charset="0"/>
              </a:rPr>
              <a:t>reach</a:t>
            </a:r>
            <a:r>
              <a:rPr lang="zh-CN" altLang="en-US" sz="2400" dirty="0"/>
              <a:t>　                                       结账</a:t>
            </a:r>
            <a:endParaRPr lang="en-US" altLang="zh-CN" sz="2400" dirty="0"/>
          </a:p>
          <a:p>
            <a:pPr eaLnBrk="1" hangingPunct="1">
              <a:buNone/>
            </a:pPr>
            <a:r>
              <a:rPr lang="en-US" altLang="zh-CN" sz="2400" dirty="0"/>
              <a:t>  </a:t>
            </a:r>
            <a:r>
              <a:rPr lang="en-US" altLang="zh-CN" sz="2400" dirty="0">
                <a:latin typeface="Times New Roman" panose="02020603050405020304" pitchFamily="18" charset="0"/>
              </a:rPr>
              <a:t> short-term</a:t>
            </a:r>
            <a:r>
              <a:rPr lang="zh-CN" altLang="en-US" sz="2400" dirty="0"/>
              <a:t>　                               短期</a:t>
            </a:r>
          </a:p>
          <a:p>
            <a:pPr eaLnBrk="1" hangingPunct="1">
              <a:buNone/>
            </a:pPr>
            <a:r>
              <a:rPr lang="en-US" altLang="zh-CN" sz="2400" dirty="0"/>
              <a:t>   </a:t>
            </a:r>
            <a:r>
              <a:rPr lang="en-US" altLang="zh-CN" sz="2400" dirty="0">
                <a:latin typeface="Times New Roman" panose="02020603050405020304" pitchFamily="18" charset="0"/>
              </a:rPr>
              <a:t>long-term </a:t>
            </a:r>
            <a:r>
              <a:rPr lang="en-US" altLang="zh-CN" sz="2400" dirty="0"/>
              <a:t>                                   </a:t>
            </a:r>
            <a:r>
              <a:rPr lang="zh-CN" altLang="en-US" sz="2400" dirty="0"/>
              <a:t>长期</a:t>
            </a:r>
            <a:endParaRPr lang="en-US" altLang="zh-CN" sz="2400" dirty="0"/>
          </a:p>
          <a:p>
            <a:pPr eaLnBrk="1" hangingPunct="1">
              <a:buNone/>
            </a:pPr>
            <a:r>
              <a:rPr lang="en-US" altLang="zh-CN" sz="2400" dirty="0"/>
              <a:t>   </a:t>
            </a:r>
            <a:r>
              <a:rPr lang="en-US" altLang="zh-CN" sz="2400" dirty="0">
                <a:latin typeface="Times New Roman" panose="02020603050405020304" pitchFamily="18" charset="0"/>
              </a:rPr>
              <a:t>long-lived asset=fix asset           </a:t>
            </a:r>
            <a:r>
              <a:rPr lang="zh-CN" altLang="en-US" sz="2400" dirty="0"/>
              <a:t>固定资产</a:t>
            </a:r>
            <a:r>
              <a:rPr lang="en-US" altLang="zh-CN" sz="2400" dirty="0"/>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3"/>
          <p:cNvSpPr>
            <a:spLocks noGrp="1"/>
          </p:cNvSpPr>
          <p:nvPr>
            <p:ph idx="1"/>
          </p:nvPr>
        </p:nvSpPr>
        <p:spPr>
          <a:xfrm>
            <a:off x="457200" y="285750"/>
            <a:ext cx="8229600" cy="6357938"/>
          </a:xfrm>
          <a:ln/>
        </p:spPr>
        <p:txBody>
          <a:bodyPr vert="horz" wrap="square" lIns="91440" tIns="45720" rIns="91440" bIns="45720" anchor="t" anchorCtr="0"/>
          <a:lstStyle/>
          <a:p>
            <a:pPr eaLnBrk="1" hangingPunct="1">
              <a:lnSpc>
                <a:spcPct val="90000"/>
              </a:lnSpc>
              <a:buNone/>
            </a:pPr>
            <a:r>
              <a:rPr lang="en-US" altLang="zh-CN" sz="2400" dirty="0">
                <a:latin typeface="Times New Roman" panose="02020603050405020304" pitchFamily="18" charset="0"/>
              </a:rPr>
              <a:t>plant asset                                     </a:t>
            </a:r>
            <a:r>
              <a:rPr lang="zh-CN" altLang="en-US" sz="2400" dirty="0"/>
              <a:t>厂场资产</a:t>
            </a:r>
            <a:endParaRPr lang="en-US" altLang="zh-CN" sz="2400" dirty="0"/>
          </a:p>
          <a:p>
            <a:pPr eaLnBrk="1" hangingPunct="1">
              <a:lnSpc>
                <a:spcPct val="90000"/>
              </a:lnSpc>
              <a:buNone/>
            </a:pPr>
            <a:r>
              <a:rPr lang="en-US" altLang="zh-CN" sz="2400" dirty="0">
                <a:latin typeface="Times New Roman" panose="02020603050405020304" pitchFamily="18" charset="0"/>
              </a:rPr>
              <a:t>settlement                                     </a:t>
            </a:r>
            <a:r>
              <a:rPr lang="zh-CN" altLang="en-US" sz="2400" dirty="0"/>
              <a:t>清偿　</a:t>
            </a:r>
          </a:p>
          <a:p>
            <a:pPr eaLnBrk="1" hangingPunct="1">
              <a:lnSpc>
                <a:spcPct val="90000"/>
              </a:lnSpc>
              <a:buNone/>
            </a:pPr>
            <a:r>
              <a:rPr lang="en-US" altLang="zh-CN" sz="2400" dirty="0">
                <a:latin typeface="Times New Roman" panose="02020603050405020304" pitchFamily="18" charset="0"/>
              </a:rPr>
              <a:t>liquidation</a:t>
            </a:r>
            <a:r>
              <a:rPr lang="zh-CN" altLang="en-US" sz="2400" dirty="0"/>
              <a:t>　                                清算</a:t>
            </a:r>
            <a:endParaRPr lang="en-US" altLang="zh-CN" sz="2400" dirty="0"/>
          </a:p>
          <a:p>
            <a:pPr eaLnBrk="1" hangingPunct="1">
              <a:lnSpc>
                <a:spcPct val="90000"/>
              </a:lnSpc>
              <a:buNone/>
            </a:pPr>
            <a:r>
              <a:rPr lang="en-US" altLang="zh-CN" sz="2400" dirty="0">
                <a:latin typeface="Times New Roman" panose="02020603050405020304" pitchFamily="18" charset="0"/>
              </a:rPr>
              <a:t>due=maturity                                </a:t>
            </a:r>
            <a:r>
              <a:rPr lang="zh-CN" altLang="en-US" sz="2400" dirty="0"/>
              <a:t>到期</a:t>
            </a:r>
            <a:r>
              <a:rPr lang="en-US" altLang="zh-CN" sz="2400" dirty="0"/>
              <a:t>  </a:t>
            </a:r>
            <a:r>
              <a:rPr lang="zh-CN" altLang="en-US" sz="2400" dirty="0"/>
              <a:t>　</a:t>
            </a:r>
          </a:p>
          <a:p>
            <a:pPr eaLnBrk="1" hangingPunct="1">
              <a:lnSpc>
                <a:spcPct val="90000"/>
              </a:lnSpc>
              <a:buNone/>
            </a:pPr>
            <a:r>
              <a:rPr lang="en-US" altLang="zh-CN" sz="2400" dirty="0">
                <a:latin typeface="Times New Roman" panose="02020603050405020304" pitchFamily="18" charset="0"/>
              </a:rPr>
              <a:t>discount                                        </a:t>
            </a:r>
            <a:r>
              <a:rPr lang="zh-CN" altLang="en-US" sz="2400" dirty="0">
                <a:latin typeface="Times New Roman" panose="02020603050405020304" pitchFamily="18" charset="0"/>
              </a:rPr>
              <a:t>折扣</a:t>
            </a:r>
            <a:r>
              <a:rPr lang="zh-CN" altLang="en-US" sz="2400" dirty="0"/>
              <a:t>，贴现</a:t>
            </a:r>
          </a:p>
          <a:p>
            <a:pPr eaLnBrk="1" hangingPunct="1">
              <a:lnSpc>
                <a:spcPct val="90000"/>
              </a:lnSpc>
              <a:buNone/>
            </a:pPr>
            <a:r>
              <a:rPr lang="en-US" altLang="zh-CN" sz="2400" dirty="0">
                <a:latin typeface="Times New Roman" panose="02020603050405020304" pitchFamily="18" charset="0"/>
              </a:rPr>
              <a:t>contributed capital                        </a:t>
            </a:r>
            <a:r>
              <a:rPr lang="zh-CN" altLang="en-US" sz="2400" dirty="0"/>
              <a:t>投入资本，缴入资本</a:t>
            </a:r>
            <a:endParaRPr lang="en-US" altLang="zh-CN" sz="2400" dirty="0"/>
          </a:p>
          <a:p>
            <a:pPr>
              <a:lnSpc>
                <a:spcPct val="90000"/>
              </a:lnSpc>
              <a:buNone/>
            </a:pPr>
            <a:r>
              <a:rPr lang="en-US" altLang="zh-CN" sz="2400" dirty="0">
                <a:latin typeface="Times New Roman" panose="02020603050405020304" pitchFamily="18" charset="0"/>
              </a:rPr>
              <a:t>approach=method=means=way</a:t>
            </a:r>
            <a:r>
              <a:rPr lang="en-US" altLang="zh-CN" sz="2400" dirty="0"/>
              <a:t>   </a:t>
            </a:r>
            <a:r>
              <a:rPr lang="zh-CN" altLang="en-US" sz="2400" dirty="0"/>
              <a:t>方法，手段</a:t>
            </a:r>
            <a:endParaRPr lang="en-US" altLang="zh-CN" sz="2400" dirty="0"/>
          </a:p>
          <a:p>
            <a:pPr>
              <a:lnSpc>
                <a:spcPct val="90000"/>
              </a:lnSpc>
              <a:buNone/>
            </a:pPr>
            <a:r>
              <a:rPr lang="en-US" altLang="zh-CN" sz="2400" dirty="0">
                <a:latin typeface="Times New Roman" panose="02020603050405020304" pitchFamily="18" charset="0"/>
              </a:rPr>
              <a:t>goods=merchandise                      </a:t>
            </a:r>
            <a:r>
              <a:rPr lang="zh-CN" altLang="en-US" sz="2400" dirty="0"/>
              <a:t>商品</a:t>
            </a:r>
            <a:r>
              <a:rPr lang="en-US" altLang="zh-CN" sz="2400" dirty="0"/>
              <a:t>   </a:t>
            </a:r>
          </a:p>
          <a:p>
            <a:pPr>
              <a:lnSpc>
                <a:spcPct val="90000"/>
              </a:lnSpc>
              <a:buNone/>
            </a:pPr>
            <a:r>
              <a:rPr lang="en-US" altLang="zh-CN" sz="2400" dirty="0">
                <a:latin typeface="Times New Roman" panose="02020603050405020304" pitchFamily="18" charset="0"/>
              </a:rPr>
              <a:t>total                                               </a:t>
            </a:r>
            <a:r>
              <a:rPr lang="zh-CN" altLang="en-US" sz="2400" dirty="0"/>
              <a:t>总计，合计</a:t>
            </a:r>
            <a:r>
              <a:rPr lang="en-US" altLang="zh-CN" sz="2400" dirty="0"/>
              <a:t>   </a:t>
            </a:r>
          </a:p>
          <a:p>
            <a:pPr>
              <a:lnSpc>
                <a:spcPct val="90000"/>
              </a:lnSpc>
              <a:buNone/>
            </a:pPr>
            <a:r>
              <a:rPr lang="en-US" altLang="zh-CN" sz="2400" dirty="0">
                <a:latin typeface="Times New Roman" panose="02020603050405020304" pitchFamily="18" charset="0"/>
              </a:rPr>
              <a:t>subtotal                                         </a:t>
            </a:r>
            <a:r>
              <a:rPr lang="zh-CN" altLang="en-US" sz="2400" dirty="0"/>
              <a:t>小计</a:t>
            </a:r>
            <a:endParaRPr lang="en-US" altLang="zh-CN" sz="2400" dirty="0"/>
          </a:p>
          <a:p>
            <a:pPr>
              <a:buNone/>
            </a:pPr>
            <a:r>
              <a:rPr lang="en-US" altLang="zh-CN" sz="2400" dirty="0"/>
              <a:t>freight in=transportation in     </a:t>
            </a:r>
            <a:r>
              <a:rPr lang="zh-CN" altLang="en-US" sz="2400" dirty="0"/>
              <a:t>（进）运费</a:t>
            </a:r>
            <a:endParaRPr lang="en-US" altLang="zh-CN" sz="2400" dirty="0"/>
          </a:p>
          <a:p>
            <a:pPr>
              <a:buNone/>
            </a:pPr>
            <a:r>
              <a:rPr lang="en-US" altLang="zh-CN" sz="2400" dirty="0"/>
              <a:t>freight out=transportation out</a:t>
            </a:r>
            <a:r>
              <a:rPr lang="zh-CN" altLang="en-US" sz="2400" dirty="0"/>
              <a:t>（出）</a:t>
            </a:r>
            <a:r>
              <a:rPr lang="zh-CN" altLang="en-US" sz="2400" dirty="0">
                <a:latin typeface="Arial" panose="020B0604020202020204" pitchFamily="34" charset="0"/>
              </a:rPr>
              <a:t>运费</a:t>
            </a:r>
            <a:endParaRPr lang="en-US" altLang="zh-CN" sz="2400" dirty="0"/>
          </a:p>
          <a:p>
            <a:pPr>
              <a:buNone/>
            </a:pPr>
            <a:r>
              <a:rPr lang="en-US" altLang="zh-CN" sz="2400" dirty="0"/>
              <a:t>delivery cost</a:t>
            </a:r>
            <a:r>
              <a:rPr lang="zh-CN" altLang="en-US" sz="2400" dirty="0"/>
              <a:t>　                             </a:t>
            </a:r>
            <a:r>
              <a:rPr lang="zh-CN" altLang="en-US" sz="2400" dirty="0">
                <a:latin typeface="Arial" panose="020B0604020202020204" pitchFamily="34" charset="0"/>
              </a:rPr>
              <a:t>运费</a:t>
            </a:r>
            <a:endParaRPr lang="en-US" altLang="zh-CN" sz="2400" dirty="0">
              <a:latin typeface="Arial" panose="020B0604020202020204" pitchFamily="34" charset="0"/>
            </a:endParaRPr>
          </a:p>
          <a:p>
            <a:pPr>
              <a:buNone/>
            </a:pPr>
            <a:r>
              <a:rPr lang="en-US" altLang="zh-CN" sz="2400" dirty="0"/>
              <a:t>provision for                                 </a:t>
            </a:r>
            <a:r>
              <a:rPr lang="zh-CN" altLang="en-US" sz="2400" dirty="0"/>
              <a:t>备付</a:t>
            </a:r>
            <a:endParaRPr lang="en-US" altLang="zh-CN" sz="2400" dirty="0"/>
          </a:p>
          <a:p>
            <a:pPr>
              <a:buNone/>
            </a:pPr>
            <a:r>
              <a:rPr lang="en-US" altLang="zh-CN" sz="2400" dirty="0"/>
              <a:t>profit-sharing plan                    </a:t>
            </a:r>
            <a:r>
              <a:rPr lang="zh-CN" altLang="en-US" sz="2400" dirty="0"/>
              <a:t>（职工）分红计划</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内容占位符 4"/>
          <p:cNvSpPr txBox="1"/>
          <p:nvPr/>
        </p:nvSpPr>
        <p:spPr>
          <a:xfrm>
            <a:off x="0" y="1428750"/>
            <a:ext cx="9144000" cy="2857500"/>
          </a:xfrm>
          <a:prstGeom prst="rect">
            <a:avLst/>
          </a:prstGeom>
          <a:noFill/>
          <a:ln w="9525">
            <a:noFill/>
          </a:ln>
        </p:spPr>
        <p:txBody>
          <a:bodyPr anchor="t" anchorCtr="0"/>
          <a:lstStyle/>
          <a:p>
            <a:pPr marL="273050" indent="-273050" algn="ctr">
              <a:spcBef>
                <a:spcPct val="20000"/>
              </a:spcBef>
              <a:buClr>
                <a:srgbClr val="0BD0D9"/>
              </a:buClr>
              <a:buSzPct val="95000"/>
              <a:buFont typeface="Wingdings 2" panose="05020102010507070707" pitchFamily="18" charset="2"/>
            </a:pPr>
            <a:r>
              <a:rPr lang="en-US" altLang="zh-CN" sz="2400" b="1" dirty="0">
                <a:latin typeface="Times New Roman" panose="02020603050405020304" pitchFamily="18" charset="0"/>
                <a:ea typeface="宋体" panose="02010600030101010101" pitchFamily="2" charset="-122"/>
              </a:rPr>
              <a:t>Abbreviation</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缩略语）</a:t>
            </a:r>
            <a:endParaRPr lang="en-US" altLang="zh-CN" sz="2400" b="1" dirty="0">
              <a:latin typeface="宋体" panose="02010600030101010101" pitchFamily="2" charset="-122"/>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Gen. Exp.= General Expense                  </a:t>
            </a:r>
            <a:r>
              <a:rPr lang="zh-CN" altLang="en-US" sz="2400" dirty="0">
                <a:latin typeface="Constantia" panose="02030602050306030303" pitchFamily="18" charset="0"/>
                <a:ea typeface="宋体" panose="02010600030101010101" pitchFamily="2" charset="-122"/>
              </a:rPr>
              <a:t>总务费</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Adm. Exp.=Administration Expense</a:t>
            </a:r>
            <a:r>
              <a:rPr lang="zh-CN" altLang="en-US" sz="2400" dirty="0">
                <a:latin typeface="Constantia" panose="02030602050306030303" pitchFamily="18" charset="0"/>
                <a:ea typeface="宋体" panose="02010600030101010101" pitchFamily="2" charset="-122"/>
              </a:rPr>
              <a:t>　  管理费</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Sales Dis.= Sales Discount</a:t>
            </a:r>
            <a:r>
              <a:rPr lang="zh-CN" altLang="en-US" sz="2400" dirty="0">
                <a:latin typeface="Times New Roman" panose="02020603050405020304" pitchFamily="18" charset="0"/>
                <a:ea typeface="宋体" panose="02010600030101010101" pitchFamily="2" charset="-122"/>
              </a:rPr>
              <a:t>　                 </a:t>
            </a:r>
            <a:r>
              <a:rPr lang="zh-CN" altLang="en-US" sz="2400" dirty="0">
                <a:latin typeface="Constantia" panose="02030602050306030303" pitchFamily="18" charset="0"/>
                <a:ea typeface="宋体" panose="02010600030101010101" pitchFamily="2" charset="-122"/>
              </a:rPr>
              <a:t>销货折扣</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rPr>
              <a:t>Pur. Dis.=Purchase Discount</a:t>
            </a:r>
            <a:r>
              <a:rPr lang="zh-CN" altLang="en-US" sz="2400" dirty="0">
                <a:latin typeface="Constantia" panose="02030602050306030303" pitchFamily="18" charset="0"/>
                <a:ea typeface="宋体" panose="02010600030101010101" pitchFamily="2" charset="-122"/>
              </a:rPr>
              <a:t>　              购货折扣</a:t>
            </a:r>
            <a:endParaRPr lang="en-US" altLang="zh-CN" sz="2400" dirty="0">
              <a:latin typeface="Constantia" panose="02030602050306030303" pitchFamily="18" charset="0"/>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内容占位符 4"/>
          <p:cNvSpPr txBox="1"/>
          <p:nvPr/>
        </p:nvSpPr>
        <p:spPr>
          <a:xfrm>
            <a:off x="0" y="0"/>
            <a:ext cx="9144000" cy="6715125"/>
          </a:xfrm>
          <a:prstGeom prst="rect">
            <a:avLst/>
          </a:prstGeom>
          <a:noFill/>
          <a:ln w="9525">
            <a:noFill/>
          </a:ln>
        </p:spPr>
        <p:txBody>
          <a:bodyPr anchor="t" anchorCtr="0"/>
          <a:lstStyle/>
          <a:p>
            <a:pPr marL="273050" indent="-273050" algn="ctr">
              <a:spcBef>
                <a:spcPct val="20000"/>
              </a:spcBef>
              <a:buClr>
                <a:srgbClr val="0BD0D9"/>
              </a:buClr>
              <a:buSzPct val="95000"/>
              <a:buFont typeface="Wingdings 2" panose="05020102010507070707" pitchFamily="18" charset="2"/>
            </a:pPr>
            <a:r>
              <a:rPr lang="en-US" altLang="zh-CN" sz="2400" b="1" dirty="0">
                <a:latin typeface="Times New Roman" panose="02020603050405020304" pitchFamily="18" charset="0"/>
                <a:ea typeface="宋体" panose="02010600030101010101" pitchFamily="2" charset="-122"/>
              </a:rPr>
              <a:t>Main Points</a:t>
            </a:r>
          </a:p>
          <a:p>
            <a:pPr marL="273050" indent="-273050">
              <a:spcBef>
                <a:spcPct val="20000"/>
              </a:spcBef>
              <a:buClr>
                <a:srgbClr val="0BD0D9"/>
              </a:buClr>
              <a:buSzPct val="95000"/>
            </a:pPr>
            <a:r>
              <a:rPr lang="en-US" altLang="zh-CN" sz="2800" b="1" dirty="0">
                <a:latin typeface="Times New Roman" panose="02020603050405020304" pitchFamily="18" charset="0"/>
                <a:ea typeface="宋体" panose="02010600030101010101" pitchFamily="2" charset="-122"/>
              </a:rPr>
              <a:t>Balance sheet</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Assets=Liabilities + Owner’s Equity (Stockholder’s Equity)</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Assets:</a:t>
            </a:r>
          </a:p>
          <a:p>
            <a:pPr marL="273050" indent="-273050">
              <a:spcBef>
                <a:spcPct val="20000"/>
              </a:spcBef>
              <a:buClr>
                <a:srgbClr val="0BD0D9"/>
              </a:buClr>
              <a:buSzPct val="95000"/>
            </a:pP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1</a:t>
            </a: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current assets </a:t>
            </a:r>
          </a:p>
          <a:p>
            <a:pPr marL="273050" indent="-273050">
              <a:spcBef>
                <a:spcPct val="20000"/>
              </a:spcBef>
              <a:buClr>
                <a:srgbClr val="0BD0D9"/>
              </a:buClr>
              <a:buSzPct val="95000"/>
            </a:pP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2</a:t>
            </a: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 long-term assets (non-current assets):</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fixed assets </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investment (more than one year)</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intangible assets</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Liabilities: </a:t>
            </a:r>
          </a:p>
          <a:p>
            <a:pPr marL="273050" indent="-273050">
              <a:spcBef>
                <a:spcPct val="20000"/>
              </a:spcBef>
              <a:buClr>
                <a:srgbClr val="0BD0D9"/>
              </a:buClr>
              <a:buSzPct val="95000"/>
            </a:pP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1</a:t>
            </a: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current liabilities </a:t>
            </a:r>
          </a:p>
          <a:p>
            <a:pPr marL="273050" indent="-273050">
              <a:spcBef>
                <a:spcPct val="20000"/>
              </a:spcBef>
              <a:buClr>
                <a:srgbClr val="0BD0D9"/>
              </a:buClr>
              <a:buSzPct val="95000"/>
            </a:pP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2</a:t>
            </a: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long-term liabilities</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Owner’s Equity:</a:t>
            </a:r>
          </a:p>
          <a:p>
            <a:pPr marL="273050" indent="-273050">
              <a:spcBef>
                <a:spcPct val="20000"/>
              </a:spcBef>
              <a:buClr>
                <a:srgbClr val="0BD0D9"/>
              </a:buClr>
              <a:buSzPct val="95000"/>
            </a:pPr>
            <a:r>
              <a:rPr lang="zh-CN" altLang="en-US" sz="2400" dirty="0">
                <a:latin typeface="Times New Roman" panose="02020603050405020304" pitchFamily="18" charset="0"/>
                <a:ea typeface="宋体" panose="02010600030101010101" pitchFamily="2" charset="-122"/>
                <a:sym typeface="Wingdings" panose="05000000000000000000" pitchFamily="2" charset="2"/>
              </a:rPr>
              <a:t>（</a:t>
            </a:r>
            <a:r>
              <a:rPr lang="en-US" altLang="zh-CN" sz="2400" dirty="0">
                <a:latin typeface="Times New Roman" panose="02020603050405020304" pitchFamily="18" charset="0"/>
                <a:ea typeface="宋体" panose="02010600030101010101" pitchFamily="2" charset="-122"/>
                <a:sym typeface="Wingdings" panose="05000000000000000000" pitchFamily="2" charset="2"/>
              </a:rPr>
              <a:t>1</a:t>
            </a:r>
            <a:r>
              <a:rPr lang="zh-CN" altLang="en-US" sz="2400" dirty="0">
                <a:latin typeface="Times New Roman" panose="02020603050405020304" pitchFamily="18" charset="0"/>
                <a:ea typeface="宋体" panose="02010600030101010101" pitchFamily="2" charset="-122"/>
                <a:sym typeface="Wingdings" panose="05000000000000000000" pitchFamily="2" charset="2"/>
              </a:rPr>
              <a:t>）</a:t>
            </a:r>
            <a:r>
              <a:rPr lang="en-US" altLang="zh-CN" sz="2400" dirty="0">
                <a:latin typeface="Times New Roman" panose="02020603050405020304" pitchFamily="18" charset="0"/>
                <a:ea typeface="宋体" panose="02010600030101010101" pitchFamily="2" charset="-122"/>
                <a:sym typeface="Wingdings" panose="05000000000000000000" pitchFamily="2" charset="2"/>
              </a:rPr>
              <a:t> contributed capital</a:t>
            </a:r>
          </a:p>
          <a:p>
            <a:pPr marL="273050" indent="-273050">
              <a:spcBef>
                <a:spcPct val="20000"/>
              </a:spcBef>
              <a:buClr>
                <a:srgbClr val="0BD0D9"/>
              </a:buClr>
              <a:buSzPct val="95000"/>
            </a:pPr>
            <a:r>
              <a:rPr lang="zh-CN" altLang="en-US" sz="2400" dirty="0">
                <a:latin typeface="Times New Roman" panose="02020603050405020304" pitchFamily="18" charset="0"/>
                <a:ea typeface="宋体" panose="02010600030101010101" pitchFamily="2" charset="-122"/>
                <a:sym typeface="Wingdings" panose="05000000000000000000" pitchFamily="2" charset="2"/>
              </a:rPr>
              <a:t>（</a:t>
            </a:r>
            <a:r>
              <a:rPr lang="en-US" altLang="zh-CN" sz="2400" dirty="0">
                <a:latin typeface="Times New Roman" panose="02020603050405020304" pitchFamily="18" charset="0"/>
                <a:ea typeface="宋体" panose="02010600030101010101" pitchFamily="2" charset="-122"/>
                <a:sym typeface="Wingdings" panose="05000000000000000000" pitchFamily="2" charset="2"/>
              </a:rPr>
              <a:t>2</a:t>
            </a:r>
            <a:r>
              <a:rPr lang="zh-CN" altLang="en-US" sz="2400" dirty="0">
                <a:latin typeface="Times New Roman" panose="02020603050405020304" pitchFamily="18" charset="0"/>
                <a:ea typeface="宋体" panose="02010600030101010101" pitchFamily="2" charset="-122"/>
                <a:sym typeface="Wingdings" panose="05000000000000000000" pitchFamily="2" charset="2"/>
              </a:rPr>
              <a:t>）</a:t>
            </a:r>
            <a:r>
              <a:rPr lang="en-US" altLang="zh-CN" sz="2400" dirty="0">
                <a:latin typeface="Times New Roman" panose="02020603050405020304" pitchFamily="18" charset="0"/>
                <a:ea typeface="宋体" panose="02010600030101010101" pitchFamily="2" charset="-122"/>
                <a:sym typeface="Wingdings" panose="05000000000000000000" pitchFamily="2" charset="2"/>
              </a:rPr>
              <a:t>retained earnings</a:t>
            </a: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3"/>
          <p:cNvSpPr>
            <a:spLocks noGrp="1"/>
          </p:cNvSpPr>
          <p:nvPr>
            <p:ph idx="1"/>
          </p:nvPr>
        </p:nvSpPr>
        <p:spPr>
          <a:xfrm>
            <a:off x="457200" y="1111250"/>
            <a:ext cx="8229600" cy="4389438"/>
          </a:xfrm>
          <a:ln/>
        </p:spPr>
        <p:txBody>
          <a:bodyPr vert="horz" wrap="square" lIns="91440" tIns="45720" rIns="91440" bIns="45720" anchor="t" anchorCtr="0"/>
          <a:lstStyle/>
          <a:p>
            <a:pPr eaLnBrk="1" hangingPunct="1">
              <a:lnSpc>
                <a:spcPct val="90000"/>
              </a:lnSpc>
              <a:buNone/>
            </a:pPr>
            <a:r>
              <a:rPr lang="en-US" altLang="zh-CN" sz="2400" dirty="0"/>
              <a:t>      </a:t>
            </a:r>
            <a:r>
              <a:rPr lang="en-US" altLang="zh-CN" sz="2400" dirty="0">
                <a:latin typeface="Times New Roman" panose="02020603050405020304" pitchFamily="18" charset="0"/>
              </a:rPr>
              <a:t>internal users                   </a:t>
            </a:r>
            <a:r>
              <a:rPr lang="zh-CN" altLang="en-US" sz="2400" dirty="0"/>
              <a:t>内部信息使用者 </a:t>
            </a:r>
          </a:p>
          <a:p>
            <a:pPr eaLnBrk="1" hangingPunct="1">
              <a:lnSpc>
                <a:spcPct val="90000"/>
              </a:lnSpc>
              <a:buNone/>
            </a:pPr>
            <a:r>
              <a:rPr lang="zh-CN" altLang="en-US" sz="2400" dirty="0"/>
              <a:t>      </a:t>
            </a:r>
            <a:r>
              <a:rPr lang="en-US" altLang="zh-CN" sz="2400" dirty="0">
                <a:latin typeface="Times New Roman" panose="02020603050405020304" pitchFamily="18" charset="0"/>
              </a:rPr>
              <a:t>external users                  </a:t>
            </a:r>
            <a:r>
              <a:rPr lang="zh-CN" altLang="en-US" sz="2400" dirty="0"/>
              <a:t>外部信息使用者</a:t>
            </a:r>
            <a:endParaRPr lang="en-US" altLang="zh-CN" sz="2400" dirty="0"/>
          </a:p>
          <a:p>
            <a:pPr eaLnBrk="1" hangingPunct="1">
              <a:lnSpc>
                <a:spcPct val="90000"/>
              </a:lnSpc>
              <a:buNone/>
            </a:pPr>
            <a:r>
              <a:rPr lang="en-US" altLang="zh-CN" sz="2400" dirty="0"/>
              <a:t>      </a:t>
            </a:r>
            <a:r>
              <a:rPr lang="en-US" altLang="zh-CN" sz="2400" dirty="0">
                <a:latin typeface="Times New Roman" panose="02020603050405020304" pitchFamily="18" charset="0"/>
              </a:rPr>
              <a:t>tax accounting                 </a:t>
            </a:r>
            <a:r>
              <a:rPr lang="zh-CN" altLang="en-US" sz="2400" dirty="0"/>
              <a:t>税务会计  </a:t>
            </a:r>
          </a:p>
          <a:p>
            <a:pPr eaLnBrk="1" hangingPunct="1">
              <a:lnSpc>
                <a:spcPct val="90000"/>
              </a:lnSpc>
              <a:buNone/>
            </a:pPr>
            <a:r>
              <a:rPr lang="zh-CN" altLang="en-US" sz="2400" dirty="0"/>
              <a:t>      </a:t>
            </a:r>
            <a:r>
              <a:rPr lang="en-US" altLang="zh-CN" sz="2400" dirty="0">
                <a:latin typeface="Times New Roman" panose="02020603050405020304" pitchFamily="18" charset="0"/>
              </a:rPr>
              <a:t>tax planning                     </a:t>
            </a:r>
            <a:r>
              <a:rPr lang="zh-CN" altLang="en-US" sz="2400" dirty="0"/>
              <a:t>税务筹划</a:t>
            </a:r>
            <a:endParaRPr lang="en-US" altLang="zh-CN" sz="2400" dirty="0"/>
          </a:p>
          <a:p>
            <a:pPr eaLnBrk="1" hangingPunct="1">
              <a:lnSpc>
                <a:spcPct val="90000"/>
              </a:lnSpc>
              <a:buNone/>
            </a:pPr>
            <a:r>
              <a:rPr lang="en-US" altLang="zh-CN" sz="2400" dirty="0"/>
              <a:t>      </a:t>
            </a:r>
            <a:r>
              <a:rPr lang="en-US" altLang="zh-CN" sz="2400" dirty="0">
                <a:latin typeface="Times New Roman" panose="02020603050405020304" pitchFamily="18" charset="0"/>
              </a:rPr>
              <a:t>income tax return             </a:t>
            </a:r>
            <a:r>
              <a:rPr lang="zh-CN" altLang="en-US" sz="2400" dirty="0"/>
              <a:t>所得税申报表</a:t>
            </a:r>
            <a:endParaRPr lang="en-US" altLang="zh-CN" sz="2400" dirty="0"/>
          </a:p>
          <a:p>
            <a:pPr>
              <a:lnSpc>
                <a:spcPct val="90000"/>
              </a:lnSpc>
              <a:buNone/>
            </a:pPr>
            <a:r>
              <a:rPr lang="en-US" altLang="zh-CN" sz="2400" dirty="0"/>
              <a:t>      </a:t>
            </a:r>
            <a:r>
              <a:rPr lang="en-US" altLang="zh-CN" sz="2400" dirty="0">
                <a:latin typeface="Times New Roman" panose="02020603050405020304" pitchFamily="18" charset="0"/>
              </a:rPr>
              <a:t>debt-paying  ability</a:t>
            </a:r>
            <a:r>
              <a:rPr lang="zh-CN" altLang="en-US" sz="2400" dirty="0">
                <a:latin typeface="Times New Roman" panose="02020603050405020304" pitchFamily="18" charset="0"/>
              </a:rPr>
              <a:t>          </a:t>
            </a:r>
            <a:r>
              <a:rPr lang="zh-CN" altLang="en-US" sz="2400" dirty="0"/>
              <a:t>偿债能力</a:t>
            </a:r>
          </a:p>
          <a:p>
            <a:pPr>
              <a:lnSpc>
                <a:spcPct val="90000"/>
              </a:lnSpc>
              <a:buNone/>
            </a:pPr>
            <a:r>
              <a:rPr lang="zh-CN" altLang="en-US" sz="2400" dirty="0"/>
              <a:t>      </a:t>
            </a:r>
            <a:r>
              <a:rPr lang="en-US" altLang="zh-CN" sz="2400" dirty="0">
                <a:latin typeface="Times New Roman" panose="02020603050405020304" pitchFamily="18" charset="0"/>
              </a:rPr>
              <a:t>liquidity</a:t>
            </a:r>
            <a:r>
              <a:rPr lang="en-US" altLang="zh-CN" sz="2400" dirty="0"/>
              <a:t>                            </a:t>
            </a:r>
            <a:r>
              <a:rPr lang="zh-CN" altLang="en-US" sz="2400" dirty="0"/>
              <a:t>清偿，偿债能力</a:t>
            </a:r>
            <a:endParaRPr lang="en-US" altLang="zh-CN" sz="2400" dirty="0"/>
          </a:p>
          <a:p>
            <a:pPr>
              <a:lnSpc>
                <a:spcPct val="90000"/>
              </a:lnSpc>
              <a:buNone/>
            </a:pPr>
            <a:r>
              <a:rPr lang="en-US" altLang="zh-CN" sz="2400" dirty="0"/>
              <a:t>      </a:t>
            </a:r>
            <a:r>
              <a:rPr lang="en-US" altLang="zh-CN" sz="2400" dirty="0">
                <a:latin typeface="Times New Roman" panose="02020603050405020304" pitchFamily="18" charset="0"/>
              </a:rPr>
              <a:t>cash</a:t>
            </a:r>
            <a:r>
              <a:rPr lang="zh-CN" altLang="en-US" sz="2400" dirty="0">
                <a:latin typeface="Times New Roman" panose="02020603050405020304" pitchFamily="18" charset="0"/>
              </a:rPr>
              <a:t> </a:t>
            </a:r>
            <a:r>
              <a:rPr lang="en-US" altLang="zh-CN" sz="2400" dirty="0">
                <a:latin typeface="Times New Roman" panose="02020603050405020304" pitchFamily="18" charset="0"/>
              </a:rPr>
              <a:t>flow </a:t>
            </a:r>
            <a:r>
              <a:rPr lang="en-US" altLang="zh-CN" sz="2400" dirty="0"/>
              <a:t>  </a:t>
            </a:r>
            <a:r>
              <a:rPr lang="en-US" altLang="zh-CN" sz="2400" dirty="0">
                <a:latin typeface="Times New Roman" panose="02020603050405020304" pitchFamily="18" charset="0"/>
              </a:rPr>
              <a:t>inflow</a:t>
            </a:r>
            <a:r>
              <a:rPr lang="en-US" altLang="zh-CN" sz="2400" dirty="0"/>
              <a:t>             </a:t>
            </a:r>
            <a:r>
              <a:rPr lang="zh-CN" altLang="en-US" sz="2400" dirty="0"/>
              <a:t>流入   </a:t>
            </a:r>
          </a:p>
          <a:p>
            <a:pPr>
              <a:lnSpc>
                <a:spcPct val="90000"/>
              </a:lnSpc>
              <a:buNone/>
            </a:pPr>
            <a:r>
              <a:rPr lang="en-US" altLang="zh-CN" sz="2400" dirty="0"/>
              <a:t>                        </a:t>
            </a:r>
            <a:r>
              <a:rPr lang="en-US" altLang="zh-CN" sz="2400" dirty="0">
                <a:latin typeface="Times New Roman" panose="02020603050405020304" pitchFamily="18" charset="0"/>
              </a:rPr>
              <a:t>outflow</a:t>
            </a:r>
            <a:r>
              <a:rPr lang="en-US" altLang="zh-CN" sz="2400" dirty="0"/>
              <a:t>           </a:t>
            </a:r>
            <a:r>
              <a:rPr lang="zh-CN" altLang="en-US" sz="2400" dirty="0"/>
              <a:t>流出</a:t>
            </a:r>
            <a:endParaRPr lang="en-US" altLang="zh-CN" sz="2400" dirty="0"/>
          </a:p>
          <a:p>
            <a:pPr>
              <a:lnSpc>
                <a:spcPct val="90000"/>
              </a:lnSpc>
            </a:pPr>
            <a:endParaRPr lang="en-US" altLang="zh-CN" sz="2400" dirty="0"/>
          </a:p>
          <a:p>
            <a:pPr>
              <a:lnSpc>
                <a:spcPct val="90000"/>
              </a:lnSpc>
              <a:buNone/>
            </a:pPr>
            <a:r>
              <a:rPr lang="zh-CN" altLang="en-US" sz="2400" dirty="0"/>
              <a:t>    例：</a:t>
            </a:r>
            <a:r>
              <a:rPr lang="en-US" altLang="zh-CN" sz="2400" dirty="0">
                <a:latin typeface="Times New Roman" panose="02020603050405020304" pitchFamily="18" charset="0"/>
              </a:rPr>
              <a:t>an  inflow of bank deposits      </a:t>
            </a:r>
            <a:r>
              <a:rPr lang="zh-CN" altLang="en-US" sz="2400" dirty="0"/>
              <a:t>银行存款的增加</a:t>
            </a:r>
            <a:endParaRPr lang="en-US" altLang="zh-CN" sz="2400" dirty="0"/>
          </a:p>
        </p:txBody>
      </p:sp>
      <p:sp>
        <p:nvSpPr>
          <p:cNvPr id="9218" name="AutoShape 4"/>
          <p:cNvSpPr/>
          <p:nvPr/>
        </p:nvSpPr>
        <p:spPr>
          <a:xfrm>
            <a:off x="2214563" y="4071938"/>
            <a:ext cx="144462" cy="576262"/>
          </a:xfrm>
          <a:prstGeom prst="leftBrace">
            <a:avLst>
              <a:gd name="adj1" fmla="val 33223"/>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9219" name="AutoShape 5"/>
          <p:cNvSpPr/>
          <p:nvPr/>
        </p:nvSpPr>
        <p:spPr>
          <a:xfrm>
            <a:off x="642938" y="2071688"/>
            <a:ext cx="288925" cy="1000125"/>
          </a:xfrm>
          <a:prstGeom prst="leftBrace">
            <a:avLst>
              <a:gd name="adj1" fmla="val 35288"/>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9220" name="AutoShape 5"/>
          <p:cNvSpPr/>
          <p:nvPr/>
        </p:nvSpPr>
        <p:spPr>
          <a:xfrm>
            <a:off x="642938" y="1214438"/>
            <a:ext cx="285750" cy="571500"/>
          </a:xfrm>
          <a:prstGeom prst="leftBrace">
            <a:avLst>
              <a:gd name="adj1" fmla="val 35296"/>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内容占位符 4"/>
          <p:cNvSpPr txBox="1"/>
          <p:nvPr/>
        </p:nvSpPr>
        <p:spPr>
          <a:xfrm>
            <a:off x="0" y="0"/>
            <a:ext cx="8786813" cy="6643688"/>
          </a:xfrm>
          <a:prstGeom prst="rect">
            <a:avLst/>
          </a:prstGeom>
          <a:noFill/>
          <a:ln w="9525">
            <a:noFill/>
          </a:ln>
        </p:spPr>
        <p:txBody>
          <a:bodyPr anchor="t" anchorCtr="0"/>
          <a:lstStyle/>
          <a:p>
            <a:pPr marL="273050" indent="-273050">
              <a:spcBef>
                <a:spcPct val="20000"/>
              </a:spcBef>
              <a:buClr>
                <a:srgbClr val="0BD0D9"/>
              </a:buClr>
              <a:buSzPct val="95000"/>
              <a:buFont typeface="Wingdings 2" panose="05020102010507070707" pitchFamily="18"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800" b="1" dirty="0">
                <a:latin typeface="Times New Roman" panose="02020603050405020304" pitchFamily="18" charset="0"/>
                <a:ea typeface="宋体" panose="02010600030101010101" pitchFamily="2" charset="-122"/>
              </a:rPr>
              <a:t>Income Statement: </a:t>
            </a:r>
          </a:p>
          <a:p>
            <a:pPr marL="273050" indent="-273050">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Single-step approach</a:t>
            </a:r>
          </a:p>
          <a:p>
            <a:pPr marL="273050" indent="-273050">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Multiple-step approach</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800" b="1" dirty="0">
                <a:latin typeface="Times New Roman" panose="02020603050405020304" pitchFamily="18" charset="0"/>
                <a:ea typeface="宋体" panose="02010600030101010101" pitchFamily="2" charset="-122"/>
              </a:rPr>
              <a:t>Retained Earnings Statement</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800" b="1" dirty="0">
                <a:latin typeface="Times New Roman" panose="02020603050405020304" pitchFamily="18" charset="0"/>
                <a:ea typeface="宋体" panose="02010600030101010101" pitchFamily="2" charset="-122"/>
              </a:rPr>
              <a:t>Extending Knowledge</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Combined Statement of Income and Retained Earnings</a:t>
            </a: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p:cNvSpPr>
            <a:spLocks noGrp="1"/>
          </p:cNvSpPr>
          <p:nvPr>
            <p:ph idx="1"/>
          </p:nvPr>
        </p:nvSpPr>
        <p:spPr>
          <a:xfrm>
            <a:off x="0" y="1071563"/>
            <a:ext cx="9001125" cy="3929062"/>
          </a:xfrm>
          <a:ln/>
        </p:spPr>
        <p:txBody>
          <a:bodyPr vert="horz" wrap="square" lIns="91440" tIns="45720" rIns="91440" bIns="45720" anchor="t" anchorCtr="0"/>
          <a:lstStyle/>
          <a:p>
            <a:pPr algn="ctr">
              <a:buNone/>
            </a:pPr>
            <a:r>
              <a:rPr lang="zh-CN" altLang="en-US" sz="2400" b="1" dirty="0">
                <a:solidFill>
                  <a:schemeClr val="tx2"/>
                </a:solidFill>
              </a:rPr>
              <a:t>Multiple-choice question</a:t>
            </a:r>
            <a:r>
              <a:rPr lang="en-US" altLang="zh-CN" sz="2400" b="1" dirty="0">
                <a:solidFill>
                  <a:schemeClr val="tx2"/>
                </a:solidFill>
              </a:rPr>
              <a:t>s</a:t>
            </a:r>
          </a:p>
          <a:p>
            <a:pPr algn="ctr">
              <a:buNone/>
            </a:pPr>
            <a:endParaRPr lang="zh-CN" altLang="en-US" sz="2400" b="1" dirty="0">
              <a:solidFill>
                <a:schemeClr val="tx2"/>
              </a:solidFill>
            </a:endParaRPr>
          </a:p>
          <a:p>
            <a:r>
              <a:rPr lang="en-US" altLang="zh-CN" sz="1800" b="1" dirty="0">
                <a:latin typeface="Times New Roman" panose="02020603050405020304" pitchFamily="18" charset="0"/>
              </a:rPr>
              <a:t>       1. A set of financial statements:</a:t>
            </a:r>
          </a:p>
          <a:p>
            <a:r>
              <a:rPr lang="en-US" altLang="zh-CN" sz="1800" b="1" dirty="0">
                <a:latin typeface="Times New Roman" panose="02020603050405020304" pitchFamily="18" charset="0"/>
              </a:rPr>
              <a:t>       a. Is intended to assist users in evaluating the financial position, profitability, and future prospects of an entity,</a:t>
            </a:r>
          </a:p>
          <a:p>
            <a:r>
              <a:rPr lang="en-US" altLang="zh-CN" sz="1800" b="1" dirty="0">
                <a:latin typeface="Times New Roman" panose="02020603050405020304" pitchFamily="18" charset="0"/>
              </a:rPr>
              <a:t>       b. Is intended to assist the Internal Revenue Service in determining the amount of income taxes owed by a business organization,</a:t>
            </a:r>
          </a:p>
          <a:p>
            <a:r>
              <a:rPr lang="en-US" altLang="zh-CN" sz="1800" b="1" dirty="0">
                <a:latin typeface="Times New Roman" panose="02020603050405020304" pitchFamily="18" charset="0"/>
              </a:rPr>
              <a:t>       c. Includes notes disclosing information necessary for the proper interpretation of the statements.</a:t>
            </a:r>
          </a:p>
          <a:p>
            <a:r>
              <a:rPr lang="en-US" altLang="zh-CN" sz="1800" b="1" dirty="0">
                <a:latin typeface="Times New Roman" panose="02020603050405020304" pitchFamily="18" charset="0"/>
              </a:rPr>
              <a:t>       d. Is intended to assist investors and creditors in making decisions involving the allocation of economic resources.</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Grp="1"/>
          </p:cNvSpPr>
          <p:nvPr>
            <p:ph idx="1"/>
          </p:nvPr>
        </p:nvSpPr>
        <p:spPr>
          <a:xfrm>
            <a:off x="457200" y="1935163"/>
            <a:ext cx="8229600" cy="3065462"/>
          </a:xfrm>
          <a:ln/>
        </p:spPr>
        <p:txBody>
          <a:bodyPr vert="horz" wrap="square" lIns="91440" tIns="45720" rIns="91440" bIns="45720" anchor="t" anchorCtr="0"/>
          <a:lstStyle/>
          <a:p>
            <a:r>
              <a:rPr lang="en-US" altLang="zh-CN" sz="1800" b="1" dirty="0">
                <a:latin typeface="Times New Roman" panose="02020603050405020304" pitchFamily="18" charset="0"/>
              </a:rPr>
              <a:t>       2. Water world Boat Shop purchased a truck for $12 000, making a down payment of $5 000 cash and signing a $7 000 note payable due in 60 days. As a result of this transaction:</a:t>
            </a:r>
          </a:p>
          <a:p>
            <a:r>
              <a:rPr lang="en-US" altLang="zh-CN" sz="1800" b="1" dirty="0">
                <a:latin typeface="Times New Roman" panose="02020603050405020304" pitchFamily="18" charset="0"/>
              </a:rPr>
              <a:t>      a. Total assets increased by $12 000.</a:t>
            </a:r>
          </a:p>
          <a:p>
            <a:r>
              <a:rPr lang="en-US" altLang="zh-CN" sz="1800" b="1" dirty="0">
                <a:latin typeface="Times New Roman" panose="02020603050405020304" pitchFamily="18" charset="0"/>
              </a:rPr>
              <a:t>      b. Total liabilities increased by $7 000.</a:t>
            </a:r>
          </a:p>
          <a:p>
            <a:r>
              <a:rPr lang="en-US" altLang="zh-CN" sz="1800" b="1" dirty="0">
                <a:latin typeface="Times New Roman" panose="02020603050405020304" pitchFamily="18" charset="0"/>
              </a:rPr>
              <a:t>      c. From the viewpoint of a short-term creditor, this transaction makes the business more liquid.</a:t>
            </a:r>
          </a:p>
          <a:p>
            <a:r>
              <a:rPr lang="en-US" altLang="zh-CN" sz="1800" b="1" dirty="0">
                <a:latin typeface="Times New Roman" panose="02020603050405020304" pitchFamily="18" charset="0"/>
              </a:rPr>
              <a:t>      d. This transaction had no immediate effect on the owners' equity in the business.</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p:cNvSpPr>
          <p:nvPr>
            <p:ph idx="1"/>
          </p:nvPr>
        </p:nvSpPr>
        <p:spPr>
          <a:xfrm>
            <a:off x="500063" y="1143000"/>
            <a:ext cx="8229600" cy="5286375"/>
          </a:xfrm>
          <a:ln/>
        </p:spPr>
        <p:txBody>
          <a:bodyPr vert="horz" wrap="square" lIns="91440" tIns="45720" rIns="91440" bIns="45720" anchor="t" anchorCtr="0"/>
          <a:lstStyle/>
          <a:p>
            <a:pPr>
              <a:lnSpc>
                <a:spcPct val="90000"/>
              </a:lnSpc>
            </a:pPr>
            <a:r>
              <a:rPr lang="en-US" altLang="zh-CN" sz="1800" b="1" dirty="0">
                <a:latin typeface="Times New Roman" panose="02020603050405020304" pitchFamily="18" charset="0"/>
              </a:rPr>
              <a:t>      3. A transaction caused a $15,000 decrease in both total assets and total liabilities. This transaction could have been:</a:t>
            </a:r>
          </a:p>
          <a:p>
            <a:pPr>
              <a:lnSpc>
                <a:spcPct val="90000"/>
              </a:lnSpc>
              <a:buNone/>
            </a:pPr>
            <a:r>
              <a:rPr lang="en-US" altLang="zh-CN" sz="1800" b="1" dirty="0">
                <a:latin typeface="Times New Roman" panose="02020603050405020304" pitchFamily="18" charset="0"/>
              </a:rPr>
              <a:t>           a. Purchase of a delivery truck for $15,000 cash.</a:t>
            </a:r>
          </a:p>
          <a:p>
            <a:pPr>
              <a:lnSpc>
                <a:spcPct val="90000"/>
              </a:lnSpc>
              <a:buNone/>
            </a:pPr>
            <a:r>
              <a:rPr lang="en-US" altLang="zh-CN" sz="1800" b="1" dirty="0">
                <a:latin typeface="Times New Roman" panose="02020603050405020304" pitchFamily="18" charset="0"/>
              </a:rPr>
              <a:t>           b. An asset with a cost of $15,000 was destroyed by fire.</a:t>
            </a:r>
          </a:p>
          <a:p>
            <a:pPr>
              <a:lnSpc>
                <a:spcPct val="90000"/>
              </a:lnSpc>
              <a:buNone/>
            </a:pPr>
            <a:r>
              <a:rPr lang="en-US" altLang="zh-CN" sz="1800" b="1" dirty="0">
                <a:latin typeface="Times New Roman" panose="02020603050405020304" pitchFamily="18" charset="0"/>
              </a:rPr>
              <a:t>           c. Repayment of a $15,000 bank loan.</a:t>
            </a:r>
          </a:p>
          <a:p>
            <a:pPr>
              <a:lnSpc>
                <a:spcPct val="90000"/>
              </a:lnSpc>
              <a:buNone/>
            </a:pPr>
            <a:r>
              <a:rPr lang="en-US" altLang="zh-CN" sz="1800" b="1" dirty="0">
                <a:latin typeface="Times New Roman" panose="02020603050405020304" pitchFamily="18" charset="0"/>
              </a:rPr>
              <a:t>           d. Collection of a $15,000 account receivable.</a:t>
            </a:r>
          </a:p>
          <a:p>
            <a:pPr>
              <a:lnSpc>
                <a:spcPct val="90000"/>
              </a:lnSpc>
              <a:buNone/>
            </a:pPr>
            <a:endParaRPr lang="en-US" altLang="zh-CN" sz="1800" b="1" dirty="0">
              <a:latin typeface="Times New Roman" panose="02020603050405020304" pitchFamily="18" charset="0"/>
            </a:endParaRPr>
          </a:p>
          <a:p>
            <a:pPr>
              <a:lnSpc>
                <a:spcPct val="90000"/>
              </a:lnSpc>
              <a:buNone/>
            </a:pPr>
            <a:r>
              <a:rPr lang="en-US" altLang="zh-CN" sz="1800" b="1" dirty="0">
                <a:latin typeface="Times New Roman" panose="02020603050405020304" pitchFamily="18" charset="0"/>
              </a:rPr>
              <a:t>           4. Which of the following is (are) correct about a company's balance sheet? </a:t>
            </a:r>
          </a:p>
          <a:p>
            <a:pPr>
              <a:lnSpc>
                <a:spcPct val="90000"/>
              </a:lnSpc>
            </a:pPr>
            <a:r>
              <a:rPr lang="en-US" altLang="zh-CN" sz="1800" b="1" dirty="0">
                <a:latin typeface="Times New Roman" panose="02020603050405020304" pitchFamily="18" charset="0"/>
              </a:rPr>
              <a:t>      a. It displays sources and uses of cash for the period.</a:t>
            </a:r>
          </a:p>
          <a:p>
            <a:pPr>
              <a:lnSpc>
                <a:spcPct val="90000"/>
              </a:lnSpc>
              <a:buNone/>
            </a:pPr>
            <a:r>
              <a:rPr lang="en-US" altLang="zh-CN" sz="1800" b="1" dirty="0">
                <a:latin typeface="Times New Roman" panose="02020603050405020304" pitchFamily="18" charset="0"/>
              </a:rPr>
              <a:t>           b. It is an expansion of the basic accounting equation: </a:t>
            </a:r>
          </a:p>
          <a:p>
            <a:pPr>
              <a:lnSpc>
                <a:spcPct val="90000"/>
              </a:lnSpc>
              <a:buNone/>
            </a:pPr>
            <a:r>
              <a:rPr lang="en-US" altLang="zh-CN" sz="1800" b="1" dirty="0">
                <a:latin typeface="Times New Roman" panose="02020603050405020304" pitchFamily="18" charset="0"/>
              </a:rPr>
              <a:t>           Assets = Liabilities + Owners' Equity.</a:t>
            </a:r>
          </a:p>
          <a:p>
            <a:pPr>
              <a:buNone/>
            </a:pPr>
            <a:r>
              <a:rPr lang="zh-CN" altLang="en-US" sz="1800" dirty="0">
                <a:latin typeface="Times New Roman" panose="02020603050405020304" pitchFamily="18" charset="0"/>
              </a:rPr>
              <a:t>           </a:t>
            </a:r>
            <a:r>
              <a:rPr lang="en-US" altLang="zh-CN" sz="1800" b="1" dirty="0">
                <a:latin typeface="Times New Roman" panose="02020603050405020304" pitchFamily="18" charset="0"/>
              </a:rPr>
              <a:t>c. It is sometimes referred to as a statement of financial position.</a:t>
            </a:r>
          </a:p>
          <a:p>
            <a:r>
              <a:rPr lang="en-US" altLang="zh-CN" sz="1800" b="1" dirty="0">
                <a:latin typeface="Times New Roman" panose="02020603050405020304" pitchFamily="18" charset="0"/>
              </a:rPr>
              <a:t>      d. It is unnecessary if both an income statement and statement of cash flows are available.</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p:cNvSpPr>
          <p:nvPr>
            <p:ph idx="1"/>
          </p:nvPr>
        </p:nvSpPr>
        <p:spPr>
          <a:xfrm>
            <a:off x="457200" y="1935163"/>
            <a:ext cx="8229600" cy="2779712"/>
          </a:xfrm>
          <a:ln/>
        </p:spPr>
        <p:txBody>
          <a:bodyPr vert="horz" wrap="square" lIns="91440" tIns="45720" rIns="91440" bIns="45720" anchor="t" anchorCtr="0"/>
          <a:lstStyle/>
          <a:p>
            <a:pPr>
              <a:buNone/>
            </a:pPr>
            <a:endParaRPr lang="en-US" altLang="zh-CN" sz="1800" b="1" dirty="0">
              <a:latin typeface="Times New Roman" panose="02020603050405020304" pitchFamily="18" charset="0"/>
            </a:endParaRPr>
          </a:p>
          <a:p>
            <a:r>
              <a:rPr lang="en-US" altLang="zh-CN" sz="1800" b="1" dirty="0">
                <a:latin typeface="Times New Roman" panose="02020603050405020304" pitchFamily="18" charset="0"/>
              </a:rPr>
              <a:t>       5. Which of the following would you expect to find in a correctly prepared income statement?</a:t>
            </a:r>
          </a:p>
          <a:p>
            <a:pPr>
              <a:buNone/>
            </a:pPr>
            <a:r>
              <a:rPr lang="en-US" altLang="zh-CN" sz="1800" b="1" dirty="0">
                <a:latin typeface="Times New Roman" panose="02020603050405020304" pitchFamily="18" charset="0"/>
              </a:rPr>
              <a:t>           a. Cash balance at the end of the period.</a:t>
            </a:r>
          </a:p>
          <a:p>
            <a:pPr>
              <a:buNone/>
            </a:pPr>
            <a:r>
              <a:rPr lang="en-US" altLang="zh-CN" sz="1800" b="1" dirty="0">
                <a:latin typeface="Times New Roman" panose="02020603050405020304" pitchFamily="18" charset="0"/>
              </a:rPr>
              <a:t>           b. Revenues earned during the period.</a:t>
            </a:r>
          </a:p>
          <a:p>
            <a:pPr>
              <a:buNone/>
            </a:pPr>
            <a:r>
              <a:rPr lang="en-US" altLang="zh-CN" sz="1800" b="1" dirty="0">
                <a:latin typeface="Times New Roman" panose="02020603050405020304" pitchFamily="18" charset="0"/>
              </a:rPr>
              <a:t>           c. Contributions by the owner during the period.</a:t>
            </a:r>
          </a:p>
          <a:p>
            <a:pPr>
              <a:buNone/>
            </a:pPr>
            <a:r>
              <a:rPr lang="en-US" altLang="zh-CN" sz="1800" b="1" dirty="0">
                <a:latin typeface="Times New Roman" panose="02020603050405020304" pitchFamily="18" charset="0"/>
              </a:rPr>
              <a:t>           d. Expenses incurred during the period to earn revenues.</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p:cNvSpPr>
          <p:nvPr>
            <p:ph idx="1"/>
          </p:nvPr>
        </p:nvSpPr>
        <p:spPr>
          <a:xfrm>
            <a:off x="500063" y="1143000"/>
            <a:ext cx="8229600" cy="5143500"/>
          </a:xfrm>
          <a:ln/>
        </p:spPr>
        <p:txBody>
          <a:bodyPr vert="horz" wrap="square" lIns="91440" tIns="45720" rIns="91440" bIns="45720" anchor="t" anchorCtr="0"/>
          <a:lstStyle/>
          <a:p>
            <a:pPr>
              <a:lnSpc>
                <a:spcPct val="80000"/>
              </a:lnSpc>
            </a:pPr>
            <a:r>
              <a:rPr lang="en-US" altLang="zh-CN" sz="1800" b="1" dirty="0">
                <a:latin typeface="Times New Roman" panose="02020603050405020304" pitchFamily="18" charset="0"/>
              </a:rPr>
              <a:t>      1. Single-step income statement</a:t>
            </a:r>
          </a:p>
          <a:p>
            <a:pPr>
              <a:lnSpc>
                <a:spcPct val="80000"/>
              </a:lnSpc>
            </a:pPr>
            <a:r>
              <a:rPr lang="en-US" altLang="zh-CN" sz="1800" b="1" dirty="0">
                <a:latin typeface="Times New Roman" panose="02020603050405020304" pitchFamily="18" charset="0"/>
              </a:rPr>
              <a:t>      The following items relate to the current year’s operations of Johnson Equipment Company:</a:t>
            </a:r>
          </a:p>
          <a:p>
            <a:pPr>
              <a:lnSpc>
                <a:spcPct val="80000"/>
              </a:lnSpc>
            </a:pPr>
            <a:r>
              <a:rPr lang="en-US" altLang="zh-CN" sz="1800" b="1" dirty="0">
                <a:latin typeface="Times New Roman" panose="02020603050405020304" pitchFamily="18" charset="0"/>
              </a:rPr>
              <a:t>       Inventory, beginning of year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$69 126 500</a:t>
            </a:r>
          </a:p>
          <a:p>
            <a:pPr>
              <a:lnSpc>
                <a:spcPct val="80000"/>
              </a:lnSpc>
            </a:pPr>
            <a:r>
              <a:rPr lang="en-US" altLang="zh-CN" sz="1800" b="1" dirty="0">
                <a:latin typeface="Times New Roman" panose="02020603050405020304" pitchFamily="18" charset="0"/>
              </a:rPr>
              <a:t>       Depreciation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5 032 200</a:t>
            </a:r>
          </a:p>
          <a:p>
            <a:pPr>
              <a:lnSpc>
                <a:spcPct val="80000"/>
              </a:lnSpc>
            </a:pPr>
            <a:r>
              <a:rPr lang="en-US" altLang="zh-CN" sz="1800" b="1" dirty="0">
                <a:latin typeface="Times New Roman" panose="02020603050405020304" pitchFamily="18" charset="0"/>
              </a:rPr>
              <a:t>       Sales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.293 621 000</a:t>
            </a:r>
          </a:p>
          <a:p>
            <a:pPr>
              <a:lnSpc>
                <a:spcPct val="80000"/>
              </a:lnSpc>
            </a:pPr>
            <a:r>
              <a:rPr lang="en-US" altLang="zh-CN" sz="1800" b="1" dirty="0">
                <a:latin typeface="Times New Roman" panose="02020603050405020304" pitchFamily="18" charset="0"/>
              </a:rPr>
              <a:t>       Purchases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198 735 600</a:t>
            </a:r>
          </a:p>
          <a:p>
            <a:pPr>
              <a:lnSpc>
                <a:spcPct val="80000"/>
              </a:lnSpc>
            </a:pPr>
            <a:r>
              <a:rPr lang="en-US" altLang="zh-CN" sz="1800" b="1" dirty="0">
                <a:latin typeface="Times New Roman" panose="02020603050405020304" pitchFamily="18" charset="0"/>
              </a:rPr>
              <a:t>       Inventory, end of year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63 433 500</a:t>
            </a:r>
          </a:p>
          <a:p>
            <a:pPr>
              <a:lnSpc>
                <a:spcPct val="80000"/>
              </a:lnSpc>
            </a:pPr>
            <a:r>
              <a:rPr lang="en-US" altLang="zh-CN" sz="1800" b="1" dirty="0">
                <a:latin typeface="Times New Roman" panose="02020603050405020304" pitchFamily="18" charset="0"/>
              </a:rPr>
              <a:t>       Sales returns and allowances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4 111 700</a:t>
            </a:r>
          </a:p>
          <a:p>
            <a:pPr>
              <a:lnSpc>
                <a:spcPct val="80000"/>
              </a:lnSpc>
            </a:pPr>
            <a:r>
              <a:rPr lang="en-US" altLang="zh-CN" sz="1800" b="1" dirty="0">
                <a:latin typeface="Times New Roman" panose="02020603050405020304" pitchFamily="18" charset="0"/>
              </a:rPr>
              <a:t>       Freight in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33 007 200</a:t>
            </a:r>
          </a:p>
          <a:p>
            <a:pPr>
              <a:lnSpc>
                <a:spcPct val="80000"/>
              </a:lnSpc>
            </a:pPr>
            <a:r>
              <a:rPr lang="en-US" altLang="zh-CN" sz="1800" b="1" dirty="0">
                <a:latin typeface="Times New Roman" panose="02020603050405020304" pitchFamily="18" charset="0"/>
              </a:rPr>
              <a:t>       Income taxes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11 813 000</a:t>
            </a:r>
          </a:p>
          <a:p>
            <a:pPr>
              <a:lnSpc>
                <a:spcPct val="80000"/>
              </a:lnSpc>
            </a:pPr>
            <a:r>
              <a:rPr lang="en-US" altLang="zh-CN" sz="1800" b="1" dirty="0">
                <a:latin typeface="Times New Roman" panose="02020603050405020304" pitchFamily="18" charset="0"/>
              </a:rPr>
              <a:t>       Purchase discounts, returns, and allowances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27 234 500</a:t>
            </a:r>
          </a:p>
          <a:p>
            <a:pPr>
              <a:lnSpc>
                <a:spcPct val="80000"/>
              </a:lnSpc>
            </a:pPr>
            <a:r>
              <a:rPr lang="en-US" altLang="zh-CN" sz="1800" b="1" dirty="0">
                <a:latin typeface="Times New Roman" panose="02020603050405020304" pitchFamily="18" charset="0"/>
              </a:rPr>
              <a:t>       Miscellaneous income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2 364 000</a:t>
            </a:r>
          </a:p>
          <a:p>
            <a:pPr>
              <a:lnSpc>
                <a:spcPct val="80000"/>
              </a:lnSpc>
            </a:pPr>
            <a:r>
              <a:rPr lang="en-US" altLang="zh-CN" sz="1800" b="1" dirty="0">
                <a:latin typeface="Times New Roman" panose="02020603050405020304" pitchFamily="18" charset="0"/>
              </a:rPr>
              <a:t>       Selling, general, and administrative expe</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46 045 300</a:t>
            </a:r>
          </a:p>
          <a:p>
            <a:pPr>
              <a:lnSpc>
                <a:spcPct val="80000"/>
              </a:lnSpc>
            </a:pPr>
            <a:r>
              <a:rPr lang="en-US" altLang="zh-CN" sz="1800" b="1" dirty="0">
                <a:latin typeface="Times New Roman" panose="02020603050405020304" pitchFamily="18" charset="0"/>
              </a:rPr>
              <a:t>       Interest expense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4 952 200</a:t>
            </a:r>
          </a:p>
          <a:p>
            <a:pPr>
              <a:lnSpc>
                <a:spcPct val="80000"/>
              </a:lnSpc>
            </a:pPr>
            <a:r>
              <a:rPr lang="en-US" altLang="zh-CN" sz="1800" b="1" dirty="0">
                <a:latin typeface="Times New Roman" panose="02020603050405020304" pitchFamily="18" charset="0"/>
              </a:rPr>
              <a:t>       Other expenses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670 100</a:t>
            </a:r>
          </a:p>
          <a:p>
            <a:pPr>
              <a:lnSpc>
                <a:spcPct val="80000"/>
              </a:lnSpc>
              <a:buNone/>
            </a:pPr>
            <a:r>
              <a:rPr lang="en-US" altLang="zh-CN" sz="1800" b="1" dirty="0">
                <a:latin typeface="Times New Roman" panose="02020603050405020304" pitchFamily="18" charset="0"/>
              </a:rPr>
              <a:t>           REQUIRED</a:t>
            </a:r>
          </a:p>
          <a:p>
            <a:pPr>
              <a:lnSpc>
                <a:spcPct val="80000"/>
              </a:lnSpc>
            </a:pPr>
            <a:r>
              <a:rPr lang="en-US" altLang="zh-CN" sz="1800" b="1" dirty="0">
                <a:latin typeface="Times New Roman" panose="02020603050405020304" pitchFamily="18" charset="0"/>
              </a:rPr>
              <a:t>     (1) Prepare in good form a single-step income statement.</a:t>
            </a:r>
          </a:p>
          <a:p>
            <a:pPr>
              <a:lnSpc>
                <a:spcPct val="80000"/>
              </a:lnSpc>
            </a:pPr>
            <a:r>
              <a:rPr lang="en-US" altLang="zh-CN" sz="1800" b="1" dirty="0">
                <a:latin typeface="Times New Roman" panose="02020603050405020304" pitchFamily="18" charset="0"/>
                <a:ea typeface="Times New Roman" panose="02020603050405020304" pitchFamily="18" charset="0"/>
              </a:rPr>
              <a:t>     (2) Discuss the advantages and disadvantages of the </a:t>
            </a:r>
            <a:r>
              <a:rPr lang="en-US" altLang="zh-CN" sz="1800" b="1" dirty="0">
                <a:latin typeface="Times New Roman" panose="02020603050405020304" pitchFamily="18" charset="0"/>
                <a:sym typeface="+mn-ea"/>
              </a:rPr>
              <a:t>single-step income statement.</a:t>
            </a:r>
            <a:endParaRPr lang="en-US" altLang="zh-CN" sz="1800" b="1" dirty="0">
              <a:latin typeface="Times New Roman" panose="02020603050405020304" pitchFamily="18" charset="0"/>
              <a:ea typeface="Times New Roman" panose="02020603050405020304" pitchFamily="18" charset="0"/>
            </a:endParaRPr>
          </a:p>
        </p:txBody>
      </p:sp>
      <p:sp>
        <p:nvSpPr>
          <p:cNvPr id="52226" name="Rectangle 2"/>
          <p:cNvSpPr txBox="1"/>
          <p:nvPr/>
        </p:nvSpPr>
        <p:spPr>
          <a:xfrm>
            <a:off x="0" y="287338"/>
            <a:ext cx="9144000" cy="490537"/>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E</a:t>
            </a:r>
            <a:r>
              <a:rPr lang="en-US" altLang="zh-CN" sz="2800" b="1" dirty="0" err="1">
                <a:solidFill>
                  <a:schemeClr val="tx2"/>
                </a:solidFill>
                <a:latin typeface="Times New Roman" panose="02020603050405020304" pitchFamily="18" charset="0"/>
                <a:ea typeface="隶书" panose="02010509060101010101" pitchFamily="49" charset="-122"/>
              </a:rPr>
              <a:t>xercises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3"/>
          <p:cNvSpPr>
            <a:spLocks noGrp="1"/>
          </p:cNvSpPr>
          <p:nvPr>
            <p:ph idx="1"/>
          </p:nvPr>
        </p:nvSpPr>
        <p:spPr>
          <a:xfrm>
            <a:off x="428625" y="857250"/>
            <a:ext cx="8229600" cy="4929188"/>
          </a:xfrm>
          <a:ln/>
        </p:spPr>
        <p:txBody>
          <a:bodyPr vert="horz" wrap="square" lIns="91440" tIns="45720" rIns="91440" bIns="45720" anchor="t" anchorCtr="0"/>
          <a:lstStyle/>
          <a:p>
            <a:pPr>
              <a:lnSpc>
                <a:spcPct val="80000"/>
              </a:lnSpc>
            </a:pPr>
            <a:r>
              <a:rPr lang="en-US" altLang="zh-CN" sz="1800" b="1" dirty="0">
                <a:latin typeface="Times New Roman" panose="02020603050405020304" pitchFamily="18" charset="0"/>
              </a:rPr>
              <a:t>        2.Single-step and multiple-step income statement</a:t>
            </a:r>
          </a:p>
          <a:p>
            <a:pPr>
              <a:lnSpc>
                <a:spcPct val="80000"/>
              </a:lnSpc>
            </a:pPr>
            <a:r>
              <a:rPr lang="en-US" altLang="zh-CN" sz="1800" b="1" dirty="0">
                <a:latin typeface="Times New Roman" panose="02020603050405020304" pitchFamily="18" charset="0"/>
              </a:rPr>
              <a:t>       The following income statement items were taken from the accounts of Comfy Computer Corporation (in millions of dollars):</a:t>
            </a:r>
          </a:p>
          <a:p>
            <a:pPr>
              <a:lnSpc>
                <a:spcPct val="80000"/>
              </a:lnSpc>
            </a:pPr>
            <a:r>
              <a:rPr lang="en-US" altLang="zh-CN" sz="1800" b="1" dirty="0">
                <a:latin typeface="Times New Roman" panose="02020603050405020304" pitchFamily="18" charset="0"/>
              </a:rPr>
              <a:t>       </a:t>
            </a:r>
          </a:p>
          <a:p>
            <a:pPr>
              <a:lnSpc>
                <a:spcPct val="80000"/>
              </a:lnSpc>
            </a:pPr>
            <a:r>
              <a:rPr lang="en-US" altLang="zh-CN" sz="1800" b="1" dirty="0">
                <a:latin typeface="Times New Roman" panose="02020603050405020304" pitchFamily="18" charset="0"/>
              </a:rPr>
              <a:t> Sales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ea typeface="Times New Roman" panose="02020603050405020304" pitchFamily="18" charset="0"/>
                <a:sym typeface="+mn-ea"/>
              </a:rPr>
              <a:t>…</a:t>
            </a:r>
            <a:r>
              <a:rPr lang="en-US" altLang="zh-CN" sz="1800" b="1" dirty="0">
                <a:latin typeface="Times New Roman" panose="02020603050405020304" pitchFamily="18" charset="0"/>
              </a:rPr>
              <a:t> $2 845.7</a:t>
            </a:r>
          </a:p>
          <a:p>
            <a:pPr>
              <a:lnSpc>
                <a:spcPct val="80000"/>
              </a:lnSpc>
            </a:pPr>
            <a:r>
              <a:rPr lang="en-US" altLang="zh-CN" sz="1800" b="1" dirty="0">
                <a:latin typeface="Times New Roman" panose="02020603050405020304" pitchFamily="18" charset="0"/>
              </a:rPr>
              <a:t> Interest expense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a:t>
            </a:r>
            <a:r>
              <a:rPr lang="en-US" altLang="zh-CN" sz="1800" b="1" dirty="0">
                <a:latin typeface="Times New Roman" panose="02020603050405020304" pitchFamily="18" charset="0"/>
                <a:ea typeface="Times New Roman" panose="02020603050405020304" pitchFamily="18" charset="0"/>
                <a:sym typeface="+mn-ea"/>
              </a:rPr>
              <a:t>……</a:t>
            </a:r>
            <a:r>
              <a:rPr lang="en-US" altLang="zh-CN" sz="1800" b="1" dirty="0">
                <a:latin typeface="Times New Roman" panose="02020603050405020304" pitchFamily="18" charset="0"/>
              </a:rPr>
              <a:t>  39.3</a:t>
            </a:r>
          </a:p>
          <a:p>
            <a:pPr>
              <a:lnSpc>
                <a:spcPct val="80000"/>
              </a:lnSpc>
            </a:pPr>
            <a:r>
              <a:rPr lang="en-US" altLang="zh-CN" sz="1800" b="1" dirty="0">
                <a:latin typeface="Times New Roman" panose="02020603050405020304" pitchFamily="18" charset="0"/>
              </a:rPr>
              <a:t>Research and development costs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a:t>
            </a:r>
            <a:r>
              <a:rPr lang="en-US" altLang="zh-CN" sz="1800" b="1" dirty="0">
                <a:latin typeface="Times New Roman" panose="02020603050405020304" pitchFamily="18" charset="0"/>
                <a:ea typeface="Times New Roman" panose="02020603050405020304" pitchFamily="18" charset="0"/>
                <a:sym typeface="+mn-ea"/>
              </a:rPr>
              <a:t>…</a:t>
            </a:r>
            <a:r>
              <a:rPr lang="en-US" altLang="zh-CN" sz="1800" b="1" dirty="0">
                <a:latin typeface="Times New Roman" panose="02020603050405020304" pitchFamily="18" charset="0"/>
              </a:rPr>
              <a:t>   187.2</a:t>
            </a:r>
          </a:p>
          <a:p>
            <a:pPr>
              <a:lnSpc>
                <a:spcPct val="80000"/>
              </a:lnSpc>
            </a:pPr>
            <a:r>
              <a:rPr lang="en-US" altLang="zh-CN" sz="1800" b="1" dirty="0">
                <a:latin typeface="Times New Roman" panose="02020603050405020304" pitchFamily="18" charset="0"/>
              </a:rPr>
              <a:t>Gain on sale of fixed assets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16.7</a:t>
            </a:r>
          </a:p>
          <a:p>
            <a:pPr>
              <a:lnSpc>
                <a:spcPct val="80000"/>
              </a:lnSpc>
            </a:pPr>
            <a:r>
              <a:rPr lang="en-US" altLang="zh-CN" sz="1800" b="1" dirty="0">
                <a:latin typeface="Times New Roman" panose="02020603050405020304" pitchFamily="18" charset="0"/>
              </a:rPr>
              <a:t>Cost of sales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2 239.3</a:t>
            </a:r>
          </a:p>
          <a:p>
            <a:pPr>
              <a:lnSpc>
                <a:spcPct val="80000"/>
              </a:lnSpc>
            </a:pPr>
            <a:r>
              <a:rPr lang="en-US" altLang="zh-CN" sz="1800" b="1" dirty="0">
                <a:latin typeface="Times New Roman" panose="02020603050405020304" pitchFamily="18" charset="0"/>
              </a:rPr>
              <a:t>Computer rental and service revenue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702.1</a:t>
            </a:r>
          </a:p>
          <a:p>
            <a:pPr>
              <a:lnSpc>
                <a:spcPct val="80000"/>
              </a:lnSpc>
            </a:pPr>
            <a:r>
              <a:rPr lang="en-US" altLang="zh-CN" sz="1800" b="1" dirty="0">
                <a:latin typeface="Times New Roman" panose="02020603050405020304" pitchFamily="18" charset="0"/>
              </a:rPr>
              <a:t>Income taxes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140.7</a:t>
            </a:r>
          </a:p>
          <a:p>
            <a:pPr>
              <a:lnSpc>
                <a:spcPct val="80000"/>
              </a:lnSpc>
            </a:pPr>
            <a:r>
              <a:rPr lang="en-US" altLang="zh-CN" sz="1800" b="1" dirty="0">
                <a:latin typeface="Times New Roman" panose="02020603050405020304" pitchFamily="18" charset="0"/>
              </a:rPr>
              <a:t>Tax benefit of operating loss carry forward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19.9</a:t>
            </a:r>
          </a:p>
          <a:p>
            <a:pPr>
              <a:lnSpc>
                <a:spcPct val="80000"/>
              </a:lnSpc>
            </a:pPr>
            <a:r>
              <a:rPr lang="en-US" altLang="zh-CN" sz="1800" b="1" dirty="0">
                <a:latin typeface="Times New Roman" panose="02020603050405020304" pitchFamily="18" charset="0"/>
              </a:rPr>
              <a:t>Selling, general, and administrative expenses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794.0</a:t>
            </a:r>
          </a:p>
          <a:p>
            <a:pPr>
              <a:lnSpc>
                <a:spcPct val="80000"/>
              </a:lnSpc>
            </a:pPr>
            <a:r>
              <a:rPr lang="en-US" altLang="zh-CN" sz="1800" b="1" dirty="0">
                <a:latin typeface="Times New Roman" panose="02020603050405020304" pitchFamily="18" charset="0"/>
              </a:rPr>
              <a:t>Interest income </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ea typeface="Times New Roman" panose="02020603050405020304" pitchFamily="18" charset="0"/>
                <a:sym typeface="+mn-ea"/>
              </a:rPr>
              <a:t>…</a:t>
            </a:r>
            <a:r>
              <a:rPr lang="en-US" altLang="zh-CN" sz="1800" b="1" dirty="0">
                <a:latin typeface="Times New Roman" panose="02020603050405020304" pitchFamily="18" charset="0"/>
                <a:ea typeface="Times New Roman" panose="02020603050405020304" pitchFamily="18" charset="0"/>
              </a:rPr>
              <a:t>………………</a:t>
            </a:r>
            <a:r>
              <a:rPr lang="en-US" altLang="zh-CN" sz="1800" b="1" dirty="0">
                <a:latin typeface="Times New Roman" panose="02020603050405020304" pitchFamily="18" charset="0"/>
              </a:rPr>
              <a:t>.  17.5</a:t>
            </a:r>
          </a:p>
          <a:p>
            <a:pPr>
              <a:lnSpc>
                <a:spcPct val="80000"/>
              </a:lnSpc>
              <a:buNone/>
            </a:pPr>
            <a:r>
              <a:rPr lang="zh-CN" altLang="en-US" sz="1800" dirty="0">
                <a:latin typeface="Times New Roman" panose="02020603050405020304" pitchFamily="18" charset="0"/>
              </a:rPr>
              <a:t>     </a:t>
            </a:r>
            <a:r>
              <a:rPr lang="en-US" altLang="zh-CN" sz="1800" b="1" dirty="0">
                <a:latin typeface="Times New Roman" panose="02020603050405020304" pitchFamily="18" charset="0"/>
              </a:rPr>
              <a:t>Required</a:t>
            </a:r>
          </a:p>
          <a:p>
            <a:pPr>
              <a:lnSpc>
                <a:spcPct val="80000"/>
              </a:lnSpc>
            </a:pPr>
            <a:r>
              <a:rPr lang="en-US" altLang="zh-CN" sz="1800" b="1" dirty="0">
                <a:latin typeface="Times New Roman" panose="02020603050405020304" pitchFamily="18" charset="0"/>
              </a:rPr>
              <a:t>(1)Prepare a single-step income statement.</a:t>
            </a:r>
          </a:p>
          <a:p>
            <a:pPr>
              <a:lnSpc>
                <a:spcPct val="80000"/>
              </a:lnSpc>
            </a:pPr>
            <a:r>
              <a:rPr lang="en-US" altLang="zh-CN" sz="1800" b="1" dirty="0">
                <a:latin typeface="Times New Roman" panose="02020603050405020304" pitchFamily="18" charset="0"/>
              </a:rPr>
              <a:t>(2)Prepare a multiple-step income statement.</a:t>
            </a:r>
          </a:p>
          <a:p>
            <a:pPr>
              <a:lnSpc>
                <a:spcPct val="80000"/>
              </a:lnSpc>
            </a:pPr>
            <a:r>
              <a:rPr lang="en-US" altLang="zh-CN" sz="1800" b="1" dirty="0">
                <a:latin typeface="Times New Roman" panose="02020603050405020304" pitchFamily="18" charset="0"/>
                <a:ea typeface="Times New Roman" panose="02020603050405020304" pitchFamily="18" charset="0"/>
              </a:rPr>
              <a:t>(3)Which format do you prefer?Why?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
          <p:cNvSpPr>
            <a:spLocks noGrp="1"/>
          </p:cNvSpPr>
          <p:nvPr>
            <p:ph idx="1"/>
          </p:nvPr>
        </p:nvSpPr>
        <p:spPr>
          <a:xfrm>
            <a:off x="457200" y="1936750"/>
            <a:ext cx="8507413" cy="3421063"/>
          </a:xfrm>
          <a:ln/>
        </p:spPr>
        <p:txBody>
          <a:bodyPr vert="horz" wrap="square" lIns="91440" tIns="45720" rIns="91440" bIns="45720" anchor="t" anchorCtr="0"/>
          <a:lstStyle/>
          <a:p>
            <a:r>
              <a:rPr lang="en-US" altLang="zh-CN" sz="1800" b="1" dirty="0">
                <a:latin typeface="Times New Roman" panose="02020603050405020304" pitchFamily="18" charset="0"/>
              </a:rPr>
              <a:t>         3.The  balance sheet items to The Oven Bakery (arranged in alphabetical order) were as follows at August 1, 2015. (You are to compute the missing figure for retained earnings.)</a:t>
            </a:r>
          </a:p>
          <a:p>
            <a:r>
              <a:rPr lang="en-US" altLang="zh-CN" sz="1800" b="1" dirty="0">
                <a:latin typeface="Times New Roman" panose="02020603050405020304" pitchFamily="18" charset="0"/>
              </a:rPr>
              <a:t>Accounts Payable  ...........  $16 200     Capital Stock  ...............  $80 000</a:t>
            </a:r>
          </a:p>
          <a:p>
            <a:r>
              <a:rPr lang="en-US" altLang="zh-CN" sz="1800" b="1" dirty="0">
                <a:latin typeface="Times New Roman" panose="02020603050405020304" pitchFamily="18" charset="0"/>
              </a:rPr>
              <a:t>Accounts Receivable  .....     11 260         Land  .....       ........ ...      67 000</a:t>
            </a:r>
          </a:p>
          <a:p>
            <a:r>
              <a:rPr lang="en-US" altLang="zh-CN" sz="1800" b="1" dirty="0">
                <a:latin typeface="Times New Roman" panose="02020603050405020304" pitchFamily="18" charset="0"/>
              </a:rPr>
              <a:t>Building  ...................            84 000         Notes Payable  ...........   74 900    </a:t>
            </a:r>
          </a:p>
          <a:p>
            <a:r>
              <a:rPr lang="en-US" altLang="zh-CN" sz="1800" b="1" dirty="0">
                <a:latin typeface="Times New Roman" panose="02020603050405020304" pitchFamily="18" charset="0"/>
              </a:rPr>
              <a:t>Cash  .....................                  6 940       Salaries Payable  .........        890</a:t>
            </a:r>
          </a:p>
          <a:p>
            <a:r>
              <a:rPr lang="en-US" altLang="zh-CN" sz="1800" b="1" dirty="0">
                <a:latin typeface="Times New Roman" panose="02020603050405020304" pitchFamily="18" charset="0"/>
              </a:rPr>
              <a:t> Equipment and Fixtures  .. 44 500          Supplies  ...................      7 000</a:t>
            </a:r>
          </a:p>
          <a:p>
            <a:r>
              <a:rPr lang="en-US" altLang="zh-CN" sz="1800" b="1" dirty="0">
                <a:latin typeface="Times New Roman" panose="02020603050405020304" pitchFamily="18" charset="0"/>
              </a:rPr>
              <a:t>Required:</a:t>
            </a:r>
          </a:p>
          <a:p>
            <a:pPr>
              <a:buNone/>
            </a:pPr>
            <a:r>
              <a:rPr lang="en-US" altLang="zh-CN" sz="1800" b="1" dirty="0">
                <a:latin typeface="Times New Roman" panose="02020603050405020304" pitchFamily="18" charset="0"/>
              </a:rPr>
              <a:t>     Prepare a balance sheet  at August 1</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2015.</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内容占位符 2"/>
          <p:cNvSpPr>
            <a:spLocks noGrp="1"/>
          </p:cNvSpPr>
          <p:nvPr>
            <p:ph idx="1"/>
          </p:nvPr>
        </p:nvSpPr>
        <p:spPr>
          <a:xfrm>
            <a:off x="0" y="2357438"/>
            <a:ext cx="9144000" cy="2000250"/>
          </a:xfrm>
          <a:ln/>
        </p:spPr>
        <p:txBody>
          <a:bodyPr vert="horz" wrap="square" lIns="91440" tIns="45720" rIns="91440" bIns="45720" anchor="t" anchorCtr="0"/>
          <a:lstStyle/>
          <a:p>
            <a:pPr algn="ctr">
              <a:buNone/>
            </a:pPr>
            <a:r>
              <a:rPr lang="en-US" altLang="zh-CN" sz="4400" b="1" dirty="0">
                <a:latin typeface="Times New Roman" panose="02020603050405020304" pitchFamily="18" charset="0"/>
              </a:rPr>
              <a:t>Part Three </a:t>
            </a:r>
            <a:r>
              <a:rPr lang="en-US" altLang="zh-CN" dirty="0">
                <a:latin typeface="Times New Roman" panose="02020603050405020304" pitchFamily="18" charset="0"/>
              </a:rPr>
              <a:t>　</a:t>
            </a:r>
          </a:p>
          <a:p>
            <a:pPr algn="ctr">
              <a:buNone/>
            </a:pPr>
            <a:r>
              <a:rPr lang="en-US" altLang="zh-CN" sz="3600" b="1" dirty="0">
                <a:latin typeface="Times New Roman" panose="02020603050405020304" pitchFamily="18" charset="0"/>
              </a:rPr>
              <a:t>Accounting Elements (Assets)</a:t>
            </a:r>
          </a:p>
          <a:p>
            <a:pPr algn="ctr">
              <a:buNone/>
            </a:pPr>
            <a:r>
              <a:rPr lang="en-US" altLang="zh-CN" sz="3200" dirty="0">
                <a:latin typeface="Times New Roman" panose="02020603050405020304" pitchFamily="18" charset="0"/>
                <a:ea typeface="Times New Roman" panose="02020603050405020304" pitchFamily="18" charset="0"/>
              </a:rPr>
              <a:t>—</a:t>
            </a:r>
            <a:r>
              <a:rPr lang="en-US" altLang="zh-CN" sz="3200" dirty="0">
                <a:latin typeface="Times New Roman" panose="02020603050405020304" pitchFamily="18" charset="0"/>
              </a:rPr>
              <a:t>Recognition and Measurement</a:t>
            </a:r>
            <a:r>
              <a:rPr lang="en-US" altLang="zh-CN" sz="3200" dirty="0"/>
              <a:t/>
            </a:r>
            <a:br>
              <a:rPr lang="en-US" altLang="zh-CN" sz="3200" dirty="0"/>
            </a:br>
            <a:endParaRPr lang="zh-CN" altLang="en-US" sz="3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标题 3"/>
          <p:cNvSpPr>
            <a:spLocks noGrp="1"/>
          </p:cNvSpPr>
          <p:nvPr>
            <p:ph type="title" idx="4294967295"/>
          </p:nvPr>
        </p:nvSpPr>
        <p:spPr>
          <a:xfrm>
            <a:off x="0" y="285750"/>
            <a:ext cx="9144000" cy="1214438"/>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Five</a:t>
            </a:r>
            <a:r>
              <a:rPr lang="en-US" altLang="zh-CN" dirty="0"/>
              <a:t/>
            </a:r>
            <a:br>
              <a:rPr lang="en-US" altLang="zh-CN" dirty="0"/>
            </a:br>
            <a:r>
              <a:rPr lang="en-US" altLang="zh-CN" sz="2800" b="1" dirty="0">
                <a:solidFill>
                  <a:srgbClr val="004E6D"/>
                </a:solidFill>
                <a:latin typeface="Times New Roman" panose="02020603050405020304" pitchFamily="18" charset="0"/>
              </a:rPr>
              <a:t>Current Assets</a:t>
            </a:r>
            <a:endParaRPr lang="zh-CN" altLang="en-US" dirty="0"/>
          </a:p>
        </p:txBody>
      </p:sp>
      <p:sp>
        <p:nvSpPr>
          <p:cNvPr id="56322" name="内容占位符 4"/>
          <p:cNvSpPr>
            <a:spLocks noGrp="1"/>
          </p:cNvSpPr>
          <p:nvPr>
            <p:ph idx="4294967295"/>
          </p:nvPr>
        </p:nvSpPr>
        <p:spPr>
          <a:xfrm>
            <a:off x="0" y="1714500"/>
            <a:ext cx="9144000" cy="5143500"/>
          </a:xfrm>
          <a:ln/>
        </p:spPr>
        <p:txBody>
          <a:bodyPr vert="horz" wrap="square" lIns="91440" tIns="45720" rIns="91440" bIns="45720" anchor="t" anchorCtr="0"/>
          <a:lstStyle/>
          <a:p>
            <a:pPr algn="ctr" eaLnBrk="1" hangingPunct="1">
              <a:lnSpc>
                <a:spcPct val="80000"/>
              </a:lnSpc>
              <a:buClr>
                <a:schemeClr val="tx1"/>
              </a:buClr>
              <a:buNone/>
            </a:pPr>
            <a:r>
              <a:rPr lang="en-US" altLang="zh-CN" sz="2400" b="1" dirty="0">
                <a:latin typeface="Times New Roman" panose="02020603050405020304" pitchFamily="18" charset="0"/>
              </a:rPr>
              <a:t>Words and Phrases</a:t>
            </a:r>
          </a:p>
          <a:p>
            <a:pPr algn="ctr" eaLnBrk="1" hangingPunct="1">
              <a:lnSpc>
                <a:spcPct val="80000"/>
              </a:lnSpc>
              <a:buClr>
                <a:schemeClr val="tx1"/>
              </a:buClr>
              <a:buNone/>
            </a:pPr>
            <a:endParaRPr lang="en-US" altLang="zh-CN" sz="2400" b="1" dirty="0">
              <a:latin typeface="Times New Roman" panose="02020603050405020304" pitchFamily="18" charset="0"/>
            </a:endParaRPr>
          </a:p>
          <a:p>
            <a:pPr eaLnBrk="1" hangingPunct="1">
              <a:lnSpc>
                <a:spcPct val="80000"/>
              </a:lnSpc>
              <a:buNone/>
            </a:pPr>
            <a:r>
              <a:rPr lang="en-US" altLang="zh-CN" sz="2400" dirty="0"/>
              <a:t>     </a:t>
            </a:r>
            <a:r>
              <a:rPr lang="en-US" altLang="zh-CN" sz="2400" dirty="0">
                <a:latin typeface="Times New Roman" panose="02020603050405020304" pitchFamily="18" charset="0"/>
              </a:rPr>
              <a:t>intact adj.                                                   </a:t>
            </a:r>
            <a:r>
              <a:rPr lang="zh-CN" altLang="en-US" sz="2400" dirty="0"/>
              <a:t>完整的，如数的</a:t>
            </a:r>
            <a:r>
              <a:rPr lang="en-US" altLang="zh-CN" sz="2400" dirty="0"/>
              <a:t>  </a:t>
            </a:r>
            <a:r>
              <a:rPr lang="zh-CN" altLang="en-US" sz="2400" dirty="0"/>
              <a:t>　</a:t>
            </a:r>
          </a:p>
          <a:p>
            <a:pPr eaLnBrk="1" hangingPunct="1">
              <a:lnSpc>
                <a:spcPct val="80000"/>
              </a:lnSpc>
              <a:buNone/>
            </a:pPr>
            <a:r>
              <a:rPr lang="en-US" altLang="zh-CN" sz="2400" dirty="0"/>
              <a:t>     </a:t>
            </a:r>
            <a:r>
              <a:rPr lang="en-US" altLang="zh-CN" sz="2400" dirty="0">
                <a:latin typeface="Times New Roman" panose="02020603050405020304" pitchFamily="18" charset="0"/>
              </a:rPr>
              <a:t>in transit                                                     </a:t>
            </a:r>
            <a:r>
              <a:rPr lang="zh-CN" altLang="en-US" sz="2400" dirty="0"/>
              <a:t>在途</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sales on credit (account) </a:t>
            </a:r>
            <a:r>
              <a:rPr lang="zh-CN" altLang="en-US" sz="2400" dirty="0"/>
              <a:t>　　                 </a:t>
            </a:r>
            <a:r>
              <a:rPr lang="en-US" altLang="zh-CN" sz="2400" dirty="0"/>
              <a:t>  </a:t>
            </a:r>
            <a:r>
              <a:rPr lang="zh-CN" altLang="en-US" sz="2400" dirty="0"/>
              <a:t>赊销</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purchase on credit (account) </a:t>
            </a:r>
            <a:r>
              <a:rPr lang="zh-CN" altLang="en-US" sz="2400" dirty="0"/>
              <a:t>　                  赊购</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cash payment=cash disbursement</a:t>
            </a:r>
            <a:r>
              <a:rPr lang="zh-CN" altLang="en-US" sz="2400" dirty="0"/>
              <a:t>　          现金支付</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bank deposit=cash in bank</a:t>
            </a:r>
            <a:r>
              <a:rPr lang="zh-CN" altLang="en-US" sz="2400" dirty="0"/>
              <a:t>　                     银行存款</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change</a:t>
            </a:r>
            <a:r>
              <a:rPr lang="en-US" altLang="zh-CN" sz="2400" dirty="0"/>
              <a:t> </a:t>
            </a:r>
            <a:r>
              <a:rPr lang="zh-CN" altLang="en-US" sz="2400" dirty="0"/>
              <a:t>　                                                     </a:t>
            </a:r>
            <a:r>
              <a:rPr lang="en-US" altLang="zh-CN" sz="2400" dirty="0"/>
              <a:t>vt. </a:t>
            </a:r>
            <a:r>
              <a:rPr lang="zh-CN" altLang="en-US" sz="2400" dirty="0"/>
              <a:t>改变，</a:t>
            </a:r>
            <a:r>
              <a:rPr lang="en-US" altLang="zh-CN" sz="2400" dirty="0"/>
              <a:t>n.</a:t>
            </a:r>
            <a:r>
              <a:rPr lang="zh-CN" altLang="en-US" sz="2400" dirty="0"/>
              <a:t>找头</a:t>
            </a:r>
            <a:endParaRPr lang="en-US" altLang="zh-CN" sz="2400" dirty="0"/>
          </a:p>
          <a:p>
            <a:pPr eaLnBrk="1" hangingPunct="1">
              <a:lnSpc>
                <a:spcPct val="80000"/>
              </a:lnSpc>
              <a:buNone/>
            </a:pPr>
            <a:r>
              <a:rPr lang="zh-CN" altLang="en-US" sz="2400" dirty="0"/>
              <a:t>    例：</a:t>
            </a:r>
            <a:r>
              <a:rPr lang="en-US" altLang="zh-CN" sz="2400" dirty="0">
                <a:latin typeface="Times New Roman" panose="02020603050405020304" pitchFamily="18" charset="0"/>
              </a:rPr>
              <a:t>too much change or be short changed </a:t>
            </a:r>
            <a:r>
              <a:rPr lang="zh-CN" altLang="en-US" sz="2400" dirty="0"/>
              <a:t>多找或少找</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place=deposit</a:t>
            </a:r>
            <a:r>
              <a:rPr lang="en-US" altLang="zh-CN" sz="2400" dirty="0"/>
              <a:t>                                              </a:t>
            </a:r>
            <a:r>
              <a:rPr lang="zh-CN" altLang="en-US" sz="2400" dirty="0"/>
              <a:t>存入（银行）</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collection</a:t>
            </a:r>
            <a:r>
              <a:rPr lang="zh-CN" altLang="en-US" sz="2400" dirty="0">
                <a:latin typeface="Times New Roman" panose="02020603050405020304" pitchFamily="18" charset="0"/>
              </a:rPr>
              <a:t>　                                                  </a:t>
            </a:r>
            <a:r>
              <a:rPr lang="en-US" altLang="zh-CN" sz="2400" dirty="0">
                <a:latin typeface="Times New Roman" panose="02020603050405020304" pitchFamily="18" charset="0"/>
              </a:rPr>
              <a:t>n.</a:t>
            </a:r>
            <a:r>
              <a:rPr lang="zh-CN" altLang="en-US" sz="2400" dirty="0"/>
              <a:t>收集，收获，托收款项</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uncollectible items</a:t>
            </a:r>
            <a:r>
              <a:rPr lang="zh-CN" altLang="en-US" sz="2400" dirty="0"/>
              <a:t>　                                  退票（未收款）</a:t>
            </a:r>
            <a:endParaRPr lang="en-US" altLang="zh-CN" sz="2400" dirty="0"/>
          </a:p>
          <a:p>
            <a:pPr eaLnBrk="1" hangingPunct="1">
              <a:lnSpc>
                <a:spcPct val="80000"/>
              </a:lnSpc>
              <a:buNone/>
            </a:pPr>
            <a:r>
              <a:rPr lang="en-US" altLang="zh-CN" sz="2400"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Box 1"/>
          <p:cNvSpPr txBox="1"/>
          <p:nvPr/>
        </p:nvSpPr>
        <p:spPr>
          <a:xfrm>
            <a:off x="0" y="284163"/>
            <a:ext cx="9144000" cy="6000750"/>
          </a:xfrm>
          <a:prstGeom prst="rect">
            <a:avLst/>
          </a:prstGeom>
          <a:noFill/>
          <a:ln w="9525">
            <a:noFill/>
          </a:ln>
        </p:spPr>
        <p:txBody>
          <a:bodyPr anchor="t" anchorCtr="0">
            <a:spAutoFit/>
          </a:bodyPr>
          <a:lstStyle/>
          <a:p>
            <a:pPr algn="ctr">
              <a:buClrTx/>
              <a:buNone/>
            </a:pPr>
            <a:r>
              <a:rPr lang="en-US" altLang="zh-CN" sz="2400" b="1" dirty="0">
                <a:latin typeface="Times New Roman" panose="02020603050405020304" pitchFamily="18" charset="0"/>
                <a:ea typeface="宋体" panose="02010600030101010101" pitchFamily="2" charset="-122"/>
              </a:rPr>
              <a:t>Reading</a:t>
            </a:r>
            <a:r>
              <a:rPr lang="zh-CN" altLang="en-US" sz="2400" b="1" dirty="0">
                <a:latin typeface="Times New Roman" panose="02020603050405020304" pitchFamily="18" charset="0"/>
                <a:ea typeface="宋体" panose="02010600030101010101" pitchFamily="2" charset="-122"/>
              </a:rPr>
              <a:t>  </a:t>
            </a:r>
            <a:r>
              <a:rPr lang="en-US" altLang="zh-CN" sz="2400" b="1" dirty="0">
                <a:latin typeface="Times New Roman" panose="02020603050405020304" pitchFamily="18" charset="0"/>
                <a:ea typeface="宋体" panose="02010600030101010101" pitchFamily="2" charset="-122"/>
              </a:rPr>
              <a:t>Comprehension</a:t>
            </a:r>
          </a:p>
          <a:p>
            <a:pPr algn="ctr">
              <a:buClrTx/>
              <a:buNone/>
            </a:pPr>
            <a:endParaRPr lang="en-US" altLang="zh-CN" sz="2400" b="1" dirty="0">
              <a:latin typeface="Times New Roman" panose="02020603050405020304" pitchFamily="18" charset="0"/>
              <a:ea typeface="宋体" panose="02010600030101010101" pitchFamily="2" charset="-122"/>
            </a:endParaRPr>
          </a:p>
          <a:p>
            <a:pPr>
              <a:buClrTx/>
              <a:buNone/>
            </a:pPr>
            <a:r>
              <a:rPr lang="en-US" altLang="zh-CN" sz="2400" dirty="0">
                <a:latin typeface="Times New Roman" panose="02020603050405020304" pitchFamily="18" charset="0"/>
                <a:ea typeface="宋体" panose="02010600030101010101" pitchFamily="2" charset="-122"/>
              </a:rPr>
              <a:t>   Main Ideas </a:t>
            </a:r>
          </a:p>
          <a:p>
            <a:pPr>
              <a:buClrTx/>
              <a:buFont typeface="Arial" panose="020B0604020202020204" pitchFamily="34" charset="0"/>
              <a:buAutoNum type="arabicPeriod"/>
            </a:pPr>
            <a:r>
              <a:rPr lang="en-US" altLang="zh-CN" sz="2400" dirty="0">
                <a:latin typeface="Times New Roman" panose="02020603050405020304" pitchFamily="18" charset="0"/>
                <a:ea typeface="宋体" panose="02010600030101010101" pitchFamily="2" charset="-122"/>
              </a:rPr>
              <a:t>Definition of Accounting</a:t>
            </a:r>
          </a:p>
          <a:p>
            <a:pPr>
              <a:buClrTx/>
              <a:buNone/>
            </a:pPr>
            <a:r>
              <a:rPr lang="en-US" altLang="zh-CN" sz="2400" dirty="0">
                <a:latin typeface="Times New Roman" panose="02020603050405020304" pitchFamily="18" charset="0"/>
                <a:ea typeface="宋体" panose="02010600030101010101" pitchFamily="2" charset="-122"/>
              </a:rPr>
              <a:t>        business language </a:t>
            </a:r>
          </a:p>
          <a:p>
            <a:pPr>
              <a:buClrTx/>
              <a:buNone/>
            </a:pPr>
            <a:r>
              <a:rPr lang="en-US" altLang="zh-CN" sz="2400" dirty="0">
                <a:latin typeface="Times New Roman" panose="02020603050405020304" pitchFamily="18" charset="0"/>
                <a:ea typeface="宋体" panose="02010600030101010101" pitchFamily="2" charset="-122"/>
              </a:rPr>
              <a:t>        information system  </a:t>
            </a:r>
          </a:p>
          <a:p>
            <a:pPr>
              <a:buClrTx/>
              <a:buNone/>
            </a:pPr>
            <a:r>
              <a:rPr lang="en-US" altLang="zh-CN" sz="2400" dirty="0">
                <a:latin typeface="Times New Roman" panose="02020603050405020304" pitchFamily="18" charset="0"/>
                <a:ea typeface="宋体" panose="02010600030101010101" pitchFamily="2" charset="-122"/>
              </a:rPr>
              <a:t>        basis for decisions</a:t>
            </a:r>
          </a:p>
          <a:p>
            <a:pPr>
              <a:buClrTx/>
              <a:buNone/>
            </a:pPr>
            <a:endParaRPr lang="en-US" altLang="zh-CN" sz="2400" dirty="0">
              <a:latin typeface="Times New Roman" panose="02020603050405020304" pitchFamily="18" charset="0"/>
              <a:ea typeface="宋体" panose="02010600030101010101" pitchFamily="2" charset="-122"/>
            </a:endParaRPr>
          </a:p>
          <a:p>
            <a:pPr>
              <a:buClrTx/>
              <a:buFont typeface="Arial" panose="020B0604020202020204" pitchFamily="34" charset="0"/>
              <a:buAutoNum type="arabicPeriod" startAt="2"/>
            </a:pPr>
            <a:r>
              <a:rPr lang="en-US" altLang="zh-CN" sz="2400" dirty="0">
                <a:latin typeface="Times New Roman" panose="02020603050405020304" pitchFamily="18" charset="0"/>
                <a:ea typeface="宋体" panose="02010600030101010101" pitchFamily="2" charset="-122"/>
              </a:rPr>
              <a:t>Types of Accounting Information</a:t>
            </a:r>
          </a:p>
          <a:p>
            <a:pPr>
              <a:buClrTx/>
              <a:buNone/>
            </a:pPr>
            <a:r>
              <a:rPr lang="en-US" altLang="zh-CN" sz="2400" dirty="0">
                <a:latin typeface="Times New Roman" panose="02020603050405020304" pitchFamily="18" charset="0"/>
                <a:ea typeface="宋体" panose="02010600030101010101" pitchFamily="2" charset="-122"/>
              </a:rPr>
              <a:t>(1)Financial Accounting</a:t>
            </a:r>
          </a:p>
          <a:p>
            <a:pPr>
              <a:buClrTx/>
              <a:buFont typeface="Arial" panose="020B0604020202020204" pitchFamily="34" charset="0"/>
              <a:buAutoNum type="circleNumDbPlain"/>
            </a:pPr>
            <a:r>
              <a:rPr lang="en-US" altLang="zh-CN" sz="2400" dirty="0">
                <a:latin typeface="Times New Roman" panose="02020603050405020304" pitchFamily="18" charset="0"/>
                <a:ea typeface="宋体" panose="02010600030101010101" pitchFamily="2" charset="-122"/>
              </a:rPr>
              <a:t>Internal users </a:t>
            </a:r>
          </a:p>
          <a:p>
            <a:pPr>
              <a:buClrTx/>
              <a:buFont typeface="Arial" panose="020B0604020202020204" pitchFamily="34" charset="0"/>
              <a:buAutoNum type="circleNumDbPlain"/>
            </a:pPr>
            <a:r>
              <a:rPr lang="en-US" altLang="zh-CN" sz="2400" dirty="0">
                <a:latin typeface="Times New Roman" panose="02020603050405020304" pitchFamily="18" charset="0"/>
                <a:ea typeface="宋体" panose="02010600030101010101" pitchFamily="2" charset="-122"/>
              </a:rPr>
              <a:t>External users </a:t>
            </a:r>
          </a:p>
          <a:p>
            <a:pPr>
              <a:buClrTx/>
              <a:buNone/>
            </a:pPr>
            <a:r>
              <a:rPr lang="en-US" altLang="zh-CN" sz="2400" dirty="0">
                <a:latin typeface="Times New Roman" panose="02020603050405020304" pitchFamily="18" charset="0"/>
                <a:ea typeface="宋体" panose="02010600030101010101" pitchFamily="2" charset="-122"/>
              </a:rPr>
              <a:t>          Owners </a:t>
            </a:r>
          </a:p>
          <a:p>
            <a:pPr>
              <a:buClrTx/>
              <a:buNone/>
            </a:pPr>
            <a:r>
              <a:rPr lang="en-US" altLang="zh-CN" sz="2400" dirty="0">
                <a:latin typeface="Times New Roman" panose="02020603050405020304" pitchFamily="18" charset="0"/>
                <a:ea typeface="宋体" panose="02010600030101010101" pitchFamily="2" charset="-122"/>
              </a:rPr>
              <a:t>          Creditors</a:t>
            </a:r>
          </a:p>
          <a:p>
            <a:pPr>
              <a:buClrTx/>
              <a:buNone/>
            </a:pPr>
            <a:r>
              <a:rPr lang="en-US" altLang="zh-CN" sz="2400" dirty="0">
                <a:latin typeface="Times New Roman" panose="02020603050405020304" pitchFamily="18" charset="0"/>
                <a:ea typeface="宋体" panose="02010600030101010101" pitchFamily="2" charset="-122"/>
              </a:rPr>
              <a:t>          Governmental agencies </a:t>
            </a:r>
          </a:p>
          <a:p>
            <a:pPr>
              <a:buClrTx/>
              <a:buNone/>
            </a:pPr>
            <a:r>
              <a:rPr lang="en-US" altLang="zh-CN" sz="2400" dirty="0">
                <a:latin typeface="Times New Roman" panose="02020603050405020304" pitchFamily="18" charset="0"/>
                <a:ea typeface="宋体" panose="02010600030101010101" pitchFamily="2" charset="-122"/>
              </a:rPr>
              <a:t>          Labor Unions</a:t>
            </a:r>
            <a:endParaRPr lang="zh-CN" altLang="en-US" sz="2400" dirty="0">
              <a:latin typeface="Times New Roman" panose="02020603050405020304" pitchFamily="18" charset="0"/>
              <a:ea typeface="Times New Roman" panose="02020603050405020304" pitchFamily="18" charset="0"/>
            </a:endParaRPr>
          </a:p>
        </p:txBody>
      </p:sp>
      <p:sp>
        <p:nvSpPr>
          <p:cNvPr id="10242" name="AutoShape 3"/>
          <p:cNvSpPr/>
          <p:nvPr/>
        </p:nvSpPr>
        <p:spPr>
          <a:xfrm>
            <a:off x="500063" y="4857750"/>
            <a:ext cx="287337" cy="1223963"/>
          </a:xfrm>
          <a:prstGeom prst="leftBrace">
            <a:avLst>
              <a:gd name="adj1" fmla="val 35477"/>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0243" name="AutoShape 4"/>
          <p:cNvSpPr/>
          <p:nvPr/>
        </p:nvSpPr>
        <p:spPr>
          <a:xfrm>
            <a:off x="357188" y="1857375"/>
            <a:ext cx="320675" cy="936625"/>
          </a:xfrm>
          <a:prstGeom prst="leftBrace">
            <a:avLst>
              <a:gd name="adj1" fmla="val 19728"/>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内容占位符 4"/>
          <p:cNvSpPr txBox="1"/>
          <p:nvPr/>
        </p:nvSpPr>
        <p:spPr>
          <a:xfrm>
            <a:off x="0" y="1714500"/>
            <a:ext cx="9144000" cy="3286125"/>
          </a:xfrm>
          <a:prstGeom prst="rect">
            <a:avLst/>
          </a:prstGeom>
          <a:noFill/>
          <a:ln w="9525">
            <a:noFill/>
          </a:ln>
        </p:spPr>
        <p:txBody>
          <a:bodyPr anchor="t" anchorCtr="0"/>
          <a:lstStyle/>
          <a:p>
            <a:pPr marL="273050" indent="-273050">
              <a:spcBef>
                <a:spcPct val="20000"/>
              </a:spcBef>
              <a:buClr>
                <a:srgbClr val="0BD0D9"/>
              </a:buClr>
              <a:buSzPct val="95000"/>
              <a:buFont typeface="Wingdings 2" panose="05020102010507070707" pitchFamily="18" charset="2"/>
            </a:pPr>
            <a:endParaRPr lang="en-US" altLang="zh-CN" sz="26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endParaRPr lang="en-US" altLang="zh-CN" sz="2600" dirty="0">
              <a:latin typeface="Constantia" panose="02030602050306030303" pitchFamily="18" charset="0"/>
              <a:ea typeface="宋体" panose="02010600030101010101" pitchFamily="2" charset="-122"/>
            </a:endParaRPr>
          </a:p>
          <a:p>
            <a:pPr marL="273050" indent="-273050">
              <a:buClrTx/>
            </a:pPr>
            <a:r>
              <a:rPr lang="en-US" altLang="zh-CN" sz="2400" dirty="0">
                <a:latin typeface="Times New Roman" panose="02020603050405020304" pitchFamily="18" charset="0"/>
                <a:ea typeface="宋体" panose="02010600030101010101" pitchFamily="2" charset="-122"/>
              </a:rPr>
              <a:t>     money                     </a:t>
            </a:r>
            <a:r>
              <a:rPr lang="zh-CN" altLang="en-US" sz="2400" dirty="0">
                <a:latin typeface="Times New Roman" panose="02020603050405020304" pitchFamily="18" charset="0"/>
                <a:ea typeface="宋体" panose="02010600030101010101" pitchFamily="2" charset="-122"/>
              </a:rPr>
              <a:t>汇票</a:t>
            </a:r>
            <a:r>
              <a:rPr lang="en-US" altLang="zh-CN" sz="2400" dirty="0">
                <a:latin typeface="Times New Roman" panose="02020603050405020304" pitchFamily="18" charset="0"/>
                <a:ea typeface="宋体" panose="02010600030101010101" pitchFamily="2" charset="-122"/>
              </a:rPr>
              <a:t>(money order) </a:t>
            </a:r>
            <a:r>
              <a:rPr lang="zh-CN" altLang="en-US" sz="2400" dirty="0">
                <a:latin typeface="Times New Roman" panose="02020603050405020304" pitchFamily="18" charset="0"/>
                <a:ea typeface="宋体" panose="02010600030101010101" pitchFamily="2" charset="-122"/>
              </a:rPr>
              <a:t>　</a:t>
            </a:r>
          </a:p>
          <a:p>
            <a:pPr marL="273050" indent="-273050">
              <a:buClrTx/>
            </a:pPr>
            <a:r>
              <a:rPr lang="en-US" altLang="zh-CN" sz="2400" dirty="0">
                <a:latin typeface="Times New Roman" panose="02020603050405020304" pitchFamily="18" charset="0"/>
                <a:ea typeface="宋体" panose="02010600030101010101" pitchFamily="2" charset="-122"/>
              </a:rPr>
              <a:t>     draft                        </a:t>
            </a:r>
            <a:r>
              <a:rPr lang="zh-CN" altLang="en-US" sz="2400" dirty="0">
                <a:latin typeface="Times New Roman" panose="02020603050405020304" pitchFamily="18" charset="0"/>
                <a:ea typeface="宋体" panose="02010600030101010101" pitchFamily="2" charset="-122"/>
              </a:rPr>
              <a:t>汇票</a:t>
            </a:r>
            <a:r>
              <a:rPr lang="en-US" altLang="zh-CN" sz="2400" dirty="0">
                <a:latin typeface="Times New Roman" panose="02020603050405020304" pitchFamily="18" charset="0"/>
                <a:ea typeface="宋体" panose="02010600030101010101" pitchFamily="2" charset="-122"/>
              </a:rPr>
              <a:t>(bank draft)</a:t>
            </a:r>
          </a:p>
          <a:p>
            <a:pPr marL="273050" indent="-273050">
              <a:buClrTx/>
            </a:pPr>
            <a:r>
              <a:rPr lang="en-US" altLang="zh-CN" sz="2400" dirty="0">
                <a:latin typeface="Times New Roman" panose="02020603050405020304" pitchFamily="18" charset="0"/>
                <a:ea typeface="宋体" panose="02010600030101010101" pitchFamily="2" charset="-122"/>
              </a:rPr>
              <a:t>     cancelled check      </a:t>
            </a:r>
            <a:r>
              <a:rPr lang="zh-CN" altLang="en-US" sz="2400" dirty="0">
                <a:latin typeface="Times New Roman" panose="02020603050405020304" pitchFamily="18" charset="0"/>
                <a:ea typeface="宋体" panose="02010600030101010101" pitchFamily="2" charset="-122"/>
              </a:rPr>
              <a:t>已付支票</a:t>
            </a:r>
            <a:endParaRPr lang="en-US" altLang="zh-CN" sz="2400" dirty="0">
              <a:latin typeface="Times New Roman" panose="02020603050405020304" pitchFamily="18" charset="0"/>
              <a:ea typeface="宋体" panose="02010600030101010101" pitchFamily="2" charset="-122"/>
            </a:endParaRPr>
          </a:p>
          <a:p>
            <a:pPr marL="273050" indent="-273050">
              <a:buClrTx/>
            </a:pPr>
            <a:r>
              <a:rPr lang="en-US" altLang="zh-CN" sz="2400" dirty="0">
                <a:latin typeface="Times New Roman" panose="02020603050405020304" pitchFamily="18" charset="0"/>
                <a:ea typeface="宋体" panose="02010600030101010101" pitchFamily="2" charset="-122"/>
              </a:rPr>
              <a:t>     factor                      </a:t>
            </a:r>
            <a:r>
              <a:rPr lang="zh-CN" altLang="en-US" sz="2400" dirty="0">
                <a:latin typeface="Times New Roman" panose="02020603050405020304" pitchFamily="18" charset="0"/>
                <a:ea typeface="宋体" panose="02010600030101010101" pitchFamily="2" charset="-122"/>
              </a:rPr>
              <a:t>因素，代理商　</a:t>
            </a:r>
          </a:p>
          <a:p>
            <a:pPr marL="273050" indent="-273050">
              <a:buClrTx/>
            </a:pPr>
            <a:r>
              <a:rPr lang="en-US" altLang="zh-CN" sz="2400" dirty="0">
                <a:latin typeface="Times New Roman" panose="02020603050405020304" pitchFamily="18" charset="0"/>
                <a:ea typeface="宋体" panose="02010600030101010101" pitchFamily="2" charset="-122"/>
              </a:rPr>
              <a:t>     pledge                     </a:t>
            </a:r>
            <a:r>
              <a:rPr lang="zh-CN" altLang="en-US" sz="2400" dirty="0">
                <a:latin typeface="Times New Roman" panose="02020603050405020304" pitchFamily="18" charset="0"/>
                <a:ea typeface="宋体" panose="02010600030101010101" pitchFamily="2" charset="-122"/>
              </a:rPr>
              <a:t>担保，抵押品，誓约</a:t>
            </a:r>
            <a:endParaRPr lang="en-US" altLang="zh-CN" sz="2400" dirty="0">
              <a:latin typeface="Times New Roman" panose="02020603050405020304" pitchFamily="18" charset="0"/>
              <a:ea typeface="宋体" panose="02010600030101010101" pitchFamily="2" charset="-122"/>
            </a:endParaRPr>
          </a:p>
          <a:p>
            <a:pPr marL="273050" indent="-273050">
              <a:buClrTx/>
            </a:pPr>
            <a:r>
              <a:rPr lang="en-US" altLang="zh-CN" sz="2400" dirty="0">
                <a:latin typeface="Times New Roman" panose="02020603050405020304" pitchFamily="18" charset="0"/>
                <a:ea typeface="宋体" panose="02010600030101010101" pitchFamily="2" charset="-122"/>
              </a:rPr>
              <a:t>     collateral                 </a:t>
            </a:r>
            <a:r>
              <a:rPr lang="zh-CN" altLang="en-US" sz="2400" dirty="0">
                <a:latin typeface="Times New Roman" panose="02020603050405020304" pitchFamily="18" charset="0"/>
                <a:ea typeface="宋体" panose="02010600030101010101" pitchFamily="2" charset="-122"/>
              </a:rPr>
              <a:t>附带的，间接的</a:t>
            </a:r>
            <a:endParaRPr lang="en-US" altLang="zh-CN" sz="26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endParaRPr lang="en-US" altLang="zh-CN" sz="2600" dirty="0">
              <a:latin typeface="Constantia" panose="02030602050306030303" pitchFamily="18" charset="0"/>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内容占位符 4"/>
          <p:cNvSpPr txBox="1"/>
          <p:nvPr/>
        </p:nvSpPr>
        <p:spPr>
          <a:xfrm>
            <a:off x="0" y="0"/>
            <a:ext cx="9144000" cy="6858000"/>
          </a:xfrm>
          <a:prstGeom prst="rect">
            <a:avLst/>
          </a:prstGeom>
          <a:noFill/>
          <a:ln w="9525">
            <a:noFill/>
          </a:ln>
        </p:spPr>
        <p:txBody>
          <a:bodyPr anchor="t" anchorCtr="0"/>
          <a:lstStyle/>
          <a:p>
            <a:pPr marL="273050" indent="-273050">
              <a:spcBef>
                <a:spcPct val="20000"/>
              </a:spcBef>
              <a:buClr>
                <a:srgbClr val="0BD0D9"/>
              </a:buClr>
              <a:buSzPct val="95000"/>
              <a:buFont typeface="Wingdings 2" panose="05020102010507070707" pitchFamily="18" charset="2"/>
            </a:pPr>
            <a:endParaRPr lang="en-US" altLang="zh-CN" sz="2600" dirty="0">
              <a:latin typeface="Constantia" panose="02030602050306030303" pitchFamily="18" charset="0"/>
              <a:ea typeface="宋体" panose="02010600030101010101" pitchFamily="2" charset="-122"/>
            </a:endParaRPr>
          </a:p>
          <a:p>
            <a:pPr marL="273050" indent="-273050" algn="ctr">
              <a:spcBef>
                <a:spcPct val="20000"/>
              </a:spcBef>
              <a:buClr>
                <a:srgbClr val="0BD0D9"/>
              </a:buClr>
              <a:buSzPct val="95000"/>
              <a:buFont typeface="Wingdings 2" panose="05020102010507070707" pitchFamily="18" charset="2"/>
            </a:pPr>
            <a:r>
              <a:rPr lang="en-US" altLang="zh-CN" sz="2800" b="1" dirty="0">
                <a:latin typeface="Times New Roman" panose="02020603050405020304" pitchFamily="18" charset="0"/>
                <a:ea typeface="宋体" panose="02010600030101010101" pitchFamily="2" charset="-122"/>
              </a:rPr>
              <a:t>Abbreviation</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缩略语）</a:t>
            </a:r>
            <a:endParaRPr lang="en-US" altLang="zh-CN" sz="2800" b="1" dirty="0">
              <a:latin typeface="宋体" panose="02010600030101010101" pitchFamily="2" charset="-122"/>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endParaRPr lang="en-US" altLang="zh-CN" sz="26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Inv. No.=Invoice Number</a:t>
            </a:r>
            <a:r>
              <a:rPr lang="zh-CN" altLang="en-US" sz="2400" dirty="0">
                <a:latin typeface="Constantia" panose="02030602050306030303" pitchFamily="18" charset="0"/>
                <a:ea typeface="宋体" panose="02010600030101010101" pitchFamily="2" charset="-122"/>
              </a:rPr>
              <a:t>　              发票号码</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Exp.=Explanation</a:t>
            </a:r>
            <a:r>
              <a:rPr lang="zh-CN" altLang="en-US" sz="2400" dirty="0">
                <a:latin typeface="Constantia" panose="02030602050306030303" pitchFamily="18" charset="0"/>
                <a:ea typeface="宋体" panose="02010600030101010101" pitchFamily="2" charset="-122"/>
              </a:rPr>
              <a:t>　                          摘要</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Accts. Rec.=Accounts Receivable</a:t>
            </a:r>
            <a:r>
              <a:rPr lang="zh-CN" altLang="en-US" sz="2400" dirty="0">
                <a:latin typeface="Constantia" panose="02030602050306030303" pitchFamily="18" charset="0"/>
                <a:ea typeface="宋体" panose="02010600030101010101" pitchFamily="2" charset="-122"/>
              </a:rPr>
              <a:t>　 应收账款</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Accts. Pay =Accounts Payable</a:t>
            </a:r>
            <a:r>
              <a:rPr lang="zh-CN" altLang="en-US" sz="2400" dirty="0">
                <a:latin typeface="Constantia" panose="02030602050306030303" pitchFamily="18" charset="0"/>
                <a:ea typeface="宋体" panose="02010600030101010101" pitchFamily="2" charset="-122"/>
              </a:rPr>
              <a:t>　      应付账款</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Col. Fee=Collection fee</a:t>
            </a:r>
            <a:r>
              <a:rPr lang="zh-CN" altLang="en-US" sz="2400" dirty="0">
                <a:latin typeface="Constantia" panose="02030602050306030303" pitchFamily="18" charset="0"/>
                <a:ea typeface="宋体" panose="02010600030101010101" pitchFamily="2" charset="-122"/>
              </a:rPr>
              <a:t>　                手续费</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Outst. Check=Outstanding Check</a:t>
            </a:r>
            <a:r>
              <a:rPr lang="zh-CN" altLang="en-US" sz="2400" dirty="0">
                <a:latin typeface="Constantia" panose="02030602050306030303" pitchFamily="18" charset="0"/>
                <a:ea typeface="宋体" panose="02010600030101010101" pitchFamily="2" charset="-122"/>
              </a:rPr>
              <a:t>　未兑现支票</a:t>
            </a:r>
            <a:endParaRPr lang="en-US" altLang="zh-CN" sz="24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endParaRPr lang="en-US" altLang="zh-CN" sz="2600" dirty="0">
              <a:latin typeface="Constantia" panose="02030602050306030303" pitchFamily="18" charset="0"/>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a:xfrm>
            <a:off x="0" y="1714500"/>
            <a:ext cx="9144000" cy="2857500"/>
          </a:xfrm>
        </p:spPr>
        <p:txBody>
          <a:bodyPr vert="horz" wrap="square" lIns="91440" tIns="45720" rIns="91440" bIns="45720" numCol="1" anchor="t" anchorCtr="0" compatLnSpc="1"/>
          <a:lstStyle/>
          <a:p>
            <a:pPr marL="273050" marR="0" lvl="0" indent="-273050" algn="ctr"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Main Points</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1.Cash </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Char char=""/>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Internal control</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Char char=""/>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Bank Reconciliation</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Char char=""/>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Petty cash</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2.Temporary  Investment</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Char char=""/>
              <a:defRPr/>
            </a:pPr>
            <a:endParaRPr kumimoji="0" lang="zh-CN" altLang="en-US" sz="20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内容占位符 2"/>
          <p:cNvSpPr>
            <a:spLocks noGrp="1"/>
          </p:cNvSpPr>
          <p:nvPr>
            <p:ph idx="1"/>
          </p:nvPr>
        </p:nvSpPr>
        <p:spPr>
          <a:xfrm>
            <a:off x="428625" y="285750"/>
            <a:ext cx="8229600" cy="5857875"/>
          </a:xfrm>
          <a:ln/>
        </p:spPr>
        <p:txBody>
          <a:bodyPr vert="horz" wrap="square" lIns="91440" tIns="45720" rIns="91440" bIns="45720" anchor="t" anchorCtr="0"/>
          <a:lstStyle/>
          <a:p>
            <a:pPr>
              <a:lnSpc>
                <a:spcPct val="90000"/>
              </a:lnSpc>
            </a:pPr>
            <a:r>
              <a:rPr lang="en-US" altLang="zh-CN" sz="2400" dirty="0">
                <a:latin typeface="Times New Roman" panose="02020603050405020304" pitchFamily="18" charset="0"/>
              </a:rPr>
              <a:t>3.Accounts Receivable</a:t>
            </a:r>
          </a:p>
          <a:p>
            <a:pPr>
              <a:lnSpc>
                <a:spcPct val="90000"/>
              </a:lnSpc>
            </a:pPr>
            <a:r>
              <a:rPr lang="en-US" altLang="zh-CN" sz="2400" dirty="0">
                <a:latin typeface="Times New Roman" panose="02020603050405020304" pitchFamily="18" charset="0"/>
              </a:rPr>
              <a:t>(1)Receivables:</a:t>
            </a:r>
          </a:p>
          <a:p>
            <a:pPr>
              <a:lnSpc>
                <a:spcPct val="90000"/>
              </a:lnSpc>
            </a:pPr>
            <a:r>
              <a:rPr lang="en-US" altLang="zh-CN" sz="2400" dirty="0">
                <a:latin typeface="Times New Roman" panose="02020603050405020304" pitchFamily="18" charset="0"/>
              </a:rPr>
              <a:t> Accounts Rec.   /Notes Rec. /  Other Rec.</a:t>
            </a:r>
          </a:p>
          <a:p>
            <a:pPr>
              <a:lnSpc>
                <a:spcPct val="90000"/>
              </a:lnSpc>
            </a:pPr>
            <a:r>
              <a:rPr lang="en-US" altLang="zh-CN" sz="2400" dirty="0">
                <a:latin typeface="Times New Roman" panose="02020603050405020304" pitchFamily="18" charset="0"/>
              </a:rPr>
              <a:t>(2) Accounts Rec.</a:t>
            </a:r>
          </a:p>
          <a:p>
            <a:pPr>
              <a:lnSpc>
                <a:spcPct val="90000"/>
              </a:lnSpc>
            </a:pPr>
            <a:r>
              <a:rPr lang="en-US" altLang="zh-CN" sz="2400" dirty="0">
                <a:latin typeface="Times New Roman" panose="02020603050405020304" pitchFamily="18" charset="0"/>
              </a:rPr>
              <a:t>Bad debts Estimating:</a:t>
            </a:r>
          </a:p>
          <a:p>
            <a:pPr>
              <a:lnSpc>
                <a:spcPct val="90000"/>
              </a:lnSpc>
              <a:buFont typeface="Wingdings" panose="05000000000000000000" pitchFamily="2" charset="2"/>
              <a:buChar char="l"/>
            </a:pPr>
            <a:r>
              <a:rPr lang="en-US" altLang="zh-CN" sz="2400" dirty="0">
                <a:latin typeface="Times New Roman" panose="02020603050405020304" pitchFamily="18" charset="0"/>
              </a:rPr>
              <a:t>Income statement method  (percentage of credit sale)</a:t>
            </a:r>
          </a:p>
          <a:p>
            <a:pPr>
              <a:lnSpc>
                <a:spcPct val="90000"/>
              </a:lnSpc>
              <a:buFont typeface="Wingdings" panose="05000000000000000000" pitchFamily="2" charset="2"/>
              <a:buChar char="l"/>
            </a:pPr>
            <a:r>
              <a:rPr lang="en-US" altLang="zh-CN" sz="2400" dirty="0">
                <a:latin typeface="Times New Roman" panose="02020603050405020304" pitchFamily="18" charset="0"/>
              </a:rPr>
              <a:t>Balance sheet method:   </a:t>
            </a:r>
          </a:p>
          <a:p>
            <a:pPr>
              <a:lnSpc>
                <a:spcPct val="90000"/>
              </a:lnSpc>
            </a:pPr>
            <a:r>
              <a:rPr lang="en-US" altLang="zh-CN" sz="2400" dirty="0">
                <a:latin typeface="Times New Roman" panose="02020603050405020304" pitchFamily="18" charset="0"/>
              </a:rPr>
              <a:t>a. Allowance method    </a:t>
            </a:r>
          </a:p>
          <a:p>
            <a:pPr>
              <a:lnSpc>
                <a:spcPct val="90000"/>
              </a:lnSpc>
            </a:pPr>
            <a:r>
              <a:rPr lang="en-US" altLang="zh-CN" sz="2400" dirty="0">
                <a:latin typeface="Times New Roman" panose="02020603050405020304" pitchFamily="18" charset="0"/>
              </a:rPr>
              <a:t>b. Direct write-off</a:t>
            </a:r>
          </a:p>
          <a:p>
            <a:pPr>
              <a:lnSpc>
                <a:spcPct val="90000"/>
              </a:lnSpc>
            </a:pPr>
            <a:r>
              <a:rPr lang="en-US" altLang="zh-CN" sz="2400" dirty="0">
                <a:latin typeface="Times New Roman" panose="02020603050405020304" pitchFamily="18" charset="0"/>
              </a:rPr>
              <a:t>(3) Notes Rec. </a:t>
            </a:r>
          </a:p>
          <a:p>
            <a:pPr>
              <a:lnSpc>
                <a:spcPct val="90000"/>
              </a:lnSpc>
              <a:buFont typeface="Wingdings" panose="05000000000000000000" pitchFamily="2" charset="2"/>
              <a:buChar char="l"/>
            </a:pPr>
            <a:r>
              <a:rPr lang="en-US" altLang="zh-CN" sz="2400" dirty="0">
                <a:latin typeface="Times New Roman" panose="02020603050405020304" pitchFamily="18" charset="0"/>
              </a:rPr>
              <a:t>Maturity value=principal + interest</a:t>
            </a:r>
          </a:p>
          <a:p>
            <a:pPr>
              <a:lnSpc>
                <a:spcPct val="90000"/>
              </a:lnSpc>
              <a:buFont typeface="Wingdings" panose="05000000000000000000" pitchFamily="2" charset="2"/>
              <a:buChar char="l"/>
            </a:pPr>
            <a:r>
              <a:rPr lang="en-US" altLang="zh-CN" sz="2400" dirty="0">
                <a:latin typeface="Times New Roman" panose="02020603050405020304" pitchFamily="18" charset="0"/>
              </a:rPr>
              <a:t>Discounting</a:t>
            </a:r>
          </a:p>
          <a:p>
            <a:pPr>
              <a:lnSpc>
                <a:spcPct val="90000"/>
              </a:lnSpc>
            </a:pPr>
            <a:r>
              <a:rPr lang="en-US" altLang="zh-CN" sz="2400" dirty="0">
                <a:latin typeface="Times New Roman" panose="02020603050405020304" pitchFamily="18" charset="0"/>
              </a:rPr>
              <a:t>4. Extending Knowledge</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rPr>
              <a:t>Factoring Accounts Receivable</a:t>
            </a:r>
          </a:p>
          <a:p>
            <a:pPr>
              <a:lnSpc>
                <a:spcPct val="90000"/>
              </a:lnSpc>
              <a:buFont typeface="Wingdings" panose="05000000000000000000" pitchFamily="2" charset="2"/>
              <a:buChar char="l"/>
            </a:pPr>
            <a:endParaRPr lang="zh-CN"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3"/>
          <p:cNvSpPr>
            <a:spLocks noGrp="1"/>
          </p:cNvSpPr>
          <p:nvPr>
            <p:ph idx="1"/>
          </p:nvPr>
        </p:nvSpPr>
        <p:spPr>
          <a:xfrm>
            <a:off x="214313" y="1428750"/>
            <a:ext cx="8643937" cy="3786188"/>
          </a:xfrm>
          <a:ln/>
        </p:spPr>
        <p:txBody>
          <a:bodyPr vert="horz" wrap="square" lIns="91440" tIns="45720" rIns="91440" bIns="45720" anchor="t" anchorCtr="0"/>
          <a:lstStyle/>
          <a:p>
            <a:pPr algn="just">
              <a:lnSpc>
                <a:spcPct val="80000"/>
              </a:lnSpc>
              <a:buNone/>
            </a:pPr>
            <a:r>
              <a:rPr lang="en-US" altLang="zh-CN" sz="1800" b="1" dirty="0">
                <a:latin typeface="Times New Roman" panose="02020603050405020304" pitchFamily="18" charset="0"/>
              </a:rPr>
              <a:t>           1. In general terms, financial assets appear in the balance sheet at:</a:t>
            </a:r>
          </a:p>
          <a:p>
            <a:pPr algn="just">
              <a:lnSpc>
                <a:spcPct val="80000"/>
              </a:lnSpc>
              <a:buNone/>
            </a:pPr>
            <a:r>
              <a:rPr lang="en-US" altLang="zh-CN" sz="1800" b="1" dirty="0">
                <a:latin typeface="Times New Roman" panose="02020603050405020304" pitchFamily="18" charset="0"/>
              </a:rPr>
              <a:t>           a. Face value.</a:t>
            </a:r>
          </a:p>
          <a:p>
            <a:pPr algn="just">
              <a:lnSpc>
                <a:spcPct val="80000"/>
              </a:lnSpc>
              <a:buNone/>
            </a:pPr>
            <a:r>
              <a:rPr lang="en-US" altLang="zh-CN" sz="1800" b="1" dirty="0">
                <a:latin typeface="Times New Roman" panose="02020603050405020304" pitchFamily="18" charset="0"/>
              </a:rPr>
              <a:t>           b. Current value.</a:t>
            </a:r>
          </a:p>
          <a:p>
            <a:pPr algn="just">
              <a:lnSpc>
                <a:spcPct val="80000"/>
              </a:lnSpc>
              <a:buNone/>
            </a:pPr>
            <a:r>
              <a:rPr lang="en-US" altLang="zh-CN" sz="1800" b="1" dirty="0">
                <a:latin typeface="Times New Roman" panose="02020603050405020304" pitchFamily="18" charset="0"/>
              </a:rPr>
              <a:t>           c. Cost.</a:t>
            </a:r>
          </a:p>
          <a:p>
            <a:pPr algn="just">
              <a:lnSpc>
                <a:spcPct val="80000"/>
              </a:lnSpc>
              <a:buNone/>
            </a:pPr>
            <a:r>
              <a:rPr lang="en-US" altLang="zh-CN" sz="1800" b="1" dirty="0">
                <a:latin typeface="Times New Roman" panose="02020603050405020304" pitchFamily="18" charset="0"/>
              </a:rPr>
              <a:t>           d. Estimated future sales value.</a:t>
            </a:r>
          </a:p>
          <a:p>
            <a:pPr algn="just">
              <a:lnSpc>
                <a:spcPct val="80000"/>
              </a:lnSpc>
              <a:buNone/>
            </a:pPr>
            <a:r>
              <a:rPr lang="en-US" altLang="zh-CN" sz="1800" b="1" dirty="0">
                <a:latin typeface="Times New Roman" panose="02020603050405020304" pitchFamily="18" charset="0"/>
              </a:rPr>
              <a:t>           2. Which of the following practices contributes to efficient cash management?</a:t>
            </a:r>
          </a:p>
          <a:p>
            <a:pPr algn="just">
              <a:lnSpc>
                <a:spcPct val="80000"/>
              </a:lnSpc>
              <a:buNone/>
            </a:pPr>
            <a:r>
              <a:rPr lang="en-US" altLang="zh-CN" sz="1800" b="1" dirty="0">
                <a:latin typeface="Times New Roman" panose="02020603050405020304" pitchFamily="18" charset="0"/>
              </a:rPr>
              <a:t>           a. Never borrow money--maintain a cash balance sufficient to make all necessary payments.</a:t>
            </a:r>
          </a:p>
          <a:p>
            <a:pPr algn="just">
              <a:lnSpc>
                <a:spcPct val="80000"/>
              </a:lnSpc>
              <a:buNone/>
            </a:pPr>
            <a:r>
              <a:rPr lang="en-US" altLang="zh-CN" sz="1800" b="1" dirty="0">
                <a:latin typeface="Times New Roman" panose="02020603050405020304" pitchFamily="18" charset="0"/>
              </a:rPr>
              <a:t>           b. Record all cash receipts and cash payments at the end of the month when reconciling the bank statements.</a:t>
            </a:r>
          </a:p>
          <a:p>
            <a:pPr algn="just">
              <a:lnSpc>
                <a:spcPct val="80000"/>
              </a:lnSpc>
              <a:buNone/>
            </a:pPr>
            <a:r>
              <a:rPr lang="en-US" altLang="zh-CN" sz="1800" b="1" dirty="0">
                <a:latin typeface="Times New Roman" panose="02020603050405020304" pitchFamily="18" charset="0"/>
              </a:rPr>
              <a:t>           c. Prepare monthly forecasts of planned cash receipts, payments, and anticipated cash balances up to a year in advance. </a:t>
            </a:r>
          </a:p>
          <a:p>
            <a:pPr algn="just">
              <a:lnSpc>
                <a:spcPct val="80000"/>
              </a:lnSpc>
              <a:buNone/>
            </a:pPr>
            <a:r>
              <a:rPr lang="en-US" altLang="zh-CN" sz="1800" b="1" dirty="0">
                <a:latin typeface="Times New Roman" panose="02020603050405020304" pitchFamily="18" charset="0"/>
              </a:rPr>
              <a:t>           d. Pay each bill as soon as the invoice arrives.</a:t>
            </a:r>
            <a:endParaRPr lang="zh-CN" altLang="en-US" sz="1800" b="1" dirty="0">
              <a:latin typeface="Times New Roman" panose="02020603050405020304" pitchFamily="18" charset="0"/>
              <a:ea typeface="Times New Roman" panose="02020603050405020304" pitchFamily="18" charset="0"/>
            </a:endParaRPr>
          </a:p>
        </p:txBody>
      </p:sp>
      <p:sp>
        <p:nvSpPr>
          <p:cNvPr id="61442" name="Rectangle 2"/>
          <p:cNvSpPr txBox="1"/>
          <p:nvPr/>
        </p:nvSpPr>
        <p:spPr>
          <a:xfrm>
            <a:off x="0" y="287338"/>
            <a:ext cx="9144000" cy="428625"/>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Multiple-choice question</a:t>
            </a:r>
            <a:r>
              <a:rPr lang="en-US" altLang="zh-CN" sz="2800" b="1" dirty="0">
                <a:solidFill>
                  <a:schemeClr val="tx2"/>
                </a:solidFill>
                <a:latin typeface="Times New Roman" panose="02020603050405020304" pitchFamily="18" charset="0"/>
                <a:ea typeface="隶书" panose="02010509060101010101" pitchFamily="49" charset="-122"/>
              </a:rPr>
              <a:t>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p:cNvSpPr>
          <p:nvPr>
            <p:ph idx="1"/>
          </p:nvPr>
        </p:nvSpPr>
        <p:spPr>
          <a:xfrm>
            <a:off x="642938" y="1000125"/>
            <a:ext cx="8229600" cy="4000500"/>
          </a:xfrm>
          <a:ln/>
        </p:spPr>
        <p:txBody>
          <a:bodyPr vert="horz" wrap="square" lIns="91440" tIns="45720" rIns="91440" bIns="45720" anchor="t" anchorCtr="0"/>
          <a:lstStyle/>
          <a:p>
            <a:pPr>
              <a:lnSpc>
                <a:spcPct val="80000"/>
              </a:lnSpc>
              <a:buNone/>
            </a:pPr>
            <a:r>
              <a:rPr lang="en-US" altLang="zh-CN" sz="1800" b="1" dirty="0">
                <a:latin typeface="Times New Roman" panose="02020603050405020304" pitchFamily="18" charset="0"/>
              </a:rPr>
              <a:t>          3. Each of the following measures strengthens internal control over cash receipts except:</a:t>
            </a:r>
          </a:p>
          <a:p>
            <a:pPr>
              <a:lnSpc>
                <a:spcPct val="80000"/>
              </a:lnSpc>
              <a:buNone/>
            </a:pPr>
            <a:r>
              <a:rPr lang="en-US" altLang="zh-CN" sz="1800" b="1" dirty="0">
                <a:latin typeface="Times New Roman" panose="02020603050405020304" pitchFamily="18" charset="0"/>
              </a:rPr>
              <a:t>          a. The use of a petty cash fund.</a:t>
            </a:r>
          </a:p>
          <a:p>
            <a:pPr>
              <a:lnSpc>
                <a:spcPct val="80000"/>
              </a:lnSpc>
              <a:buNone/>
            </a:pPr>
            <a:r>
              <a:rPr lang="en-US" altLang="zh-CN" sz="1800" b="1" dirty="0">
                <a:latin typeface="Times New Roman" panose="02020603050405020304" pitchFamily="18" charset="0"/>
              </a:rPr>
              <a:t>          b. Preparation of a daily listing of all checks received through the mail.</a:t>
            </a:r>
          </a:p>
          <a:p>
            <a:pPr>
              <a:lnSpc>
                <a:spcPct val="80000"/>
              </a:lnSpc>
              <a:buNone/>
            </a:pPr>
            <a:r>
              <a:rPr lang="en-US" altLang="zh-CN" sz="1800" b="1" dirty="0">
                <a:latin typeface="Times New Roman" panose="02020603050405020304" pitchFamily="18" charset="0"/>
              </a:rPr>
              <a:t>          c. The deposit of cash receipts in the bank on a daily basis.</a:t>
            </a:r>
          </a:p>
          <a:p>
            <a:pPr>
              <a:lnSpc>
                <a:spcPct val="80000"/>
              </a:lnSpc>
              <a:buNone/>
            </a:pPr>
            <a:r>
              <a:rPr lang="en-US" altLang="zh-CN" sz="1800" b="1" dirty="0">
                <a:latin typeface="Times New Roman" panose="02020603050405020304" pitchFamily="18" charset="0"/>
              </a:rPr>
              <a:t>          d. The use of cash registers.</a:t>
            </a:r>
          </a:p>
          <a:p>
            <a:pPr>
              <a:lnSpc>
                <a:spcPct val="80000"/>
              </a:lnSpc>
              <a:buNone/>
            </a:pPr>
            <a:endParaRPr lang="en-US" altLang="zh-CN" sz="1800" b="1" dirty="0">
              <a:latin typeface="Times New Roman" panose="02020603050405020304" pitchFamily="18" charset="0"/>
            </a:endParaRPr>
          </a:p>
          <a:p>
            <a:pPr>
              <a:lnSpc>
                <a:spcPct val="80000"/>
              </a:lnSpc>
              <a:buNone/>
            </a:pPr>
            <a:r>
              <a:rPr lang="en-US" altLang="zh-CN" sz="1800" b="1" dirty="0">
                <a:latin typeface="Times New Roman" panose="02020603050405020304" pitchFamily="18" charset="0"/>
              </a:rPr>
              <a:t>          4. Puget Sound Co. sold marketable securities costing $80 000 for $92 000 cash. In the company's income statement and statement of cash flows, respectively, this will appear as:</a:t>
            </a:r>
          </a:p>
          <a:p>
            <a:pPr>
              <a:lnSpc>
                <a:spcPct val="80000"/>
              </a:lnSpc>
              <a:buNone/>
            </a:pPr>
            <a:r>
              <a:rPr lang="en-US" altLang="zh-CN" sz="1800" b="1" dirty="0">
                <a:latin typeface="Times New Roman" panose="02020603050405020304" pitchFamily="18" charset="0"/>
              </a:rPr>
              <a:t>           a. A $12 000 gain and a $92 000 cash receipt.</a:t>
            </a:r>
          </a:p>
          <a:p>
            <a:pPr>
              <a:lnSpc>
                <a:spcPct val="80000"/>
              </a:lnSpc>
              <a:buNone/>
            </a:pPr>
            <a:r>
              <a:rPr lang="en-US" altLang="zh-CN" sz="1800" b="1" dirty="0">
                <a:latin typeface="Times New Roman" panose="02020603050405020304" pitchFamily="18" charset="0"/>
              </a:rPr>
              <a:t>	      b. A $92 000 gain and an $8 000 cash receipt.</a:t>
            </a:r>
          </a:p>
          <a:p>
            <a:pPr>
              <a:lnSpc>
                <a:spcPct val="80000"/>
              </a:lnSpc>
              <a:buNone/>
            </a:pPr>
            <a:r>
              <a:rPr lang="en-US" altLang="zh-CN" sz="1800" b="1" dirty="0">
                <a:latin typeface="Times New Roman" panose="02020603050405020304" pitchFamily="18" charset="0"/>
              </a:rPr>
              <a:t>	      c. A $12 000 gain and an $80 000 cash receipt.</a:t>
            </a:r>
          </a:p>
          <a:p>
            <a:pPr>
              <a:lnSpc>
                <a:spcPct val="80000"/>
              </a:lnSpc>
              <a:buNone/>
            </a:pPr>
            <a:r>
              <a:rPr lang="en-US" altLang="zh-CN" sz="1800" b="1" dirty="0">
                <a:latin typeface="Times New Roman" panose="02020603050405020304" pitchFamily="18" charset="0"/>
              </a:rPr>
              <a:t>	      d. A $92 000 sale and a $92 000 cash receipt.</a:t>
            </a:r>
            <a:endParaRPr lang="en-US" altLang="zh-CN"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3"/>
          <p:cNvSpPr>
            <a:spLocks noGrp="1"/>
          </p:cNvSpPr>
          <p:nvPr>
            <p:ph idx="1"/>
          </p:nvPr>
        </p:nvSpPr>
        <p:spPr>
          <a:xfrm>
            <a:off x="500063" y="1071563"/>
            <a:ext cx="8229600" cy="5357812"/>
          </a:xfrm>
          <a:ln/>
        </p:spPr>
        <p:txBody>
          <a:bodyPr vert="horz" wrap="square" lIns="91440" tIns="45720" rIns="91440" bIns="45720" anchor="t" anchorCtr="0"/>
          <a:lstStyle/>
          <a:p>
            <a:pPr>
              <a:buNone/>
            </a:pPr>
            <a:r>
              <a:rPr lang="en-US" altLang="zh-CN" sz="1800" b="1" dirty="0">
                <a:latin typeface="Times New Roman" panose="02020603050405020304" pitchFamily="18" charset="0"/>
              </a:rPr>
              <a:t>            5. Under the direct write-off method of accounting for uncollectible accounts:</a:t>
            </a:r>
          </a:p>
          <a:p>
            <a:pPr>
              <a:buNone/>
            </a:pPr>
            <a:r>
              <a:rPr lang="en-US" altLang="zh-CN" sz="1800" b="1" dirty="0">
                <a:latin typeface="Times New Roman" panose="02020603050405020304" pitchFamily="18" charset="0"/>
              </a:rPr>
              <a:t>	       a. The current year uncollectible accounts expense is less than the expense would be under  the allowance approach.</a:t>
            </a:r>
          </a:p>
          <a:p>
            <a:pPr>
              <a:buNone/>
            </a:pPr>
            <a:r>
              <a:rPr lang="en-US" altLang="zh-CN" sz="1800" b="1" dirty="0">
                <a:latin typeface="Times New Roman" panose="02020603050405020304" pitchFamily="18" charset="0"/>
              </a:rPr>
              <a:t>	       b. The relationship between the current period net sales and current period uncollectible ac- counts expense illustrates the matching principle.</a:t>
            </a:r>
          </a:p>
          <a:p>
            <a:pPr>
              <a:buNone/>
            </a:pPr>
            <a:r>
              <a:rPr lang="en-US" altLang="zh-CN" sz="1800" b="1" dirty="0">
                <a:latin typeface="Times New Roman" panose="02020603050405020304" pitchFamily="18" charset="0"/>
              </a:rPr>
              <a:t>            c. The Allowance for Doubtful Accounts is debited when specific accounts receivable are  determined to be worthless.</a:t>
            </a:r>
          </a:p>
          <a:p>
            <a:pPr>
              <a:buNone/>
            </a:pPr>
            <a:r>
              <a:rPr lang="en-US" altLang="zh-CN" sz="1800" b="1" dirty="0">
                <a:latin typeface="Times New Roman" panose="02020603050405020304" pitchFamily="18" charset="0"/>
              </a:rPr>
              <a:t>	       d. Accounts receivable are not stated in the balance sheet at net realizable value, but at the balance of the Accounts Receivable control account.</a:t>
            </a:r>
          </a:p>
          <a:p>
            <a:pPr>
              <a:buNone/>
            </a:pPr>
            <a:r>
              <a:rPr lang="en-US" altLang="zh-CN" sz="1800" b="1" dirty="0">
                <a:latin typeface="Times New Roman" panose="02020603050405020304" pitchFamily="18" charset="0"/>
              </a:rPr>
              <a:t>            6. October 1, 2005, Coast Financial loaned Bart Corporation $300 000, receiving in exchange  a nine-month, 12 percent note receivable. Coast ends its fiscal year on December 31 and makes adjusting entries to accrue interest earned on all notes receivable. The interest  earned on the note receivable from Bart Corporation during 2006 will amount to:</a:t>
            </a:r>
          </a:p>
          <a:p>
            <a:pPr>
              <a:buNone/>
            </a:pPr>
            <a:r>
              <a:rPr lang="en-US" altLang="zh-CN" sz="1800" b="1" dirty="0">
                <a:latin typeface="Times New Roman" panose="02020603050405020304" pitchFamily="18" charset="0"/>
              </a:rPr>
              <a:t>             a. $9 000.    b. $18 000.    c. $27 000.    d. $36 000.</a:t>
            </a:r>
          </a:p>
          <a:p>
            <a:pPr>
              <a:buNone/>
            </a:pPr>
            <a:endParaRPr lang="zh-CN" altLang="en-US" sz="1800" b="1" dirty="0">
              <a:latin typeface="Times New Roman" panose="02020603050405020304" pitchFamily="18" charset="0"/>
            </a:endParaRPr>
          </a:p>
          <a:p>
            <a:pPr>
              <a:buNone/>
            </a:pP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标题 3"/>
          <p:cNvSpPr>
            <a:spLocks noGrp="1"/>
          </p:cNvSpPr>
          <p:nvPr>
            <p:ph type="title" idx="4294967295"/>
          </p:nvPr>
        </p:nvSpPr>
        <p:spPr>
          <a:xfrm>
            <a:off x="0" y="0"/>
            <a:ext cx="9144000" cy="1143000"/>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Six</a:t>
            </a:r>
            <a:r>
              <a:rPr lang="en-US" altLang="zh-CN" sz="4400" b="1" dirty="0">
                <a:latin typeface="Times New Roman" panose="02020603050405020304" pitchFamily="18" charset="0"/>
              </a:rPr>
              <a:t/>
            </a:r>
            <a:br>
              <a:rPr lang="en-US" altLang="zh-CN" sz="4400" b="1" dirty="0">
                <a:latin typeface="Times New Roman" panose="02020603050405020304" pitchFamily="18" charset="0"/>
              </a:rPr>
            </a:br>
            <a:r>
              <a:rPr lang="en-US" altLang="zh-CN" sz="2800" b="1" dirty="0">
                <a:solidFill>
                  <a:srgbClr val="004E6D"/>
                </a:solidFill>
                <a:latin typeface="Times New Roman" panose="02020603050405020304" pitchFamily="18" charset="0"/>
              </a:rPr>
              <a:t>Inventory</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64514" name="内容占位符 4"/>
          <p:cNvSpPr>
            <a:spLocks noGrp="1"/>
          </p:cNvSpPr>
          <p:nvPr>
            <p:ph idx="4294967295"/>
          </p:nvPr>
        </p:nvSpPr>
        <p:spPr>
          <a:xfrm>
            <a:off x="0" y="1714500"/>
            <a:ext cx="9144000" cy="4214813"/>
          </a:xfrm>
          <a:ln/>
        </p:spPr>
        <p:txBody>
          <a:bodyPr vert="horz" wrap="square" lIns="91440" tIns="45720" rIns="91440" bIns="45720" anchor="t" anchorCtr="0"/>
          <a:lstStyle/>
          <a:p>
            <a:pPr algn="ctr" eaLnBrk="1" hangingPunct="1">
              <a:buNone/>
            </a:pPr>
            <a:r>
              <a:rPr lang="en-US" altLang="zh-CN" sz="2400" b="1" dirty="0">
                <a:latin typeface="Times New Roman" panose="02020603050405020304" pitchFamily="18" charset="0"/>
              </a:rPr>
              <a:t>Words and Phrases</a:t>
            </a:r>
          </a:p>
          <a:p>
            <a:pPr algn="ctr" eaLnBrk="1" hangingPunct="1">
              <a:buNone/>
            </a:pPr>
            <a:endParaRPr lang="en-US" altLang="zh-CN" sz="2400" b="1" dirty="0">
              <a:latin typeface="Times New Roman" panose="02020603050405020304" pitchFamily="18" charset="0"/>
            </a:endParaRPr>
          </a:p>
          <a:p>
            <a:pPr eaLnBrk="1" hangingPunct="1">
              <a:buNone/>
            </a:pPr>
            <a:r>
              <a:rPr lang="en-US" altLang="zh-CN" sz="2400" dirty="0">
                <a:latin typeface="Times New Roman" panose="02020603050405020304" pitchFamily="18" charset="0"/>
              </a:rPr>
              <a:t>actual physical count</a:t>
            </a:r>
            <a:r>
              <a:rPr lang="en-US" altLang="zh-CN" sz="2400" dirty="0"/>
              <a:t>			</a:t>
            </a:r>
            <a:r>
              <a:rPr lang="zh-CN" altLang="en-US" sz="2400" dirty="0"/>
              <a:t>实地盘点</a:t>
            </a:r>
          </a:p>
          <a:p>
            <a:pPr>
              <a:buNone/>
            </a:pPr>
            <a:r>
              <a:rPr lang="en-US" altLang="zh-CN" sz="2400" dirty="0">
                <a:latin typeface="Times New Roman" panose="02020603050405020304" pitchFamily="18" charset="0"/>
              </a:rPr>
              <a:t>average cost method</a:t>
            </a:r>
            <a:r>
              <a:rPr lang="en-US" altLang="zh-CN" sz="2400" dirty="0"/>
              <a:t>			</a:t>
            </a:r>
            <a:r>
              <a:rPr lang="zh-CN" altLang="en-US" sz="2400" dirty="0"/>
              <a:t>平均成本</a:t>
            </a:r>
          </a:p>
          <a:p>
            <a:pPr>
              <a:buNone/>
            </a:pPr>
            <a:r>
              <a:rPr lang="en-US" altLang="zh-CN" sz="2400" dirty="0">
                <a:latin typeface="Times New Roman" panose="02020603050405020304" pitchFamily="18" charset="0"/>
              </a:rPr>
              <a:t>contra account	</a:t>
            </a:r>
            <a:r>
              <a:rPr lang="en-US" altLang="zh-CN" sz="2400" dirty="0"/>
              <a:t>		            </a:t>
            </a:r>
            <a:r>
              <a:rPr lang="zh-CN" altLang="en-US" sz="2400" dirty="0"/>
              <a:t>备抵账户</a:t>
            </a:r>
          </a:p>
          <a:p>
            <a:pPr>
              <a:buNone/>
            </a:pPr>
            <a:r>
              <a:rPr lang="en-US" altLang="zh-CN" sz="2400" dirty="0">
                <a:latin typeface="Times New Roman" panose="02020603050405020304" pitchFamily="18" charset="0"/>
              </a:rPr>
              <a:t>current replacement cost</a:t>
            </a:r>
            <a:r>
              <a:rPr lang="en-US" altLang="zh-CN" sz="2400" dirty="0"/>
              <a:t>		</a:t>
            </a:r>
            <a:r>
              <a:rPr lang="zh-CN" altLang="en-US" sz="2400" dirty="0"/>
              <a:t>现时重置成本</a:t>
            </a:r>
          </a:p>
          <a:p>
            <a:pPr>
              <a:buNone/>
            </a:pPr>
            <a:r>
              <a:rPr lang="en-US" altLang="zh-CN" sz="2400" dirty="0">
                <a:latin typeface="Times New Roman" panose="02020603050405020304" pitchFamily="18" charset="0"/>
              </a:rPr>
              <a:t>cost of goods available for sale</a:t>
            </a:r>
            <a:r>
              <a:rPr lang="en-US" altLang="zh-CN" sz="2400" dirty="0"/>
              <a:t>	</a:t>
            </a:r>
            <a:r>
              <a:rPr lang="zh-CN" altLang="en-US" sz="2400" dirty="0"/>
              <a:t>可供销售的商品成本</a:t>
            </a:r>
            <a:endParaRPr lang="en-US" altLang="zh-CN" sz="2400" dirty="0"/>
          </a:p>
          <a:p>
            <a:pPr>
              <a:buNone/>
            </a:pPr>
            <a:r>
              <a:rPr lang="en-US" altLang="zh-CN" sz="2400" dirty="0">
                <a:latin typeface="Times New Roman" panose="02020603050405020304" pitchFamily="18" charset="0"/>
              </a:rPr>
              <a:t>cost of goods sold</a:t>
            </a:r>
            <a:r>
              <a:rPr lang="zh-CN" altLang="en-US" sz="2400" b="1" dirty="0"/>
              <a:t>　                            </a:t>
            </a:r>
            <a:r>
              <a:rPr lang="zh-CN" altLang="en-US" sz="2400" dirty="0"/>
              <a:t>销货成本</a:t>
            </a:r>
          </a:p>
          <a:p>
            <a:pPr>
              <a:buNone/>
            </a:pPr>
            <a:r>
              <a:rPr lang="en-US" altLang="zh-CN" sz="2400" dirty="0">
                <a:latin typeface="Times New Roman" panose="02020603050405020304" pitchFamily="18" charset="0"/>
              </a:rPr>
              <a:t>ending inventory</a:t>
            </a:r>
            <a:r>
              <a:rPr lang="en-US" altLang="zh-CN" sz="2400" dirty="0"/>
              <a:t>			</a:t>
            </a:r>
            <a:r>
              <a:rPr lang="zh-CN" altLang="en-US" sz="2400" dirty="0"/>
              <a:t>期末存货</a:t>
            </a:r>
            <a:endParaRPr lang="en-US" altLang="zh-CN"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3"/>
          <p:cNvSpPr>
            <a:spLocks noGrp="1"/>
          </p:cNvSpPr>
          <p:nvPr>
            <p:ph idx="1"/>
          </p:nvPr>
        </p:nvSpPr>
        <p:spPr>
          <a:xfrm>
            <a:off x="428625" y="1928813"/>
            <a:ext cx="8229600" cy="4389437"/>
          </a:xfrm>
          <a:ln/>
        </p:spPr>
        <p:txBody>
          <a:bodyPr vert="horz" wrap="square" lIns="91440" tIns="45720" rIns="91440" bIns="45720" anchor="t" anchorCtr="0"/>
          <a:lstStyle/>
          <a:p>
            <a:pPr>
              <a:buNone/>
            </a:pPr>
            <a:r>
              <a:rPr lang="en-US" altLang="zh-CN" sz="2400" dirty="0">
                <a:latin typeface="Times New Roman" panose="02020603050405020304" pitchFamily="18" charset="0"/>
              </a:rPr>
              <a:t>FIFO</a:t>
            </a:r>
            <a:r>
              <a:rPr lang="zh-CN" altLang="en-US" sz="2400" dirty="0">
                <a:latin typeface="Times New Roman" panose="02020603050405020304" pitchFamily="18" charset="0"/>
              </a:rPr>
              <a:t>（</a:t>
            </a:r>
            <a:r>
              <a:rPr lang="en-US" altLang="zh-CN" sz="2400" dirty="0">
                <a:latin typeface="Times New Roman" panose="02020603050405020304" pitchFamily="18" charset="0"/>
              </a:rPr>
              <a:t>first-in, first-out method</a:t>
            </a:r>
            <a:r>
              <a:rPr lang="zh-CN" altLang="en-US" sz="2400" dirty="0">
                <a:latin typeface="Times New Roman" panose="02020603050405020304" pitchFamily="18" charset="0"/>
              </a:rPr>
              <a:t>）</a:t>
            </a:r>
            <a:r>
              <a:rPr lang="zh-CN" altLang="en-US" sz="2400" dirty="0"/>
              <a:t>	    先进先出法</a:t>
            </a:r>
          </a:p>
          <a:p>
            <a:pPr>
              <a:buNone/>
            </a:pPr>
            <a:r>
              <a:rPr lang="en-US" altLang="zh-CN" sz="2400" dirty="0">
                <a:latin typeface="Times New Roman" panose="02020603050405020304" pitchFamily="18" charset="0"/>
              </a:rPr>
              <a:t>LIFO</a:t>
            </a:r>
            <a:r>
              <a:rPr lang="zh-CN" altLang="en-US" sz="2400" dirty="0">
                <a:latin typeface="Times New Roman" panose="02020603050405020304" pitchFamily="18" charset="0"/>
              </a:rPr>
              <a:t>（</a:t>
            </a:r>
            <a:r>
              <a:rPr lang="en-US" altLang="zh-CN" sz="2400" dirty="0">
                <a:latin typeface="Times New Roman" panose="02020603050405020304" pitchFamily="18" charset="0"/>
              </a:rPr>
              <a:t>last-in, first-out method</a:t>
            </a:r>
            <a:r>
              <a:rPr lang="zh-CN" altLang="en-US" sz="2400" dirty="0">
                <a:latin typeface="Times New Roman" panose="02020603050405020304" pitchFamily="18" charset="0"/>
              </a:rPr>
              <a:t>）</a:t>
            </a:r>
            <a:r>
              <a:rPr lang="zh-CN" altLang="en-US" sz="2400" b="1" dirty="0"/>
              <a:t>	    </a:t>
            </a:r>
            <a:r>
              <a:rPr lang="zh-CN" altLang="en-US" sz="2400" dirty="0"/>
              <a:t>后进先出法</a:t>
            </a:r>
            <a:endParaRPr lang="en-US" altLang="zh-CN" sz="2400" dirty="0"/>
          </a:p>
          <a:p>
            <a:pPr>
              <a:buNone/>
            </a:pPr>
            <a:r>
              <a:rPr lang="en-US" altLang="zh-CN" sz="2400" dirty="0">
                <a:latin typeface="Times New Roman" panose="02020603050405020304" pitchFamily="18" charset="0"/>
              </a:rPr>
              <a:t>finished goods	</a:t>
            </a:r>
            <a:r>
              <a:rPr lang="zh-CN" altLang="en-US" sz="2400" dirty="0">
                <a:latin typeface="Times New Roman" panose="02020603050405020304" pitchFamily="18" charset="0"/>
              </a:rPr>
              <a:t>                                        </a:t>
            </a:r>
            <a:r>
              <a:rPr lang="zh-CN" altLang="en-US" sz="2400" dirty="0"/>
              <a:t>产成品</a:t>
            </a:r>
          </a:p>
          <a:p>
            <a:pPr>
              <a:buNone/>
            </a:pPr>
            <a:r>
              <a:rPr lang="en-US" altLang="zh-CN" sz="2400" dirty="0">
                <a:latin typeface="Times New Roman" panose="02020603050405020304" pitchFamily="18" charset="0"/>
              </a:rPr>
              <a:t>goods in process of manufacture            </a:t>
            </a:r>
            <a:r>
              <a:rPr lang="zh-CN" altLang="en-US" sz="2400" dirty="0"/>
              <a:t>在产品</a:t>
            </a:r>
          </a:p>
          <a:p>
            <a:pPr>
              <a:buNone/>
            </a:pPr>
            <a:r>
              <a:rPr lang="en-US" altLang="zh-CN" sz="2400" dirty="0">
                <a:latin typeface="Times New Roman" panose="02020603050405020304" pitchFamily="18" charset="0"/>
              </a:rPr>
              <a:t>goods in transit</a:t>
            </a:r>
            <a:r>
              <a:rPr lang="en-US" altLang="zh-CN" sz="2400" dirty="0"/>
              <a:t>			    </a:t>
            </a:r>
            <a:r>
              <a:rPr lang="zh-CN" altLang="en-US" sz="2400" dirty="0"/>
              <a:t>在途存货</a:t>
            </a:r>
            <a:endParaRPr lang="en-US" altLang="zh-CN" sz="2400" dirty="0"/>
          </a:p>
          <a:p>
            <a:pPr>
              <a:buNone/>
            </a:pPr>
            <a:r>
              <a:rPr lang="en-US" altLang="zh-CN" sz="2400" dirty="0">
                <a:latin typeface="Times New Roman" panose="02020603050405020304" pitchFamily="18" charset="0"/>
              </a:rPr>
              <a:t>goods on hand</a:t>
            </a:r>
            <a:r>
              <a:rPr lang="en-US" altLang="zh-CN" sz="2400" b="1" dirty="0"/>
              <a:t>			                 </a:t>
            </a:r>
            <a:r>
              <a:rPr lang="zh-CN" altLang="en-US" sz="2400" dirty="0"/>
              <a:t>库存商品</a:t>
            </a:r>
          </a:p>
          <a:p>
            <a:pPr>
              <a:buNone/>
            </a:pPr>
            <a:r>
              <a:rPr lang="en-US" altLang="zh-CN" sz="2400" dirty="0">
                <a:latin typeface="Times New Roman" panose="02020603050405020304" pitchFamily="18" charset="0"/>
              </a:rPr>
              <a:t>freight-in</a:t>
            </a:r>
            <a:r>
              <a:rPr lang="en-US" altLang="zh-CN" sz="2400" dirty="0"/>
              <a:t>				    </a:t>
            </a:r>
            <a:r>
              <a:rPr lang="zh-CN" altLang="en-US" sz="2400" dirty="0"/>
              <a:t>运费</a:t>
            </a:r>
            <a:endParaRPr lang="en-US" altLang="zh-CN" sz="2400" b="1" dirty="0"/>
          </a:p>
          <a:p>
            <a:pPr>
              <a:lnSpc>
                <a:spcPct val="90000"/>
              </a:lnSpc>
              <a:buNone/>
            </a:pPr>
            <a:r>
              <a:rPr lang="en-US" altLang="zh-CN" sz="2400" dirty="0">
                <a:latin typeface="Times New Roman" panose="02020603050405020304" pitchFamily="18" charset="0"/>
              </a:rPr>
              <a:t>inflation</a:t>
            </a:r>
            <a:r>
              <a:rPr lang="en-US" altLang="zh-CN" sz="2400" b="1" dirty="0"/>
              <a:t>				    </a:t>
            </a:r>
            <a:r>
              <a:rPr lang="zh-CN" altLang="en-US" sz="2400" dirty="0"/>
              <a:t>通货膨胀</a:t>
            </a:r>
            <a:endParaRPr lang="en-US" altLang="zh-CN" sz="2400" dirty="0"/>
          </a:p>
          <a:p>
            <a:pPr>
              <a:lnSpc>
                <a:spcPct val="90000"/>
              </a:lnSpc>
              <a:buNone/>
            </a:pPr>
            <a:r>
              <a:rPr lang="en-US" altLang="zh-CN" sz="2400" dirty="0">
                <a:latin typeface="Times New Roman" panose="02020603050405020304" pitchFamily="18" charset="0"/>
              </a:rPr>
              <a:t>deflation</a:t>
            </a:r>
            <a:r>
              <a:rPr lang="en-US" altLang="zh-CN" sz="2400" dirty="0"/>
              <a:t>			                </a:t>
            </a:r>
            <a:r>
              <a:rPr lang="zh-CN" altLang="en-US" sz="2400" dirty="0"/>
              <a:t>通货紧缩</a:t>
            </a:r>
          </a:p>
          <a:p>
            <a:pPr>
              <a:lnSpc>
                <a:spcPct val="90000"/>
              </a:lnSpc>
            </a:pPr>
            <a:endParaRPr lang="zh-CN" altLang="en-US" sz="2400" b="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p:cNvSpPr>
          <p:nvPr>
            <p:ph idx="1"/>
          </p:nvPr>
        </p:nvSpPr>
        <p:spPr>
          <a:xfrm>
            <a:off x="500063" y="928688"/>
            <a:ext cx="8229600" cy="4643437"/>
          </a:xfrm>
          <a:ln/>
        </p:spPr>
        <p:txBody>
          <a:bodyPr vert="horz" wrap="square" lIns="91440" tIns="45720" rIns="91440" bIns="45720" anchor="t" anchorCtr="0"/>
          <a:lstStyle/>
          <a:p>
            <a:pPr>
              <a:lnSpc>
                <a:spcPct val="90000"/>
              </a:lnSpc>
              <a:buNone/>
            </a:pPr>
            <a:r>
              <a:rPr lang="en-US" altLang="zh-CN" sz="2400" dirty="0">
                <a:latin typeface="Times New Roman" panose="02020603050405020304" pitchFamily="18" charset="0"/>
              </a:rPr>
              <a:t>physical check= take inventory                </a:t>
            </a:r>
            <a:r>
              <a:rPr lang="zh-CN" altLang="en-US" sz="2400" dirty="0">
                <a:latin typeface="Times New Roman" panose="02020603050405020304" pitchFamily="18" charset="0"/>
              </a:rPr>
              <a:t>盘点存货</a:t>
            </a:r>
          </a:p>
          <a:p>
            <a:pPr>
              <a:lnSpc>
                <a:spcPct val="90000"/>
              </a:lnSpc>
              <a:buNone/>
            </a:pPr>
            <a:r>
              <a:rPr lang="en-US" altLang="zh-CN" sz="2400" dirty="0">
                <a:latin typeface="Times New Roman" panose="02020603050405020304" pitchFamily="18" charset="0"/>
              </a:rPr>
              <a:t>periodic inventory system		      </a:t>
            </a:r>
            <a:r>
              <a:rPr lang="zh-CN" altLang="en-US" sz="2400" dirty="0">
                <a:latin typeface="Times New Roman" panose="02020603050405020304" pitchFamily="18" charset="0"/>
              </a:rPr>
              <a:t>定期盘存制</a:t>
            </a:r>
          </a:p>
          <a:p>
            <a:pPr>
              <a:lnSpc>
                <a:spcPct val="90000"/>
              </a:lnSpc>
              <a:buNone/>
            </a:pPr>
            <a:r>
              <a:rPr lang="en-US" altLang="zh-CN" sz="2400" dirty="0">
                <a:latin typeface="Times New Roman" panose="02020603050405020304" pitchFamily="18" charset="0"/>
              </a:rPr>
              <a:t>perpetual inventory system	                  </a:t>
            </a:r>
            <a:r>
              <a:rPr lang="zh-CN" altLang="en-US" sz="2400" dirty="0">
                <a:latin typeface="Times New Roman" panose="02020603050405020304" pitchFamily="18" charset="0"/>
              </a:rPr>
              <a:t>永续盘存制</a:t>
            </a:r>
          </a:p>
          <a:p>
            <a:pPr>
              <a:lnSpc>
                <a:spcPct val="90000"/>
              </a:lnSpc>
              <a:buNone/>
            </a:pPr>
            <a:r>
              <a:rPr lang="en-US" altLang="zh-CN" sz="2400" dirty="0">
                <a:latin typeface="Times New Roman" panose="02020603050405020304" pitchFamily="18" charset="0"/>
              </a:rPr>
              <a:t>physical inventory system	                  </a:t>
            </a:r>
            <a:r>
              <a:rPr lang="zh-CN" altLang="en-US" sz="2400" dirty="0">
                <a:latin typeface="Times New Roman" panose="02020603050405020304" pitchFamily="18" charset="0"/>
              </a:rPr>
              <a:t>实地盘存制</a:t>
            </a:r>
          </a:p>
          <a:p>
            <a:pPr>
              <a:lnSpc>
                <a:spcPct val="90000"/>
              </a:lnSpc>
              <a:buNone/>
            </a:pPr>
            <a:r>
              <a:rPr lang="en-US" altLang="zh-CN" sz="2400" dirty="0">
                <a:latin typeface="Times New Roman" panose="02020603050405020304" pitchFamily="18" charset="0"/>
              </a:rPr>
              <a:t>preceding year			                  </a:t>
            </a:r>
            <a:r>
              <a:rPr lang="zh-CN" altLang="en-US" sz="2400" dirty="0">
                <a:latin typeface="Times New Roman" panose="02020603050405020304" pitchFamily="18" charset="0"/>
              </a:rPr>
              <a:t>以前年度</a:t>
            </a:r>
          </a:p>
          <a:p>
            <a:pPr>
              <a:lnSpc>
                <a:spcPct val="90000"/>
              </a:lnSpc>
              <a:buNone/>
            </a:pPr>
            <a:r>
              <a:rPr lang="en-US" altLang="zh-CN" sz="2400" dirty="0">
                <a:latin typeface="Times New Roman" panose="02020603050405020304" pitchFamily="18" charset="0"/>
              </a:rPr>
              <a:t>purchases returns and allowances             </a:t>
            </a:r>
            <a:r>
              <a:rPr lang="zh-CN" altLang="en-US" sz="2400" dirty="0">
                <a:latin typeface="Times New Roman" panose="02020603050405020304" pitchFamily="18" charset="0"/>
              </a:rPr>
              <a:t>购货退回及折让</a:t>
            </a:r>
          </a:p>
          <a:p>
            <a:pPr>
              <a:lnSpc>
                <a:spcPct val="90000"/>
              </a:lnSpc>
              <a:buNone/>
            </a:pPr>
            <a:r>
              <a:rPr lang="en-US" altLang="zh-CN" sz="2400" dirty="0">
                <a:latin typeface="Times New Roman" panose="02020603050405020304" pitchFamily="18" charset="0"/>
              </a:rPr>
              <a:t>raw materials		                              </a:t>
            </a:r>
            <a:r>
              <a:rPr lang="zh-CN" altLang="en-US" sz="2400" dirty="0">
                <a:latin typeface="Times New Roman" panose="02020603050405020304" pitchFamily="18" charset="0"/>
              </a:rPr>
              <a:t>原材料</a:t>
            </a:r>
          </a:p>
          <a:p>
            <a:pPr>
              <a:lnSpc>
                <a:spcPct val="90000"/>
              </a:lnSpc>
              <a:buNone/>
            </a:pPr>
            <a:r>
              <a:rPr lang="en-US" altLang="zh-CN" sz="2400" dirty="0">
                <a:latin typeface="Times New Roman" panose="02020603050405020304" pitchFamily="18" charset="0"/>
              </a:rPr>
              <a:t>retail price		                             </a:t>
            </a:r>
            <a:r>
              <a:rPr lang="zh-CN" altLang="en-US" sz="2400" dirty="0">
                <a:latin typeface="Times New Roman" panose="02020603050405020304" pitchFamily="18" charset="0"/>
              </a:rPr>
              <a:t>零售价格</a:t>
            </a:r>
          </a:p>
          <a:p>
            <a:pPr>
              <a:lnSpc>
                <a:spcPct val="90000"/>
              </a:lnSpc>
              <a:buNone/>
            </a:pPr>
            <a:r>
              <a:rPr lang="en-US" altLang="zh-CN" sz="2400" dirty="0">
                <a:latin typeface="Times New Roman" panose="02020603050405020304" pitchFamily="18" charset="0"/>
              </a:rPr>
              <a:t>specific identification method	                 </a:t>
            </a:r>
            <a:r>
              <a:rPr lang="zh-CN" altLang="en-US" sz="2400" dirty="0">
                <a:latin typeface="Times New Roman" panose="02020603050405020304" pitchFamily="18" charset="0"/>
              </a:rPr>
              <a:t>个别辨认法</a:t>
            </a:r>
          </a:p>
          <a:p>
            <a:pPr>
              <a:lnSpc>
                <a:spcPct val="90000"/>
              </a:lnSpc>
              <a:buNone/>
            </a:pPr>
            <a:r>
              <a:rPr lang="en-US" altLang="zh-CN" sz="2400" dirty="0">
                <a:latin typeface="Times New Roman" panose="02020603050405020304" pitchFamily="18" charset="0"/>
              </a:rPr>
              <a:t>transportation-in</a:t>
            </a:r>
            <a:r>
              <a:rPr lang="zh-CN" altLang="en-US" sz="2400" dirty="0">
                <a:latin typeface="Times New Roman" panose="02020603050405020304" pitchFamily="18" charset="0"/>
              </a:rPr>
              <a:t>（</a:t>
            </a:r>
            <a:r>
              <a:rPr lang="en-US" altLang="zh-CN" sz="2400" dirty="0">
                <a:latin typeface="Times New Roman" panose="02020603050405020304" pitchFamily="18" charset="0"/>
              </a:rPr>
              <a:t>out</a:t>
            </a:r>
            <a:r>
              <a:rPr lang="zh-CN" altLang="en-US" sz="2400" dirty="0">
                <a:latin typeface="Times New Roman" panose="02020603050405020304" pitchFamily="18" charset="0"/>
              </a:rPr>
              <a:t>）                          进（销）货运费</a:t>
            </a:r>
          </a:p>
          <a:p>
            <a:pPr>
              <a:lnSpc>
                <a:spcPct val="90000"/>
              </a:lnSpc>
              <a:buNone/>
            </a:pPr>
            <a:r>
              <a:rPr lang="en-US" altLang="zh-CN" sz="2400" dirty="0">
                <a:latin typeface="Times New Roman" panose="02020603050405020304" pitchFamily="18" charset="0"/>
              </a:rPr>
              <a:t>weight average		                  </a:t>
            </a:r>
            <a:r>
              <a:rPr lang="zh-CN" altLang="en-US" sz="2400" dirty="0">
                <a:latin typeface="Times New Roman" panose="02020603050405020304" pitchFamily="18" charset="0"/>
              </a:rPr>
              <a:t>加权平均</a:t>
            </a:r>
            <a:endParaRPr lang="zh-CN"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title"/>
          </p:nvPr>
        </p:nvSpPr>
        <p:spPr>
          <a:ln/>
        </p:spPr>
        <p:txBody>
          <a:bodyPr vert="horz" wrap="square" lIns="0" tIns="45720" rIns="0" bIns="0" anchor="b" anchorCtr="0"/>
          <a:lstStyle/>
          <a:p>
            <a:endParaRPr lang="zh-CN" altLang="en-US" dirty="0"/>
          </a:p>
        </p:txBody>
      </p:sp>
      <p:sp>
        <p:nvSpPr>
          <p:cNvPr id="11266" name="Rectangle 3"/>
          <p:cNvSpPr>
            <a:spLocks noGrp="1"/>
          </p:cNvSpPr>
          <p:nvPr>
            <p:ph idx="1"/>
          </p:nvPr>
        </p:nvSpPr>
        <p:spPr>
          <a:ln/>
        </p:spPr>
        <p:txBody>
          <a:bodyPr vert="horz" wrap="square" lIns="91440" tIns="45720" rIns="91440" bIns="45720" anchor="t" anchorCtr="0"/>
          <a:lstStyle/>
          <a:p>
            <a:endParaRPr lang="zh-CN" altLang="zh-CN" dirty="0"/>
          </a:p>
        </p:txBody>
      </p:sp>
      <p:grpSp>
        <p:nvGrpSpPr>
          <p:cNvPr id="11267" name="Group 4"/>
          <p:cNvGrpSpPr>
            <a:grpSpLocks noChangeAspect="1"/>
          </p:cNvGrpSpPr>
          <p:nvPr/>
        </p:nvGrpSpPr>
        <p:grpSpPr>
          <a:xfrm>
            <a:off x="142875" y="285750"/>
            <a:ext cx="8858250" cy="6183313"/>
            <a:chOff x="0" y="0"/>
            <a:chExt cx="4117" cy="2848"/>
          </a:xfrm>
        </p:grpSpPr>
        <p:sp>
          <p:nvSpPr>
            <p:cNvPr id="11268" name="AutoShape 5"/>
            <p:cNvSpPr>
              <a:spLocks noChangeAspect="1" noTextEdit="1"/>
            </p:cNvSpPr>
            <p:nvPr/>
          </p:nvSpPr>
          <p:spPr>
            <a:xfrm>
              <a:off x="22" y="2"/>
              <a:ext cx="4078" cy="2832"/>
            </a:xfrm>
            <a:prstGeom prst="rect">
              <a:avLst/>
            </a:prstGeom>
            <a:noFill/>
            <a:ln w="9525">
              <a:noFill/>
            </a:ln>
          </p:spPr>
          <p:txBody>
            <a:bodyPr anchor="t" anchorCtr="0"/>
            <a:lstStyle/>
            <a:p>
              <a:endParaRPr lang="zh-CN" altLang="en-US">
                <a:latin typeface="Times New Roman" panose="02020603050405020304" pitchFamily="18" charset="0"/>
                <a:ea typeface="宋体" panose="02010600030101010101" pitchFamily="2" charset="-122"/>
              </a:endParaRPr>
            </a:p>
          </p:txBody>
        </p:sp>
        <p:sp>
          <p:nvSpPr>
            <p:cNvPr id="11269" name="Rectangle 6"/>
            <p:cNvSpPr/>
            <p:nvPr/>
          </p:nvSpPr>
          <p:spPr>
            <a:xfrm>
              <a:off x="22" y="2"/>
              <a:ext cx="4087" cy="2840"/>
            </a:xfrm>
            <a:prstGeom prst="rect">
              <a:avLst/>
            </a:prstGeom>
            <a:solidFill>
              <a:srgbClr val="FFFFFF"/>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70" name="Rectangle 7"/>
            <p:cNvSpPr/>
            <p:nvPr/>
          </p:nvSpPr>
          <p:spPr>
            <a:xfrm>
              <a:off x="25" y="5"/>
              <a:ext cx="4076" cy="2836"/>
            </a:xfrm>
            <a:prstGeom prst="rect">
              <a:avLst/>
            </a:prstGeom>
            <a:noFill/>
            <a:ln w="9525" cap="flat" cmpd="sng">
              <a:solidFill>
                <a:srgbClr val="FFFFFF"/>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71" name="Rectangle 8"/>
            <p:cNvSpPr/>
            <p:nvPr/>
          </p:nvSpPr>
          <p:spPr>
            <a:xfrm>
              <a:off x="303" y="2777"/>
              <a:ext cx="1967" cy="64"/>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72" name="Rectangle 9"/>
            <p:cNvSpPr/>
            <p:nvPr/>
          </p:nvSpPr>
          <p:spPr>
            <a:xfrm>
              <a:off x="303" y="2763"/>
              <a:ext cx="37" cy="55"/>
            </a:xfrm>
            <a:prstGeom prst="rect">
              <a:avLst/>
            </a:prstGeom>
            <a:noFill/>
            <a:ln w="9525">
              <a:noFill/>
            </a:ln>
          </p:spPr>
          <p:txBody>
            <a:bodyPr wrap="none" lIns="0" tIns="0" rIns="0" bIns="0" anchor="t" anchorCtr="0">
              <a:spAutoFit/>
            </a:bodyPr>
            <a:lstStyle/>
            <a:p>
              <a:pPr>
                <a:buClrTx/>
              </a:pPr>
              <a:r>
                <a:rPr lang="en-US" altLang="zh-CN" sz="800" dirty="0">
                  <a:solidFill>
                    <a:srgbClr val="000000"/>
                  </a:solidFill>
                  <a:latin typeface="Symbol" panose="05050102010706020507" pitchFamily="18" charset="2"/>
                  <a:ea typeface="宋体" panose="02010600030101010101" pitchFamily="2" charset="-122"/>
                </a:rPr>
                <a:t>ã</a:t>
              </a:r>
              <a:endParaRPr lang="en-US" altLang="zh-CN" sz="2400" dirty="0">
                <a:latin typeface="Times New Roman" panose="02020603050405020304" pitchFamily="18" charset="0"/>
                <a:ea typeface="宋体" panose="02010600030101010101" pitchFamily="2" charset="-122"/>
              </a:endParaRPr>
            </a:p>
          </p:txBody>
        </p:sp>
        <p:sp>
          <p:nvSpPr>
            <p:cNvPr id="11273" name="Rectangle 10"/>
            <p:cNvSpPr/>
            <p:nvPr/>
          </p:nvSpPr>
          <p:spPr>
            <a:xfrm>
              <a:off x="357" y="2779"/>
              <a:ext cx="23" cy="48"/>
            </a:xfrm>
            <a:prstGeom prst="rect">
              <a:avLst/>
            </a:prstGeom>
            <a:noFill/>
            <a:ln w="9525">
              <a:noFill/>
            </a:ln>
          </p:spPr>
          <p:txBody>
            <a:bodyPr wrap="none" lIns="0" tIns="0" rIns="0" bIns="0" anchor="t" anchorCtr="0">
              <a:spAutoFit/>
            </a:bodyPr>
            <a:lstStyle/>
            <a:p>
              <a:pPr>
                <a:buClrTx/>
              </a:pPr>
              <a:r>
                <a:rPr lang="zh-CN" altLang="en-US" sz="700" dirty="0">
                  <a:solidFill>
                    <a:srgbClr val="000000"/>
                  </a:solidFill>
                  <a:latin typeface="Arial" panose="020B0604020202020204" pitchFamily="34" charset="0"/>
                  <a:ea typeface="宋体" panose="02010600030101010101" pitchFamily="2" charset="-122"/>
                </a:rPr>
                <a:t>  </a:t>
              </a:r>
              <a:endParaRPr lang="zh-CN" altLang="en-US" sz="2400" dirty="0">
                <a:latin typeface="Times New Roman" panose="02020603050405020304" pitchFamily="18" charset="0"/>
                <a:ea typeface="宋体" panose="02010600030101010101" pitchFamily="2" charset="-122"/>
              </a:endParaRPr>
            </a:p>
          </p:txBody>
        </p:sp>
        <p:sp>
          <p:nvSpPr>
            <p:cNvPr id="11274" name="Rectangle 11"/>
            <p:cNvSpPr/>
            <p:nvPr/>
          </p:nvSpPr>
          <p:spPr>
            <a:xfrm>
              <a:off x="388" y="2779"/>
              <a:ext cx="149" cy="48"/>
            </a:xfrm>
            <a:prstGeom prst="rect">
              <a:avLst/>
            </a:prstGeom>
            <a:noFill/>
            <a:ln w="9525">
              <a:noFill/>
            </a:ln>
          </p:spPr>
          <p:txBody>
            <a:bodyPr wrap="none" lIns="0" tIns="0" rIns="0" bIns="0" anchor="t" anchorCtr="0">
              <a:spAutoFit/>
            </a:bodyPr>
            <a:lstStyle/>
            <a:p>
              <a:pPr>
                <a:buClrTx/>
              </a:pPr>
              <a:r>
                <a:rPr lang="en-US" altLang="zh-CN" sz="700" dirty="0">
                  <a:solidFill>
                    <a:srgbClr val="000000"/>
                  </a:solidFill>
                  <a:latin typeface="Arial" panose="020B0604020202020204" pitchFamily="34" charset="0"/>
                  <a:ea typeface="宋体" panose="02010600030101010101" pitchFamily="2" charset="-122"/>
                </a:rPr>
                <a:t>SAP AG</a:t>
              </a:r>
              <a:endParaRPr lang="en-US" altLang="zh-CN" sz="2400" dirty="0">
                <a:latin typeface="Times New Roman" panose="02020603050405020304" pitchFamily="18" charset="0"/>
                <a:ea typeface="宋体" panose="02010600030101010101" pitchFamily="2" charset="-122"/>
              </a:endParaRPr>
            </a:p>
          </p:txBody>
        </p:sp>
        <p:sp>
          <p:nvSpPr>
            <p:cNvPr id="11275" name="Rectangle 12"/>
            <p:cNvSpPr/>
            <p:nvPr/>
          </p:nvSpPr>
          <p:spPr>
            <a:xfrm>
              <a:off x="0" y="0"/>
              <a:ext cx="2890" cy="113"/>
            </a:xfrm>
            <a:prstGeom prst="rect">
              <a:avLst/>
            </a:prstGeom>
            <a:solidFill>
              <a:srgbClr val="0019D1"/>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76" name="Rectangle 13"/>
            <p:cNvSpPr/>
            <p:nvPr/>
          </p:nvSpPr>
          <p:spPr>
            <a:xfrm>
              <a:off x="2857" y="2831"/>
              <a:ext cx="1240" cy="11"/>
            </a:xfrm>
            <a:prstGeom prst="rect">
              <a:avLst/>
            </a:prstGeom>
            <a:solidFill>
              <a:srgbClr val="0019D1"/>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77" name="Freeform 14"/>
            <p:cNvSpPr/>
            <p:nvPr/>
          </p:nvSpPr>
          <p:spPr>
            <a:xfrm>
              <a:off x="2846" y="2593"/>
              <a:ext cx="1271" cy="255"/>
            </a:xfrm>
            <a:custGeom>
              <a:avLst/>
              <a:gdLst/>
              <a:ahLst/>
              <a:cxnLst>
                <a:cxn ang="0">
                  <a:pos x="0" y="0"/>
                </a:cxn>
                <a:cxn ang="0">
                  <a:pos x="0" y="0"/>
                </a:cxn>
                <a:cxn ang="0">
                  <a:pos x="0" y="0"/>
                </a:cxn>
                <a:cxn ang="0">
                  <a:pos x="0" y="0"/>
                </a:cxn>
                <a:cxn ang="0">
                  <a:pos x="0" y="0"/>
                </a:cxn>
                <a:cxn ang="0">
                  <a:pos x="0" y="0"/>
                </a:cxn>
                <a:cxn ang="0">
                  <a:pos x="0" y="0"/>
                </a:cxn>
              </a:cxnLst>
              <a:rect l="0" t="0" r="0" b="0"/>
              <a:pathLst>
                <a:path w="3813" h="764">
                  <a:moveTo>
                    <a:pt x="3813" y="764"/>
                  </a:moveTo>
                  <a:lnTo>
                    <a:pt x="0" y="758"/>
                  </a:lnTo>
                  <a:lnTo>
                    <a:pt x="0" y="538"/>
                  </a:lnTo>
                  <a:lnTo>
                    <a:pt x="3464" y="538"/>
                  </a:lnTo>
                  <a:lnTo>
                    <a:pt x="3464" y="0"/>
                  </a:lnTo>
                  <a:lnTo>
                    <a:pt x="3813" y="0"/>
                  </a:lnTo>
                  <a:lnTo>
                    <a:pt x="3813" y="764"/>
                  </a:lnTo>
                  <a:close/>
                </a:path>
              </a:pathLst>
            </a:custGeom>
            <a:solidFill>
              <a:srgbClr val="0019D1"/>
            </a:solidFill>
            <a:ln w="9525">
              <a:noFill/>
            </a:ln>
          </p:spPr>
          <p:txBody>
            <a:bodyPr/>
            <a:lstStyle/>
            <a:p>
              <a:endParaRPr lang="zh-CN" altLang="en-US"/>
            </a:p>
          </p:txBody>
        </p:sp>
        <p:grpSp>
          <p:nvGrpSpPr>
            <p:cNvPr id="11278" name="Group 15"/>
            <p:cNvGrpSpPr/>
            <p:nvPr/>
          </p:nvGrpSpPr>
          <p:grpSpPr>
            <a:xfrm>
              <a:off x="319" y="510"/>
              <a:ext cx="3401" cy="1620"/>
              <a:chOff x="0" y="0"/>
              <a:chExt cx="3401" cy="1620"/>
            </a:xfrm>
          </p:grpSpPr>
          <p:grpSp>
            <p:nvGrpSpPr>
              <p:cNvPr id="11279" name="Group 16"/>
              <p:cNvGrpSpPr/>
              <p:nvPr/>
            </p:nvGrpSpPr>
            <p:grpSpPr>
              <a:xfrm>
                <a:off x="17" y="16"/>
                <a:ext cx="3384" cy="1604"/>
                <a:chOff x="0" y="0"/>
                <a:chExt cx="3384" cy="1604"/>
              </a:xfrm>
            </p:grpSpPr>
            <p:grpSp>
              <p:nvGrpSpPr>
                <p:cNvPr id="11280" name="Group 17"/>
                <p:cNvGrpSpPr/>
                <p:nvPr/>
              </p:nvGrpSpPr>
              <p:grpSpPr>
                <a:xfrm>
                  <a:off x="2510" y="0"/>
                  <a:ext cx="365" cy="1271"/>
                  <a:chOff x="0" y="0"/>
                  <a:chExt cx="365" cy="1271"/>
                </a:xfrm>
              </p:grpSpPr>
              <p:sp>
                <p:nvSpPr>
                  <p:cNvPr id="11281" name="Freeform 18"/>
                  <p:cNvSpPr/>
                  <p:nvPr/>
                </p:nvSpPr>
                <p:spPr>
                  <a:xfrm>
                    <a:off x="0" y="0"/>
                    <a:ext cx="128" cy="127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0" b="0"/>
                    <a:pathLst>
                      <a:path w="257" h="2543">
                        <a:moveTo>
                          <a:pt x="67" y="0"/>
                        </a:moveTo>
                        <a:lnTo>
                          <a:pt x="67" y="403"/>
                        </a:lnTo>
                        <a:lnTo>
                          <a:pt x="47" y="403"/>
                        </a:lnTo>
                        <a:lnTo>
                          <a:pt x="47" y="807"/>
                        </a:lnTo>
                        <a:lnTo>
                          <a:pt x="26" y="807"/>
                        </a:lnTo>
                        <a:lnTo>
                          <a:pt x="26" y="1186"/>
                        </a:lnTo>
                        <a:lnTo>
                          <a:pt x="13" y="1186"/>
                        </a:lnTo>
                        <a:lnTo>
                          <a:pt x="13" y="1696"/>
                        </a:lnTo>
                        <a:lnTo>
                          <a:pt x="0" y="1696"/>
                        </a:lnTo>
                        <a:lnTo>
                          <a:pt x="0" y="2543"/>
                        </a:lnTo>
                        <a:lnTo>
                          <a:pt x="140" y="2543"/>
                        </a:lnTo>
                        <a:lnTo>
                          <a:pt x="257" y="1689"/>
                        </a:lnTo>
                        <a:lnTo>
                          <a:pt x="257" y="1185"/>
                        </a:lnTo>
                        <a:lnTo>
                          <a:pt x="244" y="1185"/>
                        </a:lnTo>
                        <a:lnTo>
                          <a:pt x="244" y="807"/>
                        </a:lnTo>
                        <a:lnTo>
                          <a:pt x="227" y="807"/>
                        </a:lnTo>
                        <a:lnTo>
                          <a:pt x="227" y="403"/>
                        </a:lnTo>
                        <a:lnTo>
                          <a:pt x="207" y="403"/>
                        </a:lnTo>
                        <a:lnTo>
                          <a:pt x="207" y="0"/>
                        </a:lnTo>
                        <a:lnTo>
                          <a:pt x="67" y="0"/>
                        </a:lnTo>
                        <a:close/>
                      </a:path>
                    </a:pathLst>
                  </a:custGeom>
                  <a:solidFill>
                    <a:srgbClr val="CECECE"/>
                  </a:solidFill>
                  <a:ln w="12700" cap="flat" cmpd="sng">
                    <a:solidFill>
                      <a:srgbClr val="CECECE"/>
                    </a:solidFill>
                    <a:prstDash val="solid"/>
                    <a:round/>
                    <a:headEnd type="none" w="med" len="med"/>
                    <a:tailEnd type="none" w="med" len="med"/>
                  </a:ln>
                </p:spPr>
                <p:txBody>
                  <a:bodyPr/>
                  <a:lstStyle/>
                  <a:p>
                    <a:endParaRPr lang="zh-CN" altLang="en-US"/>
                  </a:p>
                </p:txBody>
              </p:sp>
              <p:sp>
                <p:nvSpPr>
                  <p:cNvPr id="11282" name="Freeform 19"/>
                  <p:cNvSpPr/>
                  <p:nvPr/>
                </p:nvSpPr>
                <p:spPr>
                  <a:xfrm>
                    <a:off x="230" y="0"/>
                    <a:ext cx="135" cy="1271"/>
                  </a:xfrm>
                  <a:custGeom>
                    <a:avLst/>
                    <a:gdLst/>
                    <a:ahLst/>
                    <a:cxnLst>
                      <a:cxn ang="0">
                        <a:pos x="1" y="0"/>
                      </a:cxn>
                      <a:cxn ang="0">
                        <a:pos x="1" y="0"/>
                      </a:cxn>
                      <a:cxn ang="0">
                        <a:pos x="1" y="0"/>
                      </a:cxn>
                      <a:cxn ang="0">
                        <a:pos x="1" y="0"/>
                      </a:cxn>
                      <a:cxn ang="0">
                        <a:pos x="1" y="0"/>
                      </a:cxn>
                      <a:cxn ang="0">
                        <a:pos x="1" y="0"/>
                      </a:cxn>
                      <a:cxn ang="0">
                        <a:pos x="1" y="0"/>
                      </a:cxn>
                      <a:cxn ang="0">
                        <a:pos x="1"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Lst>
                    <a:rect l="0" t="0" r="0" b="0"/>
                    <a:pathLst>
                      <a:path w="269" h="2543">
                        <a:moveTo>
                          <a:pt x="65" y="0"/>
                        </a:moveTo>
                        <a:lnTo>
                          <a:pt x="65" y="403"/>
                        </a:lnTo>
                        <a:lnTo>
                          <a:pt x="44" y="403"/>
                        </a:lnTo>
                        <a:lnTo>
                          <a:pt x="44" y="807"/>
                        </a:lnTo>
                        <a:lnTo>
                          <a:pt x="26" y="807"/>
                        </a:lnTo>
                        <a:lnTo>
                          <a:pt x="26" y="1186"/>
                        </a:lnTo>
                        <a:lnTo>
                          <a:pt x="13" y="1186"/>
                        </a:lnTo>
                        <a:lnTo>
                          <a:pt x="13" y="1696"/>
                        </a:lnTo>
                        <a:lnTo>
                          <a:pt x="0" y="1696"/>
                        </a:lnTo>
                        <a:lnTo>
                          <a:pt x="0" y="2543"/>
                        </a:lnTo>
                        <a:lnTo>
                          <a:pt x="269" y="2543"/>
                        </a:lnTo>
                        <a:lnTo>
                          <a:pt x="269" y="1694"/>
                        </a:lnTo>
                        <a:lnTo>
                          <a:pt x="256" y="1694"/>
                        </a:lnTo>
                        <a:lnTo>
                          <a:pt x="255" y="1185"/>
                        </a:lnTo>
                        <a:lnTo>
                          <a:pt x="242" y="1185"/>
                        </a:lnTo>
                        <a:lnTo>
                          <a:pt x="242" y="807"/>
                        </a:lnTo>
                        <a:lnTo>
                          <a:pt x="223" y="807"/>
                        </a:lnTo>
                        <a:lnTo>
                          <a:pt x="223" y="403"/>
                        </a:lnTo>
                        <a:lnTo>
                          <a:pt x="204" y="403"/>
                        </a:lnTo>
                        <a:lnTo>
                          <a:pt x="204" y="0"/>
                        </a:lnTo>
                        <a:lnTo>
                          <a:pt x="65" y="0"/>
                        </a:lnTo>
                        <a:close/>
                      </a:path>
                    </a:pathLst>
                  </a:custGeom>
                  <a:solidFill>
                    <a:srgbClr val="CECECE"/>
                  </a:solidFill>
                  <a:ln w="12700" cap="flat" cmpd="sng">
                    <a:solidFill>
                      <a:srgbClr val="CECECE"/>
                    </a:solidFill>
                    <a:prstDash val="solid"/>
                    <a:round/>
                    <a:headEnd type="none" w="med" len="med"/>
                    <a:tailEnd type="none" w="med" len="med"/>
                  </a:ln>
                </p:spPr>
                <p:txBody>
                  <a:bodyPr/>
                  <a:lstStyle/>
                  <a:p>
                    <a:endParaRPr lang="zh-CN" altLang="en-US"/>
                  </a:p>
                </p:txBody>
              </p:sp>
            </p:grpSp>
            <p:grpSp>
              <p:nvGrpSpPr>
                <p:cNvPr id="11283" name="Group 20"/>
                <p:cNvGrpSpPr/>
                <p:nvPr/>
              </p:nvGrpSpPr>
              <p:grpSpPr>
                <a:xfrm>
                  <a:off x="2789" y="1014"/>
                  <a:ext cx="595" cy="542"/>
                  <a:chOff x="0" y="0"/>
                  <a:chExt cx="595" cy="542"/>
                </a:xfrm>
              </p:grpSpPr>
              <p:grpSp>
                <p:nvGrpSpPr>
                  <p:cNvPr id="11284" name="Group 21"/>
                  <p:cNvGrpSpPr/>
                  <p:nvPr/>
                </p:nvGrpSpPr>
                <p:grpSpPr>
                  <a:xfrm>
                    <a:off x="0" y="0"/>
                    <a:ext cx="595" cy="542"/>
                    <a:chOff x="0" y="0"/>
                    <a:chExt cx="595" cy="542"/>
                  </a:xfrm>
                </p:grpSpPr>
                <p:grpSp>
                  <p:nvGrpSpPr>
                    <p:cNvPr id="11285" name="Group 22"/>
                    <p:cNvGrpSpPr/>
                    <p:nvPr/>
                  </p:nvGrpSpPr>
                  <p:grpSpPr>
                    <a:xfrm>
                      <a:off x="149" y="0"/>
                      <a:ext cx="171" cy="259"/>
                      <a:chOff x="0" y="0"/>
                      <a:chExt cx="171" cy="259"/>
                    </a:xfrm>
                  </p:grpSpPr>
                  <p:sp>
                    <p:nvSpPr>
                      <p:cNvPr id="11286" name="Rectangle 23"/>
                      <p:cNvSpPr/>
                      <p:nvPr/>
                    </p:nvSpPr>
                    <p:spPr>
                      <a:xfrm>
                        <a:off x="33" y="0"/>
                        <a:ext cx="105" cy="5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87" name="Rectangle 24"/>
                      <p:cNvSpPr/>
                      <p:nvPr/>
                    </p:nvSpPr>
                    <p:spPr>
                      <a:xfrm>
                        <a:off x="0" y="42"/>
                        <a:ext cx="171" cy="217"/>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nvGrpSpPr>
                    <p:cNvPr id="11288" name="Group 25"/>
                    <p:cNvGrpSpPr/>
                    <p:nvPr/>
                  </p:nvGrpSpPr>
                  <p:grpSpPr>
                    <a:xfrm>
                      <a:off x="0" y="248"/>
                      <a:ext cx="595" cy="294"/>
                      <a:chOff x="0" y="0"/>
                      <a:chExt cx="595" cy="294"/>
                    </a:xfrm>
                  </p:grpSpPr>
                  <p:sp>
                    <p:nvSpPr>
                      <p:cNvPr id="11289" name="Rectangle 26"/>
                      <p:cNvSpPr/>
                      <p:nvPr/>
                    </p:nvSpPr>
                    <p:spPr>
                      <a:xfrm>
                        <a:off x="20" y="30"/>
                        <a:ext cx="556" cy="26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90" name="Rectangle 27"/>
                      <p:cNvSpPr/>
                      <p:nvPr/>
                    </p:nvSpPr>
                    <p:spPr>
                      <a:xfrm>
                        <a:off x="0" y="0"/>
                        <a:ext cx="595" cy="41"/>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291" name="Group 28"/>
                  <p:cNvGrpSpPr/>
                  <p:nvPr/>
                </p:nvGrpSpPr>
                <p:grpSpPr>
                  <a:xfrm>
                    <a:off x="66" y="320"/>
                    <a:ext cx="451" cy="174"/>
                    <a:chOff x="0" y="0"/>
                    <a:chExt cx="451" cy="174"/>
                  </a:xfrm>
                </p:grpSpPr>
                <p:sp>
                  <p:nvSpPr>
                    <p:cNvPr id="11292" name="Rectangle 29"/>
                    <p:cNvSpPr/>
                    <p:nvPr/>
                  </p:nvSpPr>
                  <p:spPr>
                    <a:xfrm>
                      <a:off x="0" y="0"/>
                      <a:ext cx="112" cy="17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93" name="Rectangle 30"/>
                    <p:cNvSpPr/>
                    <p:nvPr/>
                  </p:nvSpPr>
                  <p:spPr>
                    <a:xfrm>
                      <a:off x="339" y="0"/>
                      <a:ext cx="112" cy="17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294" name="Rectangle 31"/>
                    <p:cNvSpPr/>
                    <p:nvPr/>
                  </p:nvSpPr>
                  <p:spPr>
                    <a:xfrm>
                      <a:off x="169" y="0"/>
                      <a:ext cx="112" cy="17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295" name="Group 32"/>
                <p:cNvGrpSpPr/>
                <p:nvPr/>
              </p:nvGrpSpPr>
              <p:grpSpPr>
                <a:xfrm>
                  <a:off x="0" y="1170"/>
                  <a:ext cx="595" cy="386"/>
                  <a:chOff x="0" y="0"/>
                  <a:chExt cx="595" cy="386"/>
                </a:xfrm>
              </p:grpSpPr>
              <p:grpSp>
                <p:nvGrpSpPr>
                  <p:cNvPr id="11296" name="Group 33"/>
                  <p:cNvGrpSpPr/>
                  <p:nvPr/>
                </p:nvGrpSpPr>
                <p:grpSpPr>
                  <a:xfrm>
                    <a:off x="0" y="0"/>
                    <a:ext cx="595" cy="386"/>
                    <a:chOff x="0" y="0"/>
                    <a:chExt cx="595" cy="386"/>
                  </a:xfrm>
                </p:grpSpPr>
                <p:sp>
                  <p:nvSpPr>
                    <p:cNvPr id="11297" name="Rectangle 34"/>
                    <p:cNvSpPr/>
                    <p:nvPr/>
                  </p:nvSpPr>
                  <p:spPr>
                    <a:xfrm>
                      <a:off x="346" y="0"/>
                      <a:ext cx="183" cy="103"/>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nvGrpSpPr>
                    <p:cNvPr id="11298" name="Group 35"/>
                    <p:cNvGrpSpPr/>
                    <p:nvPr/>
                  </p:nvGrpSpPr>
                  <p:grpSpPr>
                    <a:xfrm>
                      <a:off x="0" y="92"/>
                      <a:ext cx="595" cy="294"/>
                      <a:chOff x="0" y="0"/>
                      <a:chExt cx="595" cy="294"/>
                    </a:xfrm>
                  </p:grpSpPr>
                  <p:sp>
                    <p:nvSpPr>
                      <p:cNvPr id="11299" name="Rectangle 36"/>
                      <p:cNvSpPr/>
                      <p:nvPr/>
                    </p:nvSpPr>
                    <p:spPr>
                      <a:xfrm>
                        <a:off x="19" y="30"/>
                        <a:ext cx="556" cy="26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00" name="Rectangle 37"/>
                      <p:cNvSpPr/>
                      <p:nvPr/>
                    </p:nvSpPr>
                    <p:spPr>
                      <a:xfrm>
                        <a:off x="0" y="0"/>
                        <a:ext cx="595" cy="41"/>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301" name="Group 38"/>
                  <p:cNvGrpSpPr/>
                  <p:nvPr/>
                </p:nvGrpSpPr>
                <p:grpSpPr>
                  <a:xfrm>
                    <a:off x="58" y="164"/>
                    <a:ext cx="471" cy="174"/>
                    <a:chOff x="0" y="0"/>
                    <a:chExt cx="471" cy="174"/>
                  </a:xfrm>
                </p:grpSpPr>
                <p:sp>
                  <p:nvSpPr>
                    <p:cNvPr id="11302" name="Rectangle 39"/>
                    <p:cNvSpPr/>
                    <p:nvPr/>
                  </p:nvSpPr>
                  <p:spPr>
                    <a:xfrm>
                      <a:off x="340" y="0"/>
                      <a:ext cx="131" cy="17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03" name="Rectangle 40"/>
                    <p:cNvSpPr/>
                    <p:nvPr/>
                  </p:nvSpPr>
                  <p:spPr>
                    <a:xfrm>
                      <a:off x="0" y="0"/>
                      <a:ext cx="132" cy="17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04" name="Rectangle 41"/>
                    <p:cNvSpPr/>
                    <p:nvPr/>
                  </p:nvSpPr>
                  <p:spPr>
                    <a:xfrm>
                      <a:off x="171" y="0"/>
                      <a:ext cx="131" cy="174"/>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305" name="Group 42"/>
                <p:cNvGrpSpPr/>
                <p:nvPr/>
              </p:nvGrpSpPr>
              <p:grpSpPr>
                <a:xfrm>
                  <a:off x="516" y="677"/>
                  <a:ext cx="2332" cy="927"/>
                  <a:chOff x="0" y="0"/>
                  <a:chExt cx="2332" cy="927"/>
                </a:xfrm>
              </p:grpSpPr>
              <p:grpSp>
                <p:nvGrpSpPr>
                  <p:cNvPr id="11306" name="Group 43"/>
                  <p:cNvGrpSpPr/>
                  <p:nvPr/>
                </p:nvGrpSpPr>
                <p:grpSpPr>
                  <a:xfrm>
                    <a:off x="0" y="0"/>
                    <a:ext cx="2332" cy="927"/>
                    <a:chOff x="0" y="0"/>
                    <a:chExt cx="2332" cy="927"/>
                  </a:xfrm>
                </p:grpSpPr>
                <p:sp>
                  <p:nvSpPr>
                    <p:cNvPr id="11307" name="Rectangle 44"/>
                    <p:cNvSpPr/>
                    <p:nvPr/>
                  </p:nvSpPr>
                  <p:spPr>
                    <a:xfrm>
                      <a:off x="39" y="151"/>
                      <a:ext cx="2254" cy="77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08" name="Rectangle 45"/>
                    <p:cNvSpPr/>
                    <p:nvPr/>
                  </p:nvSpPr>
                  <p:spPr>
                    <a:xfrm>
                      <a:off x="601" y="24"/>
                      <a:ext cx="164" cy="91"/>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09" name="Rectangle 46"/>
                    <p:cNvSpPr/>
                    <p:nvPr/>
                  </p:nvSpPr>
                  <p:spPr>
                    <a:xfrm>
                      <a:off x="1012" y="0"/>
                      <a:ext cx="223" cy="127"/>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10" name="Rectangle 47"/>
                    <p:cNvSpPr/>
                    <p:nvPr/>
                  </p:nvSpPr>
                  <p:spPr>
                    <a:xfrm>
                      <a:off x="0" y="109"/>
                      <a:ext cx="2332" cy="60"/>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11" name="Rectangle 48"/>
                    <p:cNvSpPr/>
                    <p:nvPr/>
                  </p:nvSpPr>
                  <p:spPr>
                    <a:xfrm>
                      <a:off x="39" y="531"/>
                      <a:ext cx="2254" cy="2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nvGrpSpPr>
                  <p:cNvPr id="11312" name="Group 49"/>
                  <p:cNvGrpSpPr/>
                  <p:nvPr/>
                </p:nvGrpSpPr>
                <p:grpSpPr>
                  <a:xfrm>
                    <a:off x="79" y="221"/>
                    <a:ext cx="2144" cy="631"/>
                    <a:chOff x="0" y="0"/>
                    <a:chExt cx="2144" cy="631"/>
                  </a:xfrm>
                </p:grpSpPr>
                <p:grpSp>
                  <p:nvGrpSpPr>
                    <p:cNvPr id="11313" name="Group 50"/>
                    <p:cNvGrpSpPr/>
                    <p:nvPr/>
                  </p:nvGrpSpPr>
                  <p:grpSpPr>
                    <a:xfrm>
                      <a:off x="313" y="380"/>
                      <a:ext cx="274" cy="251"/>
                      <a:chOff x="0" y="0"/>
                      <a:chExt cx="274" cy="251"/>
                    </a:xfrm>
                  </p:grpSpPr>
                  <p:sp>
                    <p:nvSpPr>
                      <p:cNvPr id="11314" name="Rectangle 51"/>
                      <p:cNvSpPr/>
                      <p:nvPr/>
                    </p:nvSpPr>
                    <p:spPr>
                      <a:xfrm>
                        <a:off x="13" y="2"/>
                        <a:ext cx="248" cy="22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15" name="Rectangle 52"/>
                      <p:cNvSpPr/>
                      <p:nvPr/>
                    </p:nvSpPr>
                    <p:spPr>
                      <a:xfrm>
                        <a:off x="0" y="235"/>
                        <a:ext cx="274"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16" name="Line 53"/>
                      <p:cNvSpPr/>
                      <p:nvPr/>
                    </p:nvSpPr>
                    <p:spPr>
                      <a:xfrm>
                        <a:off x="135" y="0"/>
                        <a:ext cx="1" cy="224"/>
                      </a:xfrm>
                      <a:prstGeom prst="line">
                        <a:avLst/>
                      </a:prstGeom>
                      <a:ln w="12700" cap="flat" cmpd="sng">
                        <a:solidFill>
                          <a:srgbClr val="CECECE"/>
                        </a:solidFill>
                        <a:prstDash val="solid"/>
                        <a:round/>
                        <a:headEnd type="none" w="med" len="med"/>
                        <a:tailEnd type="none" w="med" len="med"/>
                      </a:ln>
                    </p:spPr>
                  </p:sp>
                  <p:sp>
                    <p:nvSpPr>
                      <p:cNvPr id="11317" name="Line 54"/>
                      <p:cNvSpPr/>
                      <p:nvPr/>
                    </p:nvSpPr>
                    <p:spPr>
                      <a:xfrm>
                        <a:off x="11" y="116"/>
                        <a:ext cx="250" cy="1"/>
                      </a:xfrm>
                      <a:prstGeom prst="line">
                        <a:avLst/>
                      </a:prstGeom>
                      <a:ln w="12700" cap="flat" cmpd="sng">
                        <a:solidFill>
                          <a:srgbClr val="CECECE"/>
                        </a:solidFill>
                        <a:prstDash val="solid"/>
                        <a:round/>
                        <a:headEnd type="none" w="med" len="med"/>
                        <a:tailEnd type="none" w="med" len="med"/>
                      </a:ln>
                    </p:spPr>
                  </p:sp>
                </p:grpSp>
                <p:grpSp>
                  <p:nvGrpSpPr>
                    <p:cNvPr id="11318" name="Group 55"/>
                    <p:cNvGrpSpPr/>
                    <p:nvPr/>
                  </p:nvGrpSpPr>
                  <p:grpSpPr>
                    <a:xfrm>
                      <a:off x="625" y="380"/>
                      <a:ext cx="275" cy="251"/>
                      <a:chOff x="0" y="0"/>
                      <a:chExt cx="275" cy="251"/>
                    </a:xfrm>
                  </p:grpSpPr>
                  <p:sp>
                    <p:nvSpPr>
                      <p:cNvPr id="11319" name="Rectangle 56"/>
                      <p:cNvSpPr/>
                      <p:nvPr/>
                    </p:nvSpPr>
                    <p:spPr>
                      <a:xfrm>
                        <a:off x="13" y="2"/>
                        <a:ext cx="249" cy="22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20" name="Rectangle 57"/>
                      <p:cNvSpPr/>
                      <p:nvPr/>
                    </p:nvSpPr>
                    <p:spPr>
                      <a:xfrm>
                        <a:off x="0" y="235"/>
                        <a:ext cx="275"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21" name="Line 58"/>
                      <p:cNvSpPr/>
                      <p:nvPr/>
                    </p:nvSpPr>
                    <p:spPr>
                      <a:xfrm>
                        <a:off x="136" y="0"/>
                        <a:ext cx="1" cy="224"/>
                      </a:xfrm>
                      <a:prstGeom prst="line">
                        <a:avLst/>
                      </a:prstGeom>
                      <a:ln w="12700" cap="flat" cmpd="sng">
                        <a:solidFill>
                          <a:srgbClr val="CECECE"/>
                        </a:solidFill>
                        <a:prstDash val="solid"/>
                        <a:round/>
                        <a:headEnd type="none" w="med" len="med"/>
                        <a:tailEnd type="none" w="med" len="med"/>
                      </a:ln>
                    </p:spPr>
                  </p:sp>
                  <p:sp>
                    <p:nvSpPr>
                      <p:cNvPr id="11322" name="Line 59"/>
                      <p:cNvSpPr/>
                      <p:nvPr/>
                    </p:nvSpPr>
                    <p:spPr>
                      <a:xfrm>
                        <a:off x="13" y="116"/>
                        <a:ext cx="248" cy="1"/>
                      </a:xfrm>
                      <a:prstGeom prst="line">
                        <a:avLst/>
                      </a:prstGeom>
                      <a:ln w="12700" cap="flat" cmpd="sng">
                        <a:solidFill>
                          <a:srgbClr val="CECECE"/>
                        </a:solidFill>
                        <a:prstDash val="solid"/>
                        <a:round/>
                        <a:headEnd type="none" w="med" len="med"/>
                        <a:tailEnd type="none" w="med" len="med"/>
                      </a:ln>
                    </p:spPr>
                  </p:sp>
                </p:grpSp>
                <p:grpSp>
                  <p:nvGrpSpPr>
                    <p:cNvPr id="11323" name="Group 60"/>
                    <p:cNvGrpSpPr/>
                    <p:nvPr/>
                  </p:nvGrpSpPr>
                  <p:grpSpPr>
                    <a:xfrm>
                      <a:off x="1865" y="380"/>
                      <a:ext cx="276" cy="251"/>
                      <a:chOff x="0" y="0"/>
                      <a:chExt cx="276" cy="251"/>
                    </a:xfrm>
                  </p:grpSpPr>
                  <p:sp>
                    <p:nvSpPr>
                      <p:cNvPr id="11324" name="Rectangle 61"/>
                      <p:cNvSpPr/>
                      <p:nvPr/>
                    </p:nvSpPr>
                    <p:spPr>
                      <a:xfrm>
                        <a:off x="13" y="2"/>
                        <a:ext cx="250" cy="22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25" name="Rectangle 62"/>
                      <p:cNvSpPr/>
                      <p:nvPr/>
                    </p:nvSpPr>
                    <p:spPr>
                      <a:xfrm>
                        <a:off x="0" y="235"/>
                        <a:ext cx="276"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26" name="Line 63"/>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27" name="Line 64"/>
                      <p:cNvSpPr/>
                      <p:nvPr/>
                    </p:nvSpPr>
                    <p:spPr>
                      <a:xfrm>
                        <a:off x="12" y="116"/>
                        <a:ext cx="249" cy="1"/>
                      </a:xfrm>
                      <a:prstGeom prst="line">
                        <a:avLst/>
                      </a:prstGeom>
                      <a:ln w="12700" cap="flat" cmpd="sng">
                        <a:solidFill>
                          <a:srgbClr val="CECECE"/>
                        </a:solidFill>
                        <a:prstDash val="solid"/>
                        <a:round/>
                        <a:headEnd type="none" w="med" len="med"/>
                        <a:tailEnd type="none" w="med" len="med"/>
                      </a:ln>
                    </p:spPr>
                  </p:sp>
                </p:grpSp>
                <p:grpSp>
                  <p:nvGrpSpPr>
                    <p:cNvPr id="11328" name="Group 65"/>
                    <p:cNvGrpSpPr/>
                    <p:nvPr/>
                  </p:nvGrpSpPr>
                  <p:grpSpPr>
                    <a:xfrm>
                      <a:off x="0" y="380"/>
                      <a:ext cx="276" cy="251"/>
                      <a:chOff x="0" y="0"/>
                      <a:chExt cx="276" cy="251"/>
                    </a:xfrm>
                  </p:grpSpPr>
                  <p:sp>
                    <p:nvSpPr>
                      <p:cNvPr id="11329" name="Rectangle 66"/>
                      <p:cNvSpPr/>
                      <p:nvPr/>
                    </p:nvSpPr>
                    <p:spPr>
                      <a:xfrm>
                        <a:off x="13" y="2"/>
                        <a:ext cx="250" cy="22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30" name="Rectangle 67"/>
                      <p:cNvSpPr/>
                      <p:nvPr/>
                    </p:nvSpPr>
                    <p:spPr>
                      <a:xfrm>
                        <a:off x="0" y="235"/>
                        <a:ext cx="276"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31" name="Line 68"/>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32" name="Line 69"/>
                      <p:cNvSpPr/>
                      <p:nvPr/>
                    </p:nvSpPr>
                    <p:spPr>
                      <a:xfrm>
                        <a:off x="13" y="116"/>
                        <a:ext cx="246" cy="1"/>
                      </a:xfrm>
                      <a:prstGeom prst="line">
                        <a:avLst/>
                      </a:prstGeom>
                      <a:ln w="12700" cap="flat" cmpd="sng">
                        <a:solidFill>
                          <a:srgbClr val="CECECE"/>
                        </a:solidFill>
                        <a:prstDash val="solid"/>
                        <a:round/>
                        <a:headEnd type="none" w="med" len="med"/>
                        <a:tailEnd type="none" w="med" len="med"/>
                      </a:ln>
                    </p:spPr>
                  </p:sp>
                </p:grpSp>
                <p:grpSp>
                  <p:nvGrpSpPr>
                    <p:cNvPr id="11333" name="Group 70"/>
                    <p:cNvGrpSpPr/>
                    <p:nvPr/>
                  </p:nvGrpSpPr>
                  <p:grpSpPr>
                    <a:xfrm>
                      <a:off x="941" y="0"/>
                      <a:ext cx="275" cy="251"/>
                      <a:chOff x="0" y="0"/>
                      <a:chExt cx="275" cy="251"/>
                    </a:xfrm>
                  </p:grpSpPr>
                  <p:sp>
                    <p:nvSpPr>
                      <p:cNvPr id="11334" name="Rectangle 71"/>
                      <p:cNvSpPr/>
                      <p:nvPr/>
                    </p:nvSpPr>
                    <p:spPr>
                      <a:xfrm>
                        <a:off x="13" y="2"/>
                        <a:ext cx="249"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35" name="Rectangle 72"/>
                      <p:cNvSpPr/>
                      <p:nvPr/>
                    </p:nvSpPr>
                    <p:spPr>
                      <a:xfrm>
                        <a:off x="0" y="235"/>
                        <a:ext cx="275"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36" name="Line 73"/>
                      <p:cNvSpPr/>
                      <p:nvPr/>
                    </p:nvSpPr>
                    <p:spPr>
                      <a:xfrm>
                        <a:off x="136" y="0"/>
                        <a:ext cx="1" cy="224"/>
                      </a:xfrm>
                      <a:prstGeom prst="line">
                        <a:avLst/>
                      </a:prstGeom>
                      <a:ln w="12700" cap="flat" cmpd="sng">
                        <a:solidFill>
                          <a:srgbClr val="CECECE"/>
                        </a:solidFill>
                        <a:prstDash val="solid"/>
                        <a:round/>
                        <a:headEnd type="none" w="med" len="med"/>
                        <a:tailEnd type="none" w="med" len="med"/>
                      </a:ln>
                    </p:spPr>
                  </p:sp>
                  <p:sp>
                    <p:nvSpPr>
                      <p:cNvPr id="11337" name="Line 74"/>
                      <p:cNvSpPr/>
                      <p:nvPr/>
                    </p:nvSpPr>
                    <p:spPr>
                      <a:xfrm>
                        <a:off x="12" y="116"/>
                        <a:ext cx="248" cy="1"/>
                      </a:xfrm>
                      <a:prstGeom prst="line">
                        <a:avLst/>
                      </a:prstGeom>
                      <a:ln w="12700" cap="flat" cmpd="sng">
                        <a:solidFill>
                          <a:srgbClr val="CECECE"/>
                        </a:solidFill>
                        <a:prstDash val="solid"/>
                        <a:round/>
                        <a:headEnd type="none" w="med" len="med"/>
                        <a:tailEnd type="none" w="med" len="med"/>
                      </a:ln>
                    </p:spPr>
                  </p:sp>
                </p:grpSp>
                <p:grpSp>
                  <p:nvGrpSpPr>
                    <p:cNvPr id="11338" name="Group 75"/>
                    <p:cNvGrpSpPr/>
                    <p:nvPr/>
                  </p:nvGrpSpPr>
                  <p:grpSpPr>
                    <a:xfrm>
                      <a:off x="1245" y="380"/>
                      <a:ext cx="274" cy="251"/>
                      <a:chOff x="0" y="0"/>
                      <a:chExt cx="274" cy="251"/>
                    </a:xfrm>
                  </p:grpSpPr>
                  <p:sp>
                    <p:nvSpPr>
                      <p:cNvPr id="11339" name="Rectangle 76"/>
                      <p:cNvSpPr/>
                      <p:nvPr/>
                    </p:nvSpPr>
                    <p:spPr>
                      <a:xfrm>
                        <a:off x="13" y="2"/>
                        <a:ext cx="248" cy="22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40" name="Rectangle 77"/>
                      <p:cNvSpPr/>
                      <p:nvPr/>
                    </p:nvSpPr>
                    <p:spPr>
                      <a:xfrm>
                        <a:off x="0" y="235"/>
                        <a:ext cx="274"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41" name="Line 78"/>
                      <p:cNvSpPr/>
                      <p:nvPr/>
                    </p:nvSpPr>
                    <p:spPr>
                      <a:xfrm>
                        <a:off x="136" y="0"/>
                        <a:ext cx="1" cy="224"/>
                      </a:xfrm>
                      <a:prstGeom prst="line">
                        <a:avLst/>
                      </a:prstGeom>
                      <a:ln w="12700" cap="flat" cmpd="sng">
                        <a:solidFill>
                          <a:srgbClr val="CECECE"/>
                        </a:solidFill>
                        <a:prstDash val="solid"/>
                        <a:round/>
                        <a:headEnd type="none" w="med" len="med"/>
                        <a:tailEnd type="none" w="med" len="med"/>
                      </a:ln>
                    </p:spPr>
                  </p:sp>
                  <p:sp>
                    <p:nvSpPr>
                      <p:cNvPr id="11342" name="Line 79"/>
                      <p:cNvSpPr/>
                      <p:nvPr/>
                    </p:nvSpPr>
                    <p:spPr>
                      <a:xfrm>
                        <a:off x="12" y="116"/>
                        <a:ext cx="248" cy="1"/>
                      </a:xfrm>
                      <a:prstGeom prst="line">
                        <a:avLst/>
                      </a:prstGeom>
                      <a:ln w="12700" cap="flat" cmpd="sng">
                        <a:solidFill>
                          <a:srgbClr val="CECECE"/>
                        </a:solidFill>
                        <a:prstDash val="solid"/>
                        <a:round/>
                        <a:headEnd type="none" w="med" len="med"/>
                        <a:tailEnd type="none" w="med" len="med"/>
                      </a:ln>
                    </p:spPr>
                  </p:sp>
                </p:grpSp>
                <p:grpSp>
                  <p:nvGrpSpPr>
                    <p:cNvPr id="11343" name="Group 80"/>
                    <p:cNvGrpSpPr/>
                    <p:nvPr/>
                  </p:nvGrpSpPr>
                  <p:grpSpPr>
                    <a:xfrm>
                      <a:off x="1554" y="380"/>
                      <a:ext cx="275" cy="251"/>
                      <a:chOff x="0" y="0"/>
                      <a:chExt cx="275" cy="251"/>
                    </a:xfrm>
                  </p:grpSpPr>
                  <p:sp>
                    <p:nvSpPr>
                      <p:cNvPr id="11344" name="Rectangle 81"/>
                      <p:cNvSpPr/>
                      <p:nvPr/>
                    </p:nvSpPr>
                    <p:spPr>
                      <a:xfrm>
                        <a:off x="13" y="2"/>
                        <a:ext cx="249" cy="22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45" name="Rectangle 82"/>
                      <p:cNvSpPr/>
                      <p:nvPr/>
                    </p:nvSpPr>
                    <p:spPr>
                      <a:xfrm>
                        <a:off x="0" y="235"/>
                        <a:ext cx="275"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46" name="Line 83"/>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47" name="Line 84"/>
                      <p:cNvSpPr/>
                      <p:nvPr/>
                    </p:nvSpPr>
                    <p:spPr>
                      <a:xfrm>
                        <a:off x="13" y="116"/>
                        <a:ext cx="249" cy="1"/>
                      </a:xfrm>
                      <a:prstGeom prst="line">
                        <a:avLst/>
                      </a:prstGeom>
                      <a:ln w="12700" cap="flat" cmpd="sng">
                        <a:solidFill>
                          <a:srgbClr val="CECECE"/>
                        </a:solidFill>
                        <a:prstDash val="solid"/>
                        <a:round/>
                        <a:headEnd type="none" w="med" len="med"/>
                        <a:tailEnd type="none" w="med" len="med"/>
                      </a:ln>
                    </p:spPr>
                  </p:sp>
                </p:grpSp>
                <p:grpSp>
                  <p:nvGrpSpPr>
                    <p:cNvPr id="11348" name="Group 85"/>
                    <p:cNvGrpSpPr/>
                    <p:nvPr/>
                  </p:nvGrpSpPr>
                  <p:grpSpPr>
                    <a:xfrm>
                      <a:off x="315" y="0"/>
                      <a:ext cx="275" cy="251"/>
                      <a:chOff x="0" y="0"/>
                      <a:chExt cx="275" cy="251"/>
                    </a:xfrm>
                  </p:grpSpPr>
                  <p:sp>
                    <p:nvSpPr>
                      <p:cNvPr id="11349" name="Rectangle 86"/>
                      <p:cNvSpPr/>
                      <p:nvPr/>
                    </p:nvSpPr>
                    <p:spPr>
                      <a:xfrm>
                        <a:off x="13" y="2"/>
                        <a:ext cx="249"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50" name="Rectangle 87"/>
                      <p:cNvSpPr/>
                      <p:nvPr/>
                    </p:nvSpPr>
                    <p:spPr>
                      <a:xfrm>
                        <a:off x="0" y="235"/>
                        <a:ext cx="275"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51" name="Line 88"/>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52" name="Line 89"/>
                      <p:cNvSpPr/>
                      <p:nvPr/>
                    </p:nvSpPr>
                    <p:spPr>
                      <a:xfrm>
                        <a:off x="13" y="116"/>
                        <a:ext cx="248" cy="1"/>
                      </a:xfrm>
                      <a:prstGeom prst="line">
                        <a:avLst/>
                      </a:prstGeom>
                      <a:ln w="12700" cap="flat" cmpd="sng">
                        <a:solidFill>
                          <a:srgbClr val="CECECE"/>
                        </a:solidFill>
                        <a:prstDash val="solid"/>
                        <a:round/>
                        <a:headEnd type="none" w="med" len="med"/>
                        <a:tailEnd type="none" w="med" len="med"/>
                      </a:ln>
                    </p:spPr>
                  </p:sp>
                </p:grpSp>
                <p:grpSp>
                  <p:nvGrpSpPr>
                    <p:cNvPr id="11353" name="Group 90"/>
                    <p:cNvGrpSpPr/>
                    <p:nvPr/>
                  </p:nvGrpSpPr>
                  <p:grpSpPr>
                    <a:xfrm>
                      <a:off x="629" y="0"/>
                      <a:ext cx="275" cy="251"/>
                      <a:chOff x="0" y="0"/>
                      <a:chExt cx="275" cy="251"/>
                    </a:xfrm>
                  </p:grpSpPr>
                  <p:sp>
                    <p:nvSpPr>
                      <p:cNvPr id="11354" name="Rectangle 91"/>
                      <p:cNvSpPr/>
                      <p:nvPr/>
                    </p:nvSpPr>
                    <p:spPr>
                      <a:xfrm>
                        <a:off x="13" y="2"/>
                        <a:ext cx="249"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55" name="Rectangle 92"/>
                      <p:cNvSpPr/>
                      <p:nvPr/>
                    </p:nvSpPr>
                    <p:spPr>
                      <a:xfrm>
                        <a:off x="0" y="235"/>
                        <a:ext cx="275"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56" name="Line 93"/>
                      <p:cNvSpPr/>
                      <p:nvPr/>
                    </p:nvSpPr>
                    <p:spPr>
                      <a:xfrm>
                        <a:off x="136" y="0"/>
                        <a:ext cx="1" cy="224"/>
                      </a:xfrm>
                      <a:prstGeom prst="line">
                        <a:avLst/>
                      </a:prstGeom>
                      <a:ln w="12700" cap="flat" cmpd="sng">
                        <a:solidFill>
                          <a:srgbClr val="CECECE"/>
                        </a:solidFill>
                        <a:prstDash val="solid"/>
                        <a:round/>
                        <a:headEnd type="none" w="med" len="med"/>
                        <a:tailEnd type="none" w="med" len="med"/>
                      </a:ln>
                    </p:spPr>
                  </p:sp>
                  <p:sp>
                    <p:nvSpPr>
                      <p:cNvPr id="11357" name="Line 94"/>
                      <p:cNvSpPr/>
                      <p:nvPr/>
                    </p:nvSpPr>
                    <p:spPr>
                      <a:xfrm>
                        <a:off x="12" y="116"/>
                        <a:ext cx="248" cy="1"/>
                      </a:xfrm>
                      <a:prstGeom prst="line">
                        <a:avLst/>
                      </a:prstGeom>
                      <a:ln w="12700" cap="flat" cmpd="sng">
                        <a:solidFill>
                          <a:srgbClr val="CECECE"/>
                        </a:solidFill>
                        <a:prstDash val="solid"/>
                        <a:round/>
                        <a:headEnd type="none" w="med" len="med"/>
                        <a:tailEnd type="none" w="med" len="med"/>
                      </a:ln>
                    </p:spPr>
                  </p:sp>
                </p:grpSp>
                <p:grpSp>
                  <p:nvGrpSpPr>
                    <p:cNvPr id="11358" name="Group 95"/>
                    <p:cNvGrpSpPr/>
                    <p:nvPr/>
                  </p:nvGrpSpPr>
                  <p:grpSpPr>
                    <a:xfrm>
                      <a:off x="1868" y="0"/>
                      <a:ext cx="276" cy="251"/>
                      <a:chOff x="0" y="0"/>
                      <a:chExt cx="276" cy="251"/>
                    </a:xfrm>
                  </p:grpSpPr>
                  <p:sp>
                    <p:nvSpPr>
                      <p:cNvPr id="11359" name="Rectangle 96"/>
                      <p:cNvSpPr/>
                      <p:nvPr/>
                    </p:nvSpPr>
                    <p:spPr>
                      <a:xfrm>
                        <a:off x="13" y="2"/>
                        <a:ext cx="250"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60" name="Rectangle 97"/>
                      <p:cNvSpPr/>
                      <p:nvPr/>
                    </p:nvSpPr>
                    <p:spPr>
                      <a:xfrm>
                        <a:off x="0" y="235"/>
                        <a:ext cx="276"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61" name="Line 98"/>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62" name="Line 99"/>
                      <p:cNvSpPr/>
                      <p:nvPr/>
                    </p:nvSpPr>
                    <p:spPr>
                      <a:xfrm>
                        <a:off x="13" y="116"/>
                        <a:ext cx="248" cy="1"/>
                      </a:xfrm>
                      <a:prstGeom prst="line">
                        <a:avLst/>
                      </a:prstGeom>
                      <a:ln w="12700" cap="flat" cmpd="sng">
                        <a:solidFill>
                          <a:srgbClr val="CECECE"/>
                        </a:solidFill>
                        <a:prstDash val="solid"/>
                        <a:round/>
                        <a:headEnd type="none" w="med" len="med"/>
                        <a:tailEnd type="none" w="med" len="med"/>
                      </a:ln>
                    </p:spPr>
                  </p:sp>
                </p:grpSp>
                <p:grpSp>
                  <p:nvGrpSpPr>
                    <p:cNvPr id="11363" name="Group 100"/>
                    <p:cNvGrpSpPr/>
                    <p:nvPr/>
                  </p:nvGrpSpPr>
                  <p:grpSpPr>
                    <a:xfrm>
                      <a:off x="3" y="0"/>
                      <a:ext cx="277" cy="251"/>
                      <a:chOff x="0" y="0"/>
                      <a:chExt cx="277" cy="251"/>
                    </a:xfrm>
                  </p:grpSpPr>
                  <p:sp>
                    <p:nvSpPr>
                      <p:cNvPr id="11364" name="Rectangle 101"/>
                      <p:cNvSpPr/>
                      <p:nvPr/>
                    </p:nvSpPr>
                    <p:spPr>
                      <a:xfrm>
                        <a:off x="14" y="2"/>
                        <a:ext cx="249"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65" name="Rectangle 102"/>
                      <p:cNvSpPr/>
                      <p:nvPr/>
                    </p:nvSpPr>
                    <p:spPr>
                      <a:xfrm>
                        <a:off x="0" y="235"/>
                        <a:ext cx="277"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66" name="Line 103"/>
                      <p:cNvSpPr/>
                      <p:nvPr/>
                    </p:nvSpPr>
                    <p:spPr>
                      <a:xfrm>
                        <a:off x="136" y="0"/>
                        <a:ext cx="1" cy="224"/>
                      </a:xfrm>
                      <a:prstGeom prst="line">
                        <a:avLst/>
                      </a:prstGeom>
                      <a:ln w="12700" cap="flat" cmpd="sng">
                        <a:solidFill>
                          <a:srgbClr val="CECECE"/>
                        </a:solidFill>
                        <a:prstDash val="solid"/>
                        <a:round/>
                        <a:headEnd type="none" w="med" len="med"/>
                        <a:tailEnd type="none" w="med" len="med"/>
                      </a:ln>
                    </p:spPr>
                  </p:sp>
                  <p:sp>
                    <p:nvSpPr>
                      <p:cNvPr id="11367" name="Line 104"/>
                      <p:cNvSpPr/>
                      <p:nvPr/>
                    </p:nvSpPr>
                    <p:spPr>
                      <a:xfrm>
                        <a:off x="13" y="116"/>
                        <a:ext cx="250" cy="1"/>
                      </a:xfrm>
                      <a:prstGeom prst="line">
                        <a:avLst/>
                      </a:prstGeom>
                      <a:ln w="12700" cap="flat" cmpd="sng">
                        <a:solidFill>
                          <a:srgbClr val="CECECE"/>
                        </a:solidFill>
                        <a:prstDash val="solid"/>
                        <a:round/>
                        <a:headEnd type="none" w="med" len="med"/>
                        <a:tailEnd type="none" w="med" len="med"/>
                      </a:ln>
                    </p:spPr>
                  </p:sp>
                </p:grpSp>
                <p:grpSp>
                  <p:nvGrpSpPr>
                    <p:cNvPr id="11368" name="Group 105"/>
                    <p:cNvGrpSpPr/>
                    <p:nvPr/>
                  </p:nvGrpSpPr>
                  <p:grpSpPr>
                    <a:xfrm>
                      <a:off x="1247" y="0"/>
                      <a:ext cx="276" cy="251"/>
                      <a:chOff x="0" y="0"/>
                      <a:chExt cx="276" cy="251"/>
                    </a:xfrm>
                  </p:grpSpPr>
                  <p:sp>
                    <p:nvSpPr>
                      <p:cNvPr id="11369" name="Rectangle 106"/>
                      <p:cNvSpPr/>
                      <p:nvPr/>
                    </p:nvSpPr>
                    <p:spPr>
                      <a:xfrm>
                        <a:off x="14" y="2"/>
                        <a:ext cx="248"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70" name="Rectangle 107"/>
                      <p:cNvSpPr/>
                      <p:nvPr/>
                    </p:nvSpPr>
                    <p:spPr>
                      <a:xfrm>
                        <a:off x="0" y="235"/>
                        <a:ext cx="276"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71" name="Line 108"/>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72" name="Line 109"/>
                      <p:cNvSpPr/>
                      <p:nvPr/>
                    </p:nvSpPr>
                    <p:spPr>
                      <a:xfrm>
                        <a:off x="13" y="116"/>
                        <a:ext cx="249" cy="1"/>
                      </a:xfrm>
                      <a:prstGeom prst="line">
                        <a:avLst/>
                      </a:prstGeom>
                      <a:ln w="12700" cap="flat" cmpd="sng">
                        <a:solidFill>
                          <a:srgbClr val="CECECE"/>
                        </a:solidFill>
                        <a:prstDash val="solid"/>
                        <a:round/>
                        <a:headEnd type="none" w="med" len="med"/>
                        <a:tailEnd type="none" w="med" len="med"/>
                      </a:ln>
                    </p:spPr>
                  </p:sp>
                </p:grpSp>
                <p:grpSp>
                  <p:nvGrpSpPr>
                    <p:cNvPr id="11373" name="Group 110"/>
                    <p:cNvGrpSpPr/>
                    <p:nvPr/>
                  </p:nvGrpSpPr>
                  <p:grpSpPr>
                    <a:xfrm>
                      <a:off x="1558" y="0"/>
                      <a:ext cx="275" cy="251"/>
                      <a:chOff x="0" y="0"/>
                      <a:chExt cx="275" cy="251"/>
                    </a:xfrm>
                  </p:grpSpPr>
                  <p:sp>
                    <p:nvSpPr>
                      <p:cNvPr id="11374" name="Rectangle 111"/>
                      <p:cNvSpPr/>
                      <p:nvPr/>
                    </p:nvSpPr>
                    <p:spPr>
                      <a:xfrm>
                        <a:off x="13" y="2"/>
                        <a:ext cx="249" cy="229"/>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75" name="Rectangle 112"/>
                      <p:cNvSpPr/>
                      <p:nvPr/>
                    </p:nvSpPr>
                    <p:spPr>
                      <a:xfrm>
                        <a:off x="0" y="235"/>
                        <a:ext cx="275" cy="16"/>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76" name="Line 113"/>
                      <p:cNvSpPr/>
                      <p:nvPr/>
                    </p:nvSpPr>
                    <p:spPr>
                      <a:xfrm>
                        <a:off x="137" y="0"/>
                        <a:ext cx="1" cy="224"/>
                      </a:xfrm>
                      <a:prstGeom prst="line">
                        <a:avLst/>
                      </a:prstGeom>
                      <a:ln w="12700" cap="flat" cmpd="sng">
                        <a:solidFill>
                          <a:srgbClr val="CECECE"/>
                        </a:solidFill>
                        <a:prstDash val="solid"/>
                        <a:round/>
                        <a:headEnd type="none" w="med" len="med"/>
                        <a:tailEnd type="none" w="med" len="med"/>
                      </a:ln>
                    </p:spPr>
                  </p:sp>
                  <p:sp>
                    <p:nvSpPr>
                      <p:cNvPr id="11377" name="Line 114"/>
                      <p:cNvSpPr/>
                      <p:nvPr/>
                    </p:nvSpPr>
                    <p:spPr>
                      <a:xfrm>
                        <a:off x="12" y="116"/>
                        <a:ext cx="249" cy="1"/>
                      </a:xfrm>
                      <a:prstGeom prst="line">
                        <a:avLst/>
                      </a:prstGeom>
                      <a:ln w="12700" cap="flat" cmpd="sng">
                        <a:solidFill>
                          <a:srgbClr val="CECECE"/>
                        </a:solidFill>
                        <a:prstDash val="solid"/>
                        <a:round/>
                        <a:headEnd type="none" w="med" len="med"/>
                        <a:tailEnd type="none" w="med" len="med"/>
                      </a:ln>
                    </p:spPr>
                  </p:sp>
                </p:grpSp>
              </p:grpSp>
              <p:grpSp>
                <p:nvGrpSpPr>
                  <p:cNvPr id="11378" name="Group 115"/>
                  <p:cNvGrpSpPr/>
                  <p:nvPr/>
                </p:nvGrpSpPr>
                <p:grpSpPr>
                  <a:xfrm>
                    <a:off x="1024" y="580"/>
                    <a:ext cx="259" cy="345"/>
                    <a:chOff x="0" y="0"/>
                    <a:chExt cx="259" cy="345"/>
                  </a:xfrm>
                </p:grpSpPr>
                <p:sp>
                  <p:nvSpPr>
                    <p:cNvPr id="11379" name="Rectangle 116"/>
                    <p:cNvSpPr/>
                    <p:nvPr/>
                  </p:nvSpPr>
                  <p:spPr>
                    <a:xfrm>
                      <a:off x="0" y="0"/>
                      <a:ext cx="259" cy="345"/>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80" name="Rectangle 117"/>
                    <p:cNvSpPr/>
                    <p:nvPr/>
                  </p:nvSpPr>
                  <p:spPr>
                    <a:xfrm>
                      <a:off x="27" y="36"/>
                      <a:ext cx="200" cy="288"/>
                    </a:xfrm>
                    <a:prstGeom prst="rect">
                      <a:avLst/>
                    </a:prstGeom>
                    <a:solidFill>
                      <a:srgbClr val="CECECE"/>
                    </a:solidFill>
                    <a:ln w="12700"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81" name="Oval 118"/>
                    <p:cNvSpPr/>
                    <p:nvPr/>
                  </p:nvSpPr>
                  <p:spPr>
                    <a:xfrm>
                      <a:off x="190" y="180"/>
                      <a:ext cx="13" cy="9"/>
                    </a:xfrm>
                    <a:prstGeom prst="ellipse">
                      <a:avLst/>
                    </a:prstGeom>
                    <a:solidFill>
                      <a:srgbClr val="CECECE"/>
                    </a:solidFill>
                    <a:ln w="12700" cap="flat" cmpd="sng">
                      <a:solidFill>
                        <a:srgbClr val="CECECE"/>
                      </a:solidFill>
                      <a:prstDash val="solid"/>
                      <a:round/>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grpSp>
            <p:nvGrpSpPr>
              <p:cNvPr id="11382" name="Group 119"/>
              <p:cNvGrpSpPr/>
              <p:nvPr/>
            </p:nvGrpSpPr>
            <p:grpSpPr>
              <a:xfrm>
                <a:off x="0" y="0"/>
                <a:ext cx="3384" cy="1605"/>
                <a:chOff x="0" y="0"/>
                <a:chExt cx="3384" cy="1605"/>
              </a:xfrm>
            </p:grpSpPr>
            <p:grpSp>
              <p:nvGrpSpPr>
                <p:cNvPr id="11383" name="Group 120"/>
                <p:cNvGrpSpPr/>
                <p:nvPr/>
              </p:nvGrpSpPr>
              <p:grpSpPr>
                <a:xfrm>
                  <a:off x="2510" y="0"/>
                  <a:ext cx="365" cy="1272"/>
                  <a:chOff x="0" y="0"/>
                  <a:chExt cx="365" cy="1272"/>
                </a:xfrm>
              </p:grpSpPr>
              <p:sp>
                <p:nvSpPr>
                  <p:cNvPr id="11384" name="Freeform 121"/>
                  <p:cNvSpPr/>
                  <p:nvPr/>
                </p:nvSpPr>
                <p:spPr>
                  <a:xfrm>
                    <a:off x="0" y="0"/>
                    <a:ext cx="129" cy="1272"/>
                  </a:xfrm>
                  <a:custGeom>
                    <a:avLst/>
                    <a:gdLst/>
                    <a:ahLst/>
                    <a:cxnLst>
                      <a:cxn ang="0">
                        <a:pos x="1" y="0"/>
                      </a:cxn>
                      <a:cxn ang="0">
                        <a:pos x="1" y="1"/>
                      </a:cxn>
                      <a:cxn ang="0">
                        <a:pos x="1" y="1"/>
                      </a:cxn>
                      <a:cxn ang="0">
                        <a:pos x="1" y="1"/>
                      </a:cxn>
                      <a:cxn ang="0">
                        <a:pos x="1" y="1"/>
                      </a:cxn>
                      <a:cxn ang="0">
                        <a:pos x="1" y="1"/>
                      </a:cxn>
                      <a:cxn ang="0">
                        <a:pos x="1" y="1"/>
                      </a:cxn>
                      <a:cxn ang="0">
                        <a:pos x="1"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0"/>
                      </a:cxn>
                      <a:cxn ang="0">
                        <a:pos x="1" y="0"/>
                      </a:cxn>
                    </a:cxnLst>
                    <a:rect l="0" t="0" r="0" b="0"/>
                    <a:pathLst>
                      <a:path w="256" h="2543">
                        <a:moveTo>
                          <a:pt x="67" y="0"/>
                        </a:moveTo>
                        <a:lnTo>
                          <a:pt x="67" y="403"/>
                        </a:lnTo>
                        <a:lnTo>
                          <a:pt x="46" y="403"/>
                        </a:lnTo>
                        <a:lnTo>
                          <a:pt x="46" y="808"/>
                        </a:lnTo>
                        <a:lnTo>
                          <a:pt x="26" y="808"/>
                        </a:lnTo>
                        <a:lnTo>
                          <a:pt x="26" y="1187"/>
                        </a:lnTo>
                        <a:lnTo>
                          <a:pt x="13" y="1187"/>
                        </a:lnTo>
                        <a:lnTo>
                          <a:pt x="13" y="1696"/>
                        </a:lnTo>
                        <a:lnTo>
                          <a:pt x="0" y="1696"/>
                        </a:lnTo>
                        <a:lnTo>
                          <a:pt x="0" y="2543"/>
                        </a:lnTo>
                        <a:lnTo>
                          <a:pt x="139" y="2543"/>
                        </a:lnTo>
                        <a:lnTo>
                          <a:pt x="256" y="1689"/>
                        </a:lnTo>
                        <a:lnTo>
                          <a:pt x="256" y="1185"/>
                        </a:lnTo>
                        <a:lnTo>
                          <a:pt x="243" y="1185"/>
                        </a:lnTo>
                        <a:lnTo>
                          <a:pt x="243" y="808"/>
                        </a:lnTo>
                        <a:lnTo>
                          <a:pt x="227" y="808"/>
                        </a:lnTo>
                        <a:lnTo>
                          <a:pt x="227" y="403"/>
                        </a:lnTo>
                        <a:lnTo>
                          <a:pt x="206" y="403"/>
                        </a:lnTo>
                        <a:lnTo>
                          <a:pt x="206" y="0"/>
                        </a:lnTo>
                        <a:lnTo>
                          <a:pt x="67" y="0"/>
                        </a:lnTo>
                        <a:close/>
                      </a:path>
                    </a:pathLst>
                  </a:custGeom>
                  <a:solidFill>
                    <a:srgbClr val="808080"/>
                  </a:solidFill>
                  <a:ln w="12700" cap="flat" cmpd="sng">
                    <a:solidFill>
                      <a:srgbClr val="000000"/>
                    </a:solidFill>
                    <a:prstDash val="solid"/>
                    <a:round/>
                    <a:headEnd type="none" w="med" len="med"/>
                    <a:tailEnd type="none" w="med" len="med"/>
                  </a:ln>
                </p:spPr>
                <p:txBody>
                  <a:bodyPr/>
                  <a:lstStyle/>
                  <a:p>
                    <a:endParaRPr lang="zh-CN" altLang="en-US"/>
                  </a:p>
                </p:txBody>
              </p:sp>
              <p:sp>
                <p:nvSpPr>
                  <p:cNvPr id="11385" name="Freeform 122"/>
                  <p:cNvSpPr/>
                  <p:nvPr/>
                </p:nvSpPr>
                <p:spPr>
                  <a:xfrm>
                    <a:off x="230" y="0"/>
                    <a:ext cx="135" cy="1272"/>
                  </a:xfrm>
                  <a:custGeom>
                    <a:avLst/>
                    <a:gdLst/>
                    <a:ahLst/>
                    <a:cxnLst>
                      <a:cxn ang="0">
                        <a:pos x="1" y="0"/>
                      </a:cxn>
                      <a:cxn ang="0">
                        <a:pos x="1" y="1"/>
                      </a:cxn>
                      <a:cxn ang="0">
                        <a:pos x="1" y="1"/>
                      </a:cxn>
                      <a:cxn ang="0">
                        <a:pos x="1" y="1"/>
                      </a:cxn>
                      <a:cxn ang="0">
                        <a:pos x="1" y="1"/>
                      </a:cxn>
                      <a:cxn ang="0">
                        <a:pos x="1" y="1"/>
                      </a:cxn>
                      <a:cxn ang="0">
                        <a:pos x="1" y="1"/>
                      </a:cxn>
                      <a:cxn ang="0">
                        <a:pos x="1"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Lst>
                    <a:rect l="0" t="0" r="0" b="0"/>
                    <a:pathLst>
                      <a:path w="270" h="2543">
                        <a:moveTo>
                          <a:pt x="65" y="0"/>
                        </a:moveTo>
                        <a:lnTo>
                          <a:pt x="65" y="403"/>
                        </a:lnTo>
                        <a:lnTo>
                          <a:pt x="45" y="403"/>
                        </a:lnTo>
                        <a:lnTo>
                          <a:pt x="45" y="808"/>
                        </a:lnTo>
                        <a:lnTo>
                          <a:pt x="26" y="808"/>
                        </a:lnTo>
                        <a:lnTo>
                          <a:pt x="26" y="1187"/>
                        </a:lnTo>
                        <a:lnTo>
                          <a:pt x="13" y="1187"/>
                        </a:lnTo>
                        <a:lnTo>
                          <a:pt x="13" y="1696"/>
                        </a:lnTo>
                        <a:lnTo>
                          <a:pt x="0" y="1696"/>
                        </a:lnTo>
                        <a:lnTo>
                          <a:pt x="0" y="2543"/>
                        </a:lnTo>
                        <a:lnTo>
                          <a:pt x="270" y="2543"/>
                        </a:lnTo>
                        <a:lnTo>
                          <a:pt x="270" y="1694"/>
                        </a:lnTo>
                        <a:lnTo>
                          <a:pt x="257" y="1694"/>
                        </a:lnTo>
                        <a:lnTo>
                          <a:pt x="255" y="1185"/>
                        </a:lnTo>
                        <a:lnTo>
                          <a:pt x="242" y="1185"/>
                        </a:lnTo>
                        <a:lnTo>
                          <a:pt x="242" y="808"/>
                        </a:lnTo>
                        <a:lnTo>
                          <a:pt x="223" y="808"/>
                        </a:lnTo>
                        <a:lnTo>
                          <a:pt x="223" y="403"/>
                        </a:lnTo>
                        <a:lnTo>
                          <a:pt x="205" y="403"/>
                        </a:lnTo>
                        <a:lnTo>
                          <a:pt x="205" y="0"/>
                        </a:lnTo>
                        <a:lnTo>
                          <a:pt x="65" y="0"/>
                        </a:lnTo>
                        <a:close/>
                      </a:path>
                    </a:pathLst>
                  </a:custGeom>
                  <a:solidFill>
                    <a:srgbClr val="808080"/>
                  </a:solidFill>
                  <a:ln w="12700" cap="flat" cmpd="sng">
                    <a:solidFill>
                      <a:srgbClr val="000000"/>
                    </a:solidFill>
                    <a:prstDash val="solid"/>
                    <a:round/>
                    <a:headEnd type="none" w="med" len="med"/>
                    <a:tailEnd type="none" w="med" len="med"/>
                  </a:ln>
                </p:spPr>
                <p:txBody>
                  <a:bodyPr/>
                  <a:lstStyle/>
                  <a:p>
                    <a:endParaRPr lang="zh-CN" altLang="en-US"/>
                  </a:p>
                </p:txBody>
              </p:sp>
            </p:grpSp>
            <p:grpSp>
              <p:nvGrpSpPr>
                <p:cNvPr id="11386" name="Group 123"/>
                <p:cNvGrpSpPr/>
                <p:nvPr/>
              </p:nvGrpSpPr>
              <p:grpSpPr>
                <a:xfrm>
                  <a:off x="2790" y="1014"/>
                  <a:ext cx="594" cy="543"/>
                  <a:chOff x="0" y="0"/>
                  <a:chExt cx="594" cy="543"/>
                </a:xfrm>
              </p:grpSpPr>
              <p:grpSp>
                <p:nvGrpSpPr>
                  <p:cNvPr id="11387" name="Group 124"/>
                  <p:cNvGrpSpPr/>
                  <p:nvPr/>
                </p:nvGrpSpPr>
                <p:grpSpPr>
                  <a:xfrm>
                    <a:off x="0" y="0"/>
                    <a:ext cx="594" cy="543"/>
                    <a:chOff x="0" y="0"/>
                    <a:chExt cx="594" cy="543"/>
                  </a:xfrm>
                </p:grpSpPr>
                <p:grpSp>
                  <p:nvGrpSpPr>
                    <p:cNvPr id="11388" name="Group 125"/>
                    <p:cNvGrpSpPr/>
                    <p:nvPr/>
                  </p:nvGrpSpPr>
                  <p:grpSpPr>
                    <a:xfrm>
                      <a:off x="149" y="0"/>
                      <a:ext cx="170" cy="260"/>
                      <a:chOff x="0" y="0"/>
                      <a:chExt cx="170" cy="260"/>
                    </a:xfrm>
                  </p:grpSpPr>
                  <p:sp>
                    <p:nvSpPr>
                      <p:cNvPr id="11389" name="Rectangle 126"/>
                      <p:cNvSpPr/>
                      <p:nvPr/>
                    </p:nvSpPr>
                    <p:spPr>
                      <a:xfrm>
                        <a:off x="32" y="0"/>
                        <a:ext cx="106" cy="55"/>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90" name="Rectangle 127"/>
                      <p:cNvSpPr/>
                      <p:nvPr/>
                    </p:nvSpPr>
                    <p:spPr>
                      <a:xfrm>
                        <a:off x="0" y="42"/>
                        <a:ext cx="170" cy="218"/>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nvGrpSpPr>
                    <p:cNvPr id="11391" name="Group 128"/>
                    <p:cNvGrpSpPr/>
                    <p:nvPr/>
                  </p:nvGrpSpPr>
                  <p:grpSpPr>
                    <a:xfrm>
                      <a:off x="0" y="248"/>
                      <a:ext cx="594" cy="295"/>
                      <a:chOff x="0" y="0"/>
                      <a:chExt cx="594" cy="295"/>
                    </a:xfrm>
                  </p:grpSpPr>
                  <p:sp>
                    <p:nvSpPr>
                      <p:cNvPr id="11392" name="Rectangle 129"/>
                      <p:cNvSpPr/>
                      <p:nvPr/>
                    </p:nvSpPr>
                    <p:spPr>
                      <a:xfrm>
                        <a:off x="19" y="30"/>
                        <a:ext cx="556" cy="265"/>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93" name="Rectangle 130"/>
                      <p:cNvSpPr/>
                      <p:nvPr/>
                    </p:nvSpPr>
                    <p:spPr>
                      <a:xfrm>
                        <a:off x="0" y="0"/>
                        <a:ext cx="594" cy="42"/>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394" name="Group 131"/>
                  <p:cNvGrpSpPr/>
                  <p:nvPr/>
                </p:nvGrpSpPr>
                <p:grpSpPr>
                  <a:xfrm>
                    <a:off x="65" y="320"/>
                    <a:ext cx="451" cy="175"/>
                    <a:chOff x="0" y="0"/>
                    <a:chExt cx="451" cy="175"/>
                  </a:xfrm>
                </p:grpSpPr>
                <p:sp>
                  <p:nvSpPr>
                    <p:cNvPr id="11395" name="Rectangle 132"/>
                    <p:cNvSpPr/>
                    <p:nvPr/>
                  </p:nvSpPr>
                  <p:spPr>
                    <a:xfrm>
                      <a:off x="0" y="0"/>
                      <a:ext cx="112" cy="175"/>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96" name="Rectangle 133"/>
                    <p:cNvSpPr/>
                    <p:nvPr/>
                  </p:nvSpPr>
                  <p:spPr>
                    <a:xfrm>
                      <a:off x="339" y="0"/>
                      <a:ext cx="112" cy="175"/>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397" name="Rectangle 134"/>
                    <p:cNvSpPr/>
                    <p:nvPr/>
                  </p:nvSpPr>
                  <p:spPr>
                    <a:xfrm>
                      <a:off x="169" y="0"/>
                      <a:ext cx="112" cy="175"/>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398" name="Group 135"/>
                <p:cNvGrpSpPr/>
                <p:nvPr/>
              </p:nvGrpSpPr>
              <p:grpSpPr>
                <a:xfrm>
                  <a:off x="0" y="1171"/>
                  <a:ext cx="595" cy="386"/>
                  <a:chOff x="0" y="0"/>
                  <a:chExt cx="595" cy="386"/>
                </a:xfrm>
              </p:grpSpPr>
              <p:grpSp>
                <p:nvGrpSpPr>
                  <p:cNvPr id="11399" name="Group 136"/>
                  <p:cNvGrpSpPr/>
                  <p:nvPr/>
                </p:nvGrpSpPr>
                <p:grpSpPr>
                  <a:xfrm>
                    <a:off x="0" y="0"/>
                    <a:ext cx="595" cy="386"/>
                    <a:chOff x="0" y="0"/>
                    <a:chExt cx="595" cy="386"/>
                  </a:xfrm>
                </p:grpSpPr>
                <p:sp>
                  <p:nvSpPr>
                    <p:cNvPr id="11400" name="Rectangle 137"/>
                    <p:cNvSpPr/>
                    <p:nvPr/>
                  </p:nvSpPr>
                  <p:spPr>
                    <a:xfrm>
                      <a:off x="346" y="0"/>
                      <a:ext cx="184" cy="103"/>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nvGrpSpPr>
                    <p:cNvPr id="11401" name="Group 138"/>
                    <p:cNvGrpSpPr/>
                    <p:nvPr/>
                  </p:nvGrpSpPr>
                  <p:grpSpPr>
                    <a:xfrm>
                      <a:off x="0" y="91"/>
                      <a:ext cx="595" cy="295"/>
                      <a:chOff x="0" y="0"/>
                      <a:chExt cx="595" cy="295"/>
                    </a:xfrm>
                  </p:grpSpPr>
                  <p:sp>
                    <p:nvSpPr>
                      <p:cNvPr id="11402" name="Rectangle 139"/>
                      <p:cNvSpPr/>
                      <p:nvPr/>
                    </p:nvSpPr>
                    <p:spPr>
                      <a:xfrm>
                        <a:off x="20" y="30"/>
                        <a:ext cx="555" cy="265"/>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03" name="Rectangle 140"/>
                      <p:cNvSpPr/>
                      <p:nvPr/>
                    </p:nvSpPr>
                    <p:spPr>
                      <a:xfrm>
                        <a:off x="0" y="0"/>
                        <a:ext cx="595" cy="42"/>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404" name="Group 141"/>
                  <p:cNvGrpSpPr/>
                  <p:nvPr/>
                </p:nvGrpSpPr>
                <p:grpSpPr>
                  <a:xfrm>
                    <a:off x="59" y="163"/>
                    <a:ext cx="471" cy="175"/>
                    <a:chOff x="0" y="0"/>
                    <a:chExt cx="471" cy="175"/>
                  </a:xfrm>
                </p:grpSpPr>
                <p:sp>
                  <p:nvSpPr>
                    <p:cNvPr id="11405" name="Rectangle 142"/>
                    <p:cNvSpPr/>
                    <p:nvPr/>
                  </p:nvSpPr>
                  <p:spPr>
                    <a:xfrm>
                      <a:off x="339" y="0"/>
                      <a:ext cx="132" cy="175"/>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06" name="Rectangle 143"/>
                    <p:cNvSpPr/>
                    <p:nvPr/>
                  </p:nvSpPr>
                  <p:spPr>
                    <a:xfrm>
                      <a:off x="0" y="0"/>
                      <a:ext cx="131" cy="175"/>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07" name="Rectangle 144"/>
                    <p:cNvSpPr/>
                    <p:nvPr/>
                  </p:nvSpPr>
                  <p:spPr>
                    <a:xfrm>
                      <a:off x="170" y="0"/>
                      <a:ext cx="131" cy="175"/>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nvGrpSpPr>
                <p:cNvPr id="11408" name="Group 145"/>
                <p:cNvGrpSpPr/>
                <p:nvPr/>
              </p:nvGrpSpPr>
              <p:grpSpPr>
                <a:xfrm>
                  <a:off x="516" y="678"/>
                  <a:ext cx="2333" cy="927"/>
                  <a:chOff x="0" y="0"/>
                  <a:chExt cx="2333" cy="927"/>
                </a:xfrm>
              </p:grpSpPr>
              <p:grpSp>
                <p:nvGrpSpPr>
                  <p:cNvPr id="11409" name="Group 146"/>
                  <p:cNvGrpSpPr/>
                  <p:nvPr/>
                </p:nvGrpSpPr>
                <p:grpSpPr>
                  <a:xfrm>
                    <a:off x="0" y="0"/>
                    <a:ext cx="2333" cy="927"/>
                    <a:chOff x="0" y="0"/>
                    <a:chExt cx="2333" cy="927"/>
                  </a:xfrm>
                </p:grpSpPr>
                <p:sp>
                  <p:nvSpPr>
                    <p:cNvPr id="11410" name="Rectangle 147"/>
                    <p:cNvSpPr/>
                    <p:nvPr/>
                  </p:nvSpPr>
                  <p:spPr>
                    <a:xfrm>
                      <a:off x="39" y="150"/>
                      <a:ext cx="2255" cy="777"/>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11" name="Rectangle 148"/>
                    <p:cNvSpPr/>
                    <p:nvPr/>
                  </p:nvSpPr>
                  <p:spPr>
                    <a:xfrm>
                      <a:off x="601" y="24"/>
                      <a:ext cx="164" cy="90"/>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12" name="Rectangle 149"/>
                    <p:cNvSpPr/>
                    <p:nvPr/>
                  </p:nvSpPr>
                  <p:spPr>
                    <a:xfrm>
                      <a:off x="1012" y="0"/>
                      <a:ext cx="223" cy="12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13" name="Rectangle 150"/>
                    <p:cNvSpPr/>
                    <p:nvPr/>
                  </p:nvSpPr>
                  <p:spPr>
                    <a:xfrm>
                      <a:off x="0" y="108"/>
                      <a:ext cx="2333" cy="60"/>
                    </a:xfrm>
                    <a:prstGeom prst="rect">
                      <a:avLst/>
                    </a:prstGeom>
                    <a:solidFill>
                      <a:srgbClr val="C0C0C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14" name="Rectangle 151"/>
                    <p:cNvSpPr/>
                    <p:nvPr/>
                  </p:nvSpPr>
                  <p:spPr>
                    <a:xfrm>
                      <a:off x="39" y="530"/>
                      <a:ext cx="2255" cy="27"/>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nvGrpSpPr>
                  <p:cNvPr id="11415" name="Group 152"/>
                  <p:cNvGrpSpPr/>
                  <p:nvPr/>
                </p:nvGrpSpPr>
                <p:grpSpPr>
                  <a:xfrm>
                    <a:off x="79" y="221"/>
                    <a:ext cx="2144" cy="630"/>
                    <a:chOff x="0" y="0"/>
                    <a:chExt cx="2144" cy="630"/>
                  </a:xfrm>
                </p:grpSpPr>
                <p:grpSp>
                  <p:nvGrpSpPr>
                    <p:cNvPr id="11416" name="Group 153"/>
                    <p:cNvGrpSpPr/>
                    <p:nvPr/>
                  </p:nvGrpSpPr>
                  <p:grpSpPr>
                    <a:xfrm>
                      <a:off x="313" y="380"/>
                      <a:ext cx="275" cy="250"/>
                      <a:chOff x="0" y="0"/>
                      <a:chExt cx="275" cy="250"/>
                    </a:xfrm>
                  </p:grpSpPr>
                  <p:sp>
                    <p:nvSpPr>
                      <p:cNvPr id="11417" name="Rectangle 154"/>
                      <p:cNvSpPr/>
                      <p:nvPr/>
                    </p:nvSpPr>
                    <p:spPr>
                      <a:xfrm>
                        <a:off x="13" y="1"/>
                        <a:ext cx="249"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18" name="Rectangle 155"/>
                      <p:cNvSpPr/>
                      <p:nvPr/>
                    </p:nvSpPr>
                    <p:spPr>
                      <a:xfrm>
                        <a:off x="0" y="234"/>
                        <a:ext cx="275"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19" name="Line 156"/>
                      <p:cNvSpPr/>
                      <p:nvPr/>
                    </p:nvSpPr>
                    <p:spPr>
                      <a:xfrm>
                        <a:off x="135" y="0"/>
                        <a:ext cx="1" cy="224"/>
                      </a:xfrm>
                      <a:prstGeom prst="line">
                        <a:avLst/>
                      </a:prstGeom>
                      <a:ln w="12700" cap="flat" cmpd="sng">
                        <a:solidFill>
                          <a:srgbClr val="000000"/>
                        </a:solidFill>
                        <a:prstDash val="solid"/>
                        <a:round/>
                        <a:headEnd type="none" w="med" len="med"/>
                        <a:tailEnd type="none" w="med" len="med"/>
                      </a:ln>
                    </p:spPr>
                  </p:sp>
                  <p:sp>
                    <p:nvSpPr>
                      <p:cNvPr id="11420" name="Line 157"/>
                      <p:cNvSpPr/>
                      <p:nvPr/>
                    </p:nvSpPr>
                    <p:spPr>
                      <a:xfrm>
                        <a:off x="12" y="116"/>
                        <a:ext cx="249" cy="1"/>
                      </a:xfrm>
                      <a:prstGeom prst="line">
                        <a:avLst/>
                      </a:prstGeom>
                      <a:ln w="12700" cap="flat" cmpd="sng">
                        <a:solidFill>
                          <a:srgbClr val="000000"/>
                        </a:solidFill>
                        <a:prstDash val="solid"/>
                        <a:round/>
                        <a:headEnd type="none" w="med" len="med"/>
                        <a:tailEnd type="none" w="med" len="med"/>
                      </a:ln>
                    </p:spPr>
                  </p:sp>
                </p:grpSp>
                <p:grpSp>
                  <p:nvGrpSpPr>
                    <p:cNvPr id="11421" name="Group 158"/>
                    <p:cNvGrpSpPr/>
                    <p:nvPr/>
                  </p:nvGrpSpPr>
                  <p:grpSpPr>
                    <a:xfrm>
                      <a:off x="625" y="380"/>
                      <a:ext cx="275" cy="250"/>
                      <a:chOff x="0" y="0"/>
                      <a:chExt cx="275" cy="250"/>
                    </a:xfrm>
                  </p:grpSpPr>
                  <p:sp>
                    <p:nvSpPr>
                      <p:cNvPr id="11422" name="Rectangle 159"/>
                      <p:cNvSpPr/>
                      <p:nvPr/>
                    </p:nvSpPr>
                    <p:spPr>
                      <a:xfrm>
                        <a:off x="13" y="1"/>
                        <a:ext cx="249"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23" name="Rectangle 160"/>
                      <p:cNvSpPr/>
                      <p:nvPr/>
                    </p:nvSpPr>
                    <p:spPr>
                      <a:xfrm>
                        <a:off x="0" y="234"/>
                        <a:ext cx="275"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24" name="Line 161"/>
                      <p:cNvSpPr/>
                      <p:nvPr/>
                    </p:nvSpPr>
                    <p:spPr>
                      <a:xfrm>
                        <a:off x="136" y="0"/>
                        <a:ext cx="1" cy="224"/>
                      </a:xfrm>
                      <a:prstGeom prst="line">
                        <a:avLst/>
                      </a:prstGeom>
                      <a:ln w="12700" cap="flat" cmpd="sng">
                        <a:solidFill>
                          <a:srgbClr val="000000"/>
                        </a:solidFill>
                        <a:prstDash val="solid"/>
                        <a:round/>
                        <a:headEnd type="none" w="med" len="med"/>
                        <a:tailEnd type="none" w="med" len="med"/>
                      </a:ln>
                    </p:spPr>
                  </p:sp>
                  <p:sp>
                    <p:nvSpPr>
                      <p:cNvPr id="11425" name="Line 162"/>
                      <p:cNvSpPr/>
                      <p:nvPr/>
                    </p:nvSpPr>
                    <p:spPr>
                      <a:xfrm>
                        <a:off x="13" y="116"/>
                        <a:ext cx="249" cy="1"/>
                      </a:xfrm>
                      <a:prstGeom prst="line">
                        <a:avLst/>
                      </a:prstGeom>
                      <a:ln w="12700" cap="flat" cmpd="sng">
                        <a:solidFill>
                          <a:srgbClr val="000000"/>
                        </a:solidFill>
                        <a:prstDash val="solid"/>
                        <a:round/>
                        <a:headEnd type="none" w="med" len="med"/>
                        <a:tailEnd type="none" w="med" len="med"/>
                      </a:ln>
                    </p:spPr>
                  </p:sp>
                </p:grpSp>
                <p:grpSp>
                  <p:nvGrpSpPr>
                    <p:cNvPr id="11426" name="Group 163"/>
                    <p:cNvGrpSpPr/>
                    <p:nvPr/>
                  </p:nvGrpSpPr>
                  <p:grpSpPr>
                    <a:xfrm>
                      <a:off x="1865" y="380"/>
                      <a:ext cx="276" cy="250"/>
                      <a:chOff x="0" y="0"/>
                      <a:chExt cx="276" cy="250"/>
                    </a:xfrm>
                  </p:grpSpPr>
                  <p:sp>
                    <p:nvSpPr>
                      <p:cNvPr id="11427" name="Rectangle 164"/>
                      <p:cNvSpPr/>
                      <p:nvPr/>
                    </p:nvSpPr>
                    <p:spPr>
                      <a:xfrm>
                        <a:off x="13" y="1"/>
                        <a:ext cx="250"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28" name="Rectangle 165"/>
                      <p:cNvSpPr/>
                      <p:nvPr/>
                    </p:nvSpPr>
                    <p:spPr>
                      <a:xfrm>
                        <a:off x="0" y="234"/>
                        <a:ext cx="276"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29" name="Line 166"/>
                      <p:cNvSpPr/>
                      <p:nvPr/>
                    </p:nvSpPr>
                    <p:spPr>
                      <a:xfrm>
                        <a:off x="137" y="0"/>
                        <a:ext cx="1" cy="224"/>
                      </a:xfrm>
                      <a:prstGeom prst="line">
                        <a:avLst/>
                      </a:prstGeom>
                      <a:ln w="12700" cap="flat" cmpd="sng">
                        <a:solidFill>
                          <a:srgbClr val="000000"/>
                        </a:solidFill>
                        <a:prstDash val="solid"/>
                        <a:round/>
                        <a:headEnd type="none" w="med" len="med"/>
                        <a:tailEnd type="none" w="med" len="med"/>
                      </a:ln>
                    </p:spPr>
                  </p:sp>
                  <p:sp>
                    <p:nvSpPr>
                      <p:cNvPr id="11430" name="Line 167"/>
                      <p:cNvSpPr/>
                      <p:nvPr/>
                    </p:nvSpPr>
                    <p:spPr>
                      <a:xfrm>
                        <a:off x="12" y="116"/>
                        <a:ext cx="250" cy="1"/>
                      </a:xfrm>
                      <a:prstGeom prst="line">
                        <a:avLst/>
                      </a:prstGeom>
                      <a:ln w="12700" cap="flat" cmpd="sng">
                        <a:solidFill>
                          <a:srgbClr val="000000"/>
                        </a:solidFill>
                        <a:prstDash val="solid"/>
                        <a:round/>
                        <a:headEnd type="none" w="med" len="med"/>
                        <a:tailEnd type="none" w="med" len="med"/>
                      </a:ln>
                    </p:spPr>
                  </p:sp>
                </p:grpSp>
                <p:grpSp>
                  <p:nvGrpSpPr>
                    <p:cNvPr id="11431" name="Group 168"/>
                    <p:cNvGrpSpPr/>
                    <p:nvPr/>
                  </p:nvGrpSpPr>
                  <p:grpSpPr>
                    <a:xfrm>
                      <a:off x="0" y="380"/>
                      <a:ext cx="276" cy="250"/>
                      <a:chOff x="0" y="0"/>
                      <a:chExt cx="276" cy="250"/>
                    </a:xfrm>
                  </p:grpSpPr>
                  <p:sp>
                    <p:nvSpPr>
                      <p:cNvPr id="11432" name="Rectangle 169"/>
                      <p:cNvSpPr/>
                      <p:nvPr/>
                    </p:nvSpPr>
                    <p:spPr>
                      <a:xfrm>
                        <a:off x="13" y="1"/>
                        <a:ext cx="250"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33" name="Rectangle 170"/>
                      <p:cNvSpPr/>
                      <p:nvPr/>
                    </p:nvSpPr>
                    <p:spPr>
                      <a:xfrm>
                        <a:off x="0" y="234"/>
                        <a:ext cx="276"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34" name="Line 171"/>
                      <p:cNvSpPr/>
                      <p:nvPr/>
                    </p:nvSpPr>
                    <p:spPr>
                      <a:xfrm>
                        <a:off x="137" y="0"/>
                        <a:ext cx="1" cy="224"/>
                      </a:xfrm>
                      <a:prstGeom prst="line">
                        <a:avLst/>
                      </a:prstGeom>
                      <a:ln w="12700" cap="flat" cmpd="sng">
                        <a:solidFill>
                          <a:srgbClr val="000000"/>
                        </a:solidFill>
                        <a:prstDash val="solid"/>
                        <a:round/>
                        <a:headEnd type="none" w="med" len="med"/>
                        <a:tailEnd type="none" w="med" len="med"/>
                      </a:ln>
                    </p:spPr>
                  </p:sp>
                  <p:sp>
                    <p:nvSpPr>
                      <p:cNvPr id="11435" name="Line 172"/>
                      <p:cNvSpPr/>
                      <p:nvPr/>
                    </p:nvSpPr>
                    <p:spPr>
                      <a:xfrm>
                        <a:off x="13" y="116"/>
                        <a:ext cx="247" cy="1"/>
                      </a:xfrm>
                      <a:prstGeom prst="line">
                        <a:avLst/>
                      </a:prstGeom>
                      <a:ln w="12700" cap="flat" cmpd="sng">
                        <a:solidFill>
                          <a:srgbClr val="000000"/>
                        </a:solidFill>
                        <a:prstDash val="solid"/>
                        <a:round/>
                        <a:headEnd type="none" w="med" len="med"/>
                        <a:tailEnd type="none" w="med" len="med"/>
                      </a:ln>
                    </p:spPr>
                  </p:sp>
                </p:grpSp>
                <p:grpSp>
                  <p:nvGrpSpPr>
                    <p:cNvPr id="11436" name="Group 173"/>
                    <p:cNvGrpSpPr/>
                    <p:nvPr/>
                  </p:nvGrpSpPr>
                  <p:grpSpPr>
                    <a:xfrm>
                      <a:off x="942" y="0"/>
                      <a:ext cx="274" cy="251"/>
                      <a:chOff x="0" y="0"/>
                      <a:chExt cx="274" cy="251"/>
                    </a:xfrm>
                  </p:grpSpPr>
                  <p:sp>
                    <p:nvSpPr>
                      <p:cNvPr id="11437" name="Rectangle 174"/>
                      <p:cNvSpPr/>
                      <p:nvPr/>
                    </p:nvSpPr>
                    <p:spPr>
                      <a:xfrm>
                        <a:off x="13" y="1"/>
                        <a:ext cx="248"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38" name="Rectangle 175"/>
                      <p:cNvSpPr/>
                      <p:nvPr/>
                    </p:nvSpPr>
                    <p:spPr>
                      <a:xfrm>
                        <a:off x="0" y="235"/>
                        <a:ext cx="274"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39" name="Line 176"/>
                      <p:cNvSpPr/>
                      <p:nvPr/>
                    </p:nvSpPr>
                    <p:spPr>
                      <a:xfrm>
                        <a:off x="135" y="0"/>
                        <a:ext cx="1" cy="224"/>
                      </a:xfrm>
                      <a:prstGeom prst="line">
                        <a:avLst/>
                      </a:prstGeom>
                      <a:ln w="12700" cap="flat" cmpd="sng">
                        <a:solidFill>
                          <a:srgbClr val="000000"/>
                        </a:solidFill>
                        <a:prstDash val="solid"/>
                        <a:round/>
                        <a:headEnd type="none" w="med" len="med"/>
                        <a:tailEnd type="none" w="med" len="med"/>
                      </a:ln>
                    </p:spPr>
                  </p:sp>
                  <p:sp>
                    <p:nvSpPr>
                      <p:cNvPr id="11440" name="Line 177"/>
                      <p:cNvSpPr/>
                      <p:nvPr/>
                    </p:nvSpPr>
                    <p:spPr>
                      <a:xfrm>
                        <a:off x="12" y="116"/>
                        <a:ext cx="247" cy="1"/>
                      </a:xfrm>
                      <a:prstGeom prst="line">
                        <a:avLst/>
                      </a:prstGeom>
                      <a:ln w="12700" cap="flat" cmpd="sng">
                        <a:solidFill>
                          <a:srgbClr val="000000"/>
                        </a:solidFill>
                        <a:prstDash val="solid"/>
                        <a:round/>
                        <a:headEnd type="none" w="med" len="med"/>
                        <a:tailEnd type="none" w="med" len="med"/>
                      </a:ln>
                    </p:spPr>
                  </p:sp>
                </p:grpSp>
                <p:grpSp>
                  <p:nvGrpSpPr>
                    <p:cNvPr id="11441" name="Group 178"/>
                    <p:cNvGrpSpPr/>
                    <p:nvPr/>
                  </p:nvGrpSpPr>
                  <p:grpSpPr>
                    <a:xfrm>
                      <a:off x="1245" y="380"/>
                      <a:ext cx="275" cy="250"/>
                      <a:chOff x="0" y="0"/>
                      <a:chExt cx="275" cy="250"/>
                    </a:xfrm>
                  </p:grpSpPr>
                  <p:sp>
                    <p:nvSpPr>
                      <p:cNvPr id="11442" name="Rectangle 179"/>
                      <p:cNvSpPr/>
                      <p:nvPr/>
                    </p:nvSpPr>
                    <p:spPr>
                      <a:xfrm>
                        <a:off x="13" y="1"/>
                        <a:ext cx="249"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43" name="Rectangle 180"/>
                      <p:cNvSpPr/>
                      <p:nvPr/>
                    </p:nvSpPr>
                    <p:spPr>
                      <a:xfrm>
                        <a:off x="0" y="234"/>
                        <a:ext cx="275"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44" name="Line 181"/>
                      <p:cNvSpPr/>
                      <p:nvPr/>
                    </p:nvSpPr>
                    <p:spPr>
                      <a:xfrm>
                        <a:off x="136" y="0"/>
                        <a:ext cx="1" cy="224"/>
                      </a:xfrm>
                      <a:prstGeom prst="line">
                        <a:avLst/>
                      </a:prstGeom>
                      <a:ln w="12700" cap="flat" cmpd="sng">
                        <a:solidFill>
                          <a:srgbClr val="000000"/>
                        </a:solidFill>
                        <a:prstDash val="solid"/>
                        <a:round/>
                        <a:headEnd type="none" w="med" len="med"/>
                        <a:tailEnd type="none" w="med" len="med"/>
                      </a:ln>
                    </p:spPr>
                  </p:sp>
                  <p:sp>
                    <p:nvSpPr>
                      <p:cNvPr id="11445" name="Line 182"/>
                      <p:cNvSpPr/>
                      <p:nvPr/>
                    </p:nvSpPr>
                    <p:spPr>
                      <a:xfrm>
                        <a:off x="12" y="116"/>
                        <a:ext cx="248" cy="1"/>
                      </a:xfrm>
                      <a:prstGeom prst="line">
                        <a:avLst/>
                      </a:prstGeom>
                      <a:ln w="12700" cap="flat" cmpd="sng">
                        <a:solidFill>
                          <a:srgbClr val="000000"/>
                        </a:solidFill>
                        <a:prstDash val="solid"/>
                        <a:round/>
                        <a:headEnd type="none" w="med" len="med"/>
                        <a:tailEnd type="none" w="med" len="med"/>
                      </a:ln>
                    </p:spPr>
                  </p:sp>
                </p:grpSp>
                <p:grpSp>
                  <p:nvGrpSpPr>
                    <p:cNvPr id="11446" name="Group 183"/>
                    <p:cNvGrpSpPr/>
                    <p:nvPr/>
                  </p:nvGrpSpPr>
                  <p:grpSpPr>
                    <a:xfrm>
                      <a:off x="1555" y="380"/>
                      <a:ext cx="274" cy="250"/>
                      <a:chOff x="0" y="0"/>
                      <a:chExt cx="274" cy="250"/>
                    </a:xfrm>
                  </p:grpSpPr>
                  <p:sp>
                    <p:nvSpPr>
                      <p:cNvPr id="11447" name="Rectangle 184"/>
                      <p:cNvSpPr/>
                      <p:nvPr/>
                    </p:nvSpPr>
                    <p:spPr>
                      <a:xfrm>
                        <a:off x="13" y="1"/>
                        <a:ext cx="248"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48" name="Rectangle 185"/>
                      <p:cNvSpPr/>
                      <p:nvPr/>
                    </p:nvSpPr>
                    <p:spPr>
                      <a:xfrm>
                        <a:off x="0" y="234"/>
                        <a:ext cx="274"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49" name="Line 186"/>
                      <p:cNvSpPr/>
                      <p:nvPr/>
                    </p:nvSpPr>
                    <p:spPr>
                      <a:xfrm>
                        <a:off x="136" y="0"/>
                        <a:ext cx="1" cy="224"/>
                      </a:xfrm>
                      <a:prstGeom prst="line">
                        <a:avLst/>
                      </a:prstGeom>
                      <a:ln w="12700" cap="flat" cmpd="sng">
                        <a:solidFill>
                          <a:srgbClr val="000000"/>
                        </a:solidFill>
                        <a:prstDash val="solid"/>
                        <a:round/>
                        <a:headEnd type="none" w="med" len="med"/>
                        <a:tailEnd type="none" w="med" len="med"/>
                      </a:ln>
                    </p:spPr>
                  </p:sp>
                  <p:sp>
                    <p:nvSpPr>
                      <p:cNvPr id="11450" name="Line 187"/>
                      <p:cNvSpPr/>
                      <p:nvPr/>
                    </p:nvSpPr>
                    <p:spPr>
                      <a:xfrm>
                        <a:off x="12" y="116"/>
                        <a:ext cx="250" cy="1"/>
                      </a:xfrm>
                      <a:prstGeom prst="line">
                        <a:avLst/>
                      </a:prstGeom>
                      <a:ln w="12700" cap="flat" cmpd="sng">
                        <a:solidFill>
                          <a:srgbClr val="000000"/>
                        </a:solidFill>
                        <a:prstDash val="solid"/>
                        <a:round/>
                        <a:headEnd type="none" w="med" len="med"/>
                        <a:tailEnd type="none" w="med" len="med"/>
                      </a:ln>
                    </p:spPr>
                  </p:sp>
                </p:grpSp>
                <p:grpSp>
                  <p:nvGrpSpPr>
                    <p:cNvPr id="11451" name="Group 188"/>
                    <p:cNvGrpSpPr/>
                    <p:nvPr/>
                  </p:nvGrpSpPr>
                  <p:grpSpPr>
                    <a:xfrm>
                      <a:off x="316" y="0"/>
                      <a:ext cx="274" cy="251"/>
                      <a:chOff x="0" y="0"/>
                      <a:chExt cx="274" cy="251"/>
                    </a:xfrm>
                  </p:grpSpPr>
                  <p:sp>
                    <p:nvSpPr>
                      <p:cNvPr id="11452" name="Rectangle 189"/>
                      <p:cNvSpPr/>
                      <p:nvPr/>
                    </p:nvSpPr>
                    <p:spPr>
                      <a:xfrm>
                        <a:off x="13" y="1"/>
                        <a:ext cx="248"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53" name="Rectangle 190"/>
                      <p:cNvSpPr/>
                      <p:nvPr/>
                    </p:nvSpPr>
                    <p:spPr>
                      <a:xfrm>
                        <a:off x="0" y="235"/>
                        <a:ext cx="274"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54" name="Line 191"/>
                      <p:cNvSpPr/>
                      <p:nvPr/>
                    </p:nvSpPr>
                    <p:spPr>
                      <a:xfrm>
                        <a:off x="136" y="0"/>
                        <a:ext cx="1" cy="224"/>
                      </a:xfrm>
                      <a:prstGeom prst="line">
                        <a:avLst/>
                      </a:prstGeom>
                      <a:ln w="12700" cap="flat" cmpd="sng">
                        <a:solidFill>
                          <a:srgbClr val="000000"/>
                        </a:solidFill>
                        <a:prstDash val="solid"/>
                        <a:round/>
                        <a:headEnd type="none" w="med" len="med"/>
                        <a:tailEnd type="none" w="med" len="med"/>
                      </a:ln>
                    </p:spPr>
                  </p:sp>
                  <p:sp>
                    <p:nvSpPr>
                      <p:cNvPr id="11455" name="Line 192"/>
                      <p:cNvSpPr/>
                      <p:nvPr/>
                    </p:nvSpPr>
                    <p:spPr>
                      <a:xfrm>
                        <a:off x="12" y="116"/>
                        <a:ext cx="248" cy="1"/>
                      </a:xfrm>
                      <a:prstGeom prst="line">
                        <a:avLst/>
                      </a:prstGeom>
                      <a:ln w="12700" cap="flat" cmpd="sng">
                        <a:solidFill>
                          <a:srgbClr val="000000"/>
                        </a:solidFill>
                        <a:prstDash val="solid"/>
                        <a:round/>
                        <a:headEnd type="none" w="med" len="med"/>
                        <a:tailEnd type="none" w="med" len="med"/>
                      </a:ln>
                    </p:spPr>
                  </p:sp>
                </p:grpSp>
                <p:grpSp>
                  <p:nvGrpSpPr>
                    <p:cNvPr id="11456" name="Group 193"/>
                    <p:cNvGrpSpPr/>
                    <p:nvPr/>
                  </p:nvGrpSpPr>
                  <p:grpSpPr>
                    <a:xfrm>
                      <a:off x="629" y="0"/>
                      <a:ext cx="275" cy="251"/>
                      <a:chOff x="0" y="0"/>
                      <a:chExt cx="275" cy="251"/>
                    </a:xfrm>
                  </p:grpSpPr>
                  <p:sp>
                    <p:nvSpPr>
                      <p:cNvPr id="11457" name="Rectangle 194"/>
                      <p:cNvSpPr/>
                      <p:nvPr/>
                    </p:nvSpPr>
                    <p:spPr>
                      <a:xfrm>
                        <a:off x="13" y="1"/>
                        <a:ext cx="249"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58" name="Rectangle 195"/>
                      <p:cNvSpPr/>
                      <p:nvPr/>
                    </p:nvSpPr>
                    <p:spPr>
                      <a:xfrm>
                        <a:off x="0" y="235"/>
                        <a:ext cx="275"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59" name="Line 196"/>
                      <p:cNvSpPr/>
                      <p:nvPr/>
                    </p:nvSpPr>
                    <p:spPr>
                      <a:xfrm>
                        <a:off x="137" y="0"/>
                        <a:ext cx="1" cy="224"/>
                      </a:xfrm>
                      <a:prstGeom prst="line">
                        <a:avLst/>
                      </a:prstGeom>
                      <a:ln w="12700" cap="flat" cmpd="sng">
                        <a:solidFill>
                          <a:srgbClr val="000000"/>
                        </a:solidFill>
                        <a:prstDash val="solid"/>
                        <a:round/>
                        <a:headEnd type="none" w="med" len="med"/>
                        <a:tailEnd type="none" w="med" len="med"/>
                      </a:ln>
                    </p:spPr>
                  </p:sp>
                  <p:sp>
                    <p:nvSpPr>
                      <p:cNvPr id="11460" name="Line 197"/>
                      <p:cNvSpPr/>
                      <p:nvPr/>
                    </p:nvSpPr>
                    <p:spPr>
                      <a:xfrm>
                        <a:off x="12" y="116"/>
                        <a:ext cx="248" cy="1"/>
                      </a:xfrm>
                      <a:prstGeom prst="line">
                        <a:avLst/>
                      </a:prstGeom>
                      <a:ln w="12700" cap="flat" cmpd="sng">
                        <a:solidFill>
                          <a:srgbClr val="000000"/>
                        </a:solidFill>
                        <a:prstDash val="solid"/>
                        <a:round/>
                        <a:headEnd type="none" w="med" len="med"/>
                        <a:tailEnd type="none" w="med" len="med"/>
                      </a:ln>
                    </p:spPr>
                  </p:sp>
                </p:grpSp>
                <p:grpSp>
                  <p:nvGrpSpPr>
                    <p:cNvPr id="11461" name="Group 198"/>
                    <p:cNvGrpSpPr/>
                    <p:nvPr/>
                  </p:nvGrpSpPr>
                  <p:grpSpPr>
                    <a:xfrm>
                      <a:off x="1868" y="0"/>
                      <a:ext cx="276" cy="251"/>
                      <a:chOff x="0" y="0"/>
                      <a:chExt cx="276" cy="251"/>
                    </a:xfrm>
                  </p:grpSpPr>
                  <p:sp>
                    <p:nvSpPr>
                      <p:cNvPr id="11462" name="Rectangle 199"/>
                      <p:cNvSpPr/>
                      <p:nvPr/>
                    </p:nvSpPr>
                    <p:spPr>
                      <a:xfrm>
                        <a:off x="13" y="1"/>
                        <a:ext cx="250"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63" name="Rectangle 200"/>
                      <p:cNvSpPr/>
                      <p:nvPr/>
                    </p:nvSpPr>
                    <p:spPr>
                      <a:xfrm>
                        <a:off x="0" y="235"/>
                        <a:ext cx="276"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64" name="Line 201"/>
                      <p:cNvSpPr/>
                      <p:nvPr/>
                    </p:nvSpPr>
                    <p:spPr>
                      <a:xfrm>
                        <a:off x="138" y="0"/>
                        <a:ext cx="1" cy="224"/>
                      </a:xfrm>
                      <a:prstGeom prst="line">
                        <a:avLst/>
                      </a:prstGeom>
                      <a:ln w="12700" cap="flat" cmpd="sng">
                        <a:solidFill>
                          <a:srgbClr val="000000"/>
                        </a:solidFill>
                        <a:prstDash val="solid"/>
                        <a:round/>
                        <a:headEnd type="none" w="med" len="med"/>
                        <a:tailEnd type="none" w="med" len="med"/>
                      </a:ln>
                    </p:spPr>
                  </p:sp>
                  <p:sp>
                    <p:nvSpPr>
                      <p:cNvPr id="11465" name="Line 202"/>
                      <p:cNvSpPr/>
                      <p:nvPr/>
                    </p:nvSpPr>
                    <p:spPr>
                      <a:xfrm>
                        <a:off x="13" y="116"/>
                        <a:ext cx="248" cy="1"/>
                      </a:xfrm>
                      <a:prstGeom prst="line">
                        <a:avLst/>
                      </a:prstGeom>
                      <a:ln w="12700" cap="flat" cmpd="sng">
                        <a:solidFill>
                          <a:srgbClr val="000000"/>
                        </a:solidFill>
                        <a:prstDash val="solid"/>
                        <a:round/>
                        <a:headEnd type="none" w="med" len="med"/>
                        <a:tailEnd type="none" w="med" len="med"/>
                      </a:ln>
                    </p:spPr>
                  </p:sp>
                </p:grpSp>
                <p:grpSp>
                  <p:nvGrpSpPr>
                    <p:cNvPr id="11466" name="Group 203"/>
                    <p:cNvGrpSpPr/>
                    <p:nvPr/>
                  </p:nvGrpSpPr>
                  <p:grpSpPr>
                    <a:xfrm>
                      <a:off x="3" y="0"/>
                      <a:ext cx="277" cy="251"/>
                      <a:chOff x="0" y="0"/>
                      <a:chExt cx="277" cy="251"/>
                    </a:xfrm>
                  </p:grpSpPr>
                  <p:sp>
                    <p:nvSpPr>
                      <p:cNvPr id="11467" name="Rectangle 204"/>
                      <p:cNvSpPr/>
                      <p:nvPr/>
                    </p:nvSpPr>
                    <p:spPr>
                      <a:xfrm>
                        <a:off x="14" y="1"/>
                        <a:ext cx="250"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68" name="Rectangle 205"/>
                      <p:cNvSpPr/>
                      <p:nvPr/>
                    </p:nvSpPr>
                    <p:spPr>
                      <a:xfrm>
                        <a:off x="0" y="235"/>
                        <a:ext cx="277"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69" name="Line 206"/>
                      <p:cNvSpPr/>
                      <p:nvPr/>
                    </p:nvSpPr>
                    <p:spPr>
                      <a:xfrm>
                        <a:off x="137" y="0"/>
                        <a:ext cx="1" cy="224"/>
                      </a:xfrm>
                      <a:prstGeom prst="line">
                        <a:avLst/>
                      </a:prstGeom>
                      <a:ln w="12700" cap="flat" cmpd="sng">
                        <a:solidFill>
                          <a:srgbClr val="000000"/>
                        </a:solidFill>
                        <a:prstDash val="solid"/>
                        <a:round/>
                        <a:headEnd type="none" w="med" len="med"/>
                        <a:tailEnd type="none" w="med" len="med"/>
                      </a:ln>
                    </p:spPr>
                  </p:sp>
                  <p:sp>
                    <p:nvSpPr>
                      <p:cNvPr id="11470" name="Line 207"/>
                      <p:cNvSpPr/>
                      <p:nvPr/>
                    </p:nvSpPr>
                    <p:spPr>
                      <a:xfrm>
                        <a:off x="13" y="116"/>
                        <a:ext cx="250" cy="1"/>
                      </a:xfrm>
                      <a:prstGeom prst="line">
                        <a:avLst/>
                      </a:prstGeom>
                      <a:ln w="12700" cap="flat" cmpd="sng">
                        <a:solidFill>
                          <a:srgbClr val="000000"/>
                        </a:solidFill>
                        <a:prstDash val="solid"/>
                        <a:round/>
                        <a:headEnd type="none" w="med" len="med"/>
                        <a:tailEnd type="none" w="med" len="med"/>
                      </a:ln>
                    </p:spPr>
                  </p:sp>
                </p:grpSp>
                <p:grpSp>
                  <p:nvGrpSpPr>
                    <p:cNvPr id="11471" name="Group 208"/>
                    <p:cNvGrpSpPr/>
                    <p:nvPr/>
                  </p:nvGrpSpPr>
                  <p:grpSpPr>
                    <a:xfrm>
                      <a:off x="1248" y="0"/>
                      <a:ext cx="275" cy="251"/>
                      <a:chOff x="0" y="0"/>
                      <a:chExt cx="275" cy="251"/>
                    </a:xfrm>
                  </p:grpSpPr>
                  <p:sp>
                    <p:nvSpPr>
                      <p:cNvPr id="11472" name="Rectangle 209"/>
                      <p:cNvSpPr/>
                      <p:nvPr/>
                    </p:nvSpPr>
                    <p:spPr>
                      <a:xfrm>
                        <a:off x="13" y="1"/>
                        <a:ext cx="248"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73" name="Rectangle 210"/>
                      <p:cNvSpPr/>
                      <p:nvPr/>
                    </p:nvSpPr>
                    <p:spPr>
                      <a:xfrm>
                        <a:off x="0" y="235"/>
                        <a:ext cx="275"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74" name="Line 211"/>
                      <p:cNvSpPr/>
                      <p:nvPr/>
                    </p:nvSpPr>
                    <p:spPr>
                      <a:xfrm>
                        <a:off x="136" y="0"/>
                        <a:ext cx="1" cy="224"/>
                      </a:xfrm>
                      <a:prstGeom prst="line">
                        <a:avLst/>
                      </a:prstGeom>
                      <a:ln w="12700" cap="flat" cmpd="sng">
                        <a:solidFill>
                          <a:srgbClr val="000000"/>
                        </a:solidFill>
                        <a:prstDash val="solid"/>
                        <a:round/>
                        <a:headEnd type="none" w="med" len="med"/>
                        <a:tailEnd type="none" w="med" len="med"/>
                      </a:ln>
                    </p:spPr>
                  </p:sp>
                  <p:sp>
                    <p:nvSpPr>
                      <p:cNvPr id="11475" name="Line 212"/>
                      <p:cNvSpPr/>
                      <p:nvPr/>
                    </p:nvSpPr>
                    <p:spPr>
                      <a:xfrm>
                        <a:off x="12" y="116"/>
                        <a:ext cx="249" cy="1"/>
                      </a:xfrm>
                      <a:prstGeom prst="line">
                        <a:avLst/>
                      </a:prstGeom>
                      <a:ln w="12700" cap="flat" cmpd="sng">
                        <a:solidFill>
                          <a:srgbClr val="000000"/>
                        </a:solidFill>
                        <a:prstDash val="solid"/>
                        <a:round/>
                        <a:headEnd type="none" w="med" len="med"/>
                        <a:tailEnd type="none" w="med" len="med"/>
                      </a:ln>
                    </p:spPr>
                  </p:sp>
                </p:grpSp>
                <p:grpSp>
                  <p:nvGrpSpPr>
                    <p:cNvPr id="11476" name="Group 213"/>
                    <p:cNvGrpSpPr/>
                    <p:nvPr/>
                  </p:nvGrpSpPr>
                  <p:grpSpPr>
                    <a:xfrm>
                      <a:off x="1558" y="0"/>
                      <a:ext cx="275" cy="251"/>
                      <a:chOff x="0" y="0"/>
                      <a:chExt cx="275" cy="251"/>
                    </a:xfrm>
                  </p:grpSpPr>
                  <p:sp>
                    <p:nvSpPr>
                      <p:cNvPr id="11477" name="Rectangle 214"/>
                      <p:cNvSpPr/>
                      <p:nvPr/>
                    </p:nvSpPr>
                    <p:spPr>
                      <a:xfrm>
                        <a:off x="13" y="1"/>
                        <a:ext cx="249" cy="22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78" name="Rectangle 215"/>
                      <p:cNvSpPr/>
                      <p:nvPr/>
                    </p:nvSpPr>
                    <p:spPr>
                      <a:xfrm>
                        <a:off x="0" y="235"/>
                        <a:ext cx="275" cy="16"/>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79" name="Line 216"/>
                      <p:cNvSpPr/>
                      <p:nvPr/>
                    </p:nvSpPr>
                    <p:spPr>
                      <a:xfrm>
                        <a:off x="137" y="0"/>
                        <a:ext cx="1" cy="224"/>
                      </a:xfrm>
                      <a:prstGeom prst="line">
                        <a:avLst/>
                      </a:prstGeom>
                      <a:ln w="12700" cap="flat" cmpd="sng">
                        <a:solidFill>
                          <a:srgbClr val="000000"/>
                        </a:solidFill>
                        <a:prstDash val="solid"/>
                        <a:round/>
                        <a:headEnd type="none" w="med" len="med"/>
                        <a:tailEnd type="none" w="med" len="med"/>
                      </a:ln>
                    </p:spPr>
                  </p:sp>
                  <p:sp>
                    <p:nvSpPr>
                      <p:cNvPr id="11480" name="Line 217"/>
                      <p:cNvSpPr/>
                      <p:nvPr/>
                    </p:nvSpPr>
                    <p:spPr>
                      <a:xfrm>
                        <a:off x="12" y="116"/>
                        <a:ext cx="250" cy="1"/>
                      </a:xfrm>
                      <a:prstGeom prst="line">
                        <a:avLst/>
                      </a:prstGeom>
                      <a:ln w="12700" cap="flat" cmpd="sng">
                        <a:solidFill>
                          <a:srgbClr val="000000"/>
                        </a:solidFill>
                        <a:prstDash val="solid"/>
                        <a:round/>
                        <a:headEnd type="none" w="med" len="med"/>
                        <a:tailEnd type="none" w="med" len="med"/>
                      </a:ln>
                    </p:spPr>
                  </p:sp>
                </p:grpSp>
              </p:grpSp>
              <p:grpSp>
                <p:nvGrpSpPr>
                  <p:cNvPr id="11481" name="Group 218"/>
                  <p:cNvGrpSpPr/>
                  <p:nvPr/>
                </p:nvGrpSpPr>
                <p:grpSpPr>
                  <a:xfrm>
                    <a:off x="1024" y="579"/>
                    <a:ext cx="259" cy="345"/>
                    <a:chOff x="0" y="0"/>
                    <a:chExt cx="259" cy="345"/>
                  </a:xfrm>
                </p:grpSpPr>
                <p:sp>
                  <p:nvSpPr>
                    <p:cNvPr id="11482" name="Rectangle 219"/>
                    <p:cNvSpPr/>
                    <p:nvPr/>
                  </p:nvSpPr>
                  <p:spPr>
                    <a:xfrm>
                      <a:off x="0" y="0"/>
                      <a:ext cx="259" cy="345"/>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83" name="Rectangle 220"/>
                    <p:cNvSpPr/>
                    <p:nvPr/>
                  </p:nvSpPr>
                  <p:spPr>
                    <a:xfrm>
                      <a:off x="27" y="36"/>
                      <a:ext cx="200" cy="289"/>
                    </a:xfrm>
                    <a:prstGeom prst="rect">
                      <a:avLst/>
                    </a:prstGeom>
                    <a:solidFill>
                      <a:srgbClr val="808080"/>
                    </a:solidFill>
                    <a:ln w="12700" cap="flat" cmpd="sng">
                      <a:solidFill>
                        <a:srgbClr val="000000"/>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484" name="Oval 221"/>
                    <p:cNvSpPr/>
                    <p:nvPr/>
                  </p:nvSpPr>
                  <p:spPr>
                    <a:xfrm>
                      <a:off x="190" y="180"/>
                      <a:ext cx="14" cy="9"/>
                    </a:xfrm>
                    <a:prstGeom prst="ellipse">
                      <a:avLst/>
                    </a:prstGeom>
                    <a:solidFill>
                      <a:srgbClr val="C0C0C0"/>
                    </a:solidFill>
                    <a:ln w="12700" cap="flat" cmpd="sng">
                      <a:solidFill>
                        <a:srgbClr val="000000"/>
                      </a:solidFill>
                      <a:prstDash val="solid"/>
                      <a:round/>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grpSp>
        <p:grpSp>
          <p:nvGrpSpPr>
            <p:cNvPr id="11485" name="Group 222"/>
            <p:cNvGrpSpPr/>
            <p:nvPr/>
          </p:nvGrpSpPr>
          <p:grpSpPr>
            <a:xfrm>
              <a:off x="1282" y="722"/>
              <a:ext cx="159" cy="449"/>
              <a:chOff x="0" y="0"/>
              <a:chExt cx="159" cy="449"/>
            </a:xfrm>
          </p:grpSpPr>
          <p:grpSp>
            <p:nvGrpSpPr>
              <p:cNvPr id="11486" name="Group 223"/>
              <p:cNvGrpSpPr/>
              <p:nvPr/>
            </p:nvGrpSpPr>
            <p:grpSpPr>
              <a:xfrm>
                <a:off x="0" y="411"/>
                <a:ext cx="155" cy="38"/>
                <a:chOff x="0" y="0"/>
                <a:chExt cx="155" cy="38"/>
              </a:xfrm>
            </p:grpSpPr>
            <p:sp>
              <p:nvSpPr>
                <p:cNvPr id="11487" name="Freeform 224"/>
                <p:cNvSpPr/>
                <p:nvPr/>
              </p:nvSpPr>
              <p:spPr>
                <a:xfrm>
                  <a:off x="0" y="0"/>
                  <a:ext cx="61" cy="21"/>
                </a:xfrm>
                <a:custGeom>
                  <a:avLst/>
                  <a:gdLst/>
                  <a:ahLst/>
                  <a:cxnLst>
                    <a:cxn ang="0">
                      <a:pos x="30" y="0"/>
                    </a:cxn>
                    <a:cxn ang="0">
                      <a:pos x="20" y="5"/>
                    </a:cxn>
                    <a:cxn ang="0">
                      <a:pos x="11" y="12"/>
                    </a:cxn>
                    <a:cxn ang="0">
                      <a:pos x="0" y="17"/>
                    </a:cxn>
                    <a:cxn ang="0">
                      <a:pos x="0" y="19"/>
                    </a:cxn>
                    <a:cxn ang="0">
                      <a:pos x="10" y="21"/>
                    </a:cxn>
                    <a:cxn ang="0">
                      <a:pos x="21" y="21"/>
                    </a:cxn>
                    <a:cxn ang="0">
                      <a:pos x="35" y="17"/>
                    </a:cxn>
                    <a:cxn ang="0">
                      <a:pos x="45" y="13"/>
                    </a:cxn>
                    <a:cxn ang="0">
                      <a:pos x="57" y="13"/>
                    </a:cxn>
                    <a:cxn ang="0">
                      <a:pos x="61" y="10"/>
                    </a:cxn>
                    <a:cxn ang="0">
                      <a:pos x="60" y="0"/>
                    </a:cxn>
                    <a:cxn ang="0">
                      <a:pos x="30" y="0"/>
                    </a:cxn>
                  </a:cxnLst>
                  <a:rect l="0" t="0" r="0" b="0"/>
                  <a:pathLst>
                    <a:path w="61" h="21">
                      <a:moveTo>
                        <a:pt x="30" y="0"/>
                      </a:moveTo>
                      <a:lnTo>
                        <a:pt x="20" y="5"/>
                      </a:lnTo>
                      <a:lnTo>
                        <a:pt x="11" y="12"/>
                      </a:lnTo>
                      <a:lnTo>
                        <a:pt x="0" y="17"/>
                      </a:lnTo>
                      <a:lnTo>
                        <a:pt x="0" y="19"/>
                      </a:lnTo>
                      <a:lnTo>
                        <a:pt x="10" y="21"/>
                      </a:lnTo>
                      <a:lnTo>
                        <a:pt x="21" y="21"/>
                      </a:lnTo>
                      <a:lnTo>
                        <a:pt x="35" y="17"/>
                      </a:lnTo>
                      <a:lnTo>
                        <a:pt x="45" y="13"/>
                      </a:lnTo>
                      <a:lnTo>
                        <a:pt x="57" y="13"/>
                      </a:lnTo>
                      <a:lnTo>
                        <a:pt x="61" y="10"/>
                      </a:lnTo>
                      <a:lnTo>
                        <a:pt x="60" y="0"/>
                      </a:lnTo>
                      <a:lnTo>
                        <a:pt x="30" y="0"/>
                      </a:lnTo>
                      <a:close/>
                    </a:path>
                  </a:pathLst>
                </a:custGeom>
                <a:solidFill>
                  <a:srgbClr val="000000"/>
                </a:solidFill>
                <a:ln w="9525">
                  <a:noFill/>
                </a:ln>
              </p:spPr>
              <p:txBody>
                <a:bodyPr/>
                <a:lstStyle/>
                <a:p>
                  <a:endParaRPr lang="zh-CN" altLang="en-US"/>
                </a:p>
              </p:txBody>
            </p:sp>
            <p:sp>
              <p:nvSpPr>
                <p:cNvPr id="11488" name="Freeform 225"/>
                <p:cNvSpPr/>
                <p:nvPr/>
              </p:nvSpPr>
              <p:spPr>
                <a:xfrm>
                  <a:off x="121" y="13"/>
                  <a:ext cx="34" cy="25"/>
                </a:xfrm>
                <a:custGeom>
                  <a:avLst/>
                  <a:gdLst/>
                  <a:ahLst/>
                  <a:cxnLst>
                    <a:cxn ang="0">
                      <a:pos x="0" y="0"/>
                    </a:cxn>
                    <a:cxn ang="0">
                      <a:pos x="0" y="6"/>
                    </a:cxn>
                    <a:cxn ang="0">
                      <a:pos x="4" y="10"/>
                    </a:cxn>
                    <a:cxn ang="0">
                      <a:pos x="5" y="16"/>
                    </a:cxn>
                    <a:cxn ang="0">
                      <a:pos x="12" y="22"/>
                    </a:cxn>
                    <a:cxn ang="0">
                      <a:pos x="19" y="25"/>
                    </a:cxn>
                    <a:cxn ang="0">
                      <a:pos x="25" y="25"/>
                    </a:cxn>
                    <a:cxn ang="0">
                      <a:pos x="31" y="25"/>
                    </a:cxn>
                    <a:cxn ang="0">
                      <a:pos x="34" y="21"/>
                    </a:cxn>
                    <a:cxn ang="0">
                      <a:pos x="32" y="16"/>
                    </a:cxn>
                    <a:cxn ang="0">
                      <a:pos x="27" y="9"/>
                    </a:cxn>
                    <a:cxn ang="0">
                      <a:pos x="19" y="2"/>
                    </a:cxn>
                    <a:cxn ang="0">
                      <a:pos x="18" y="0"/>
                    </a:cxn>
                    <a:cxn ang="0">
                      <a:pos x="0" y="0"/>
                    </a:cxn>
                  </a:cxnLst>
                  <a:rect l="0" t="0" r="0" b="0"/>
                  <a:pathLst>
                    <a:path w="34" h="25">
                      <a:moveTo>
                        <a:pt x="0" y="0"/>
                      </a:moveTo>
                      <a:lnTo>
                        <a:pt x="0" y="6"/>
                      </a:lnTo>
                      <a:lnTo>
                        <a:pt x="4" y="10"/>
                      </a:lnTo>
                      <a:lnTo>
                        <a:pt x="5" y="16"/>
                      </a:lnTo>
                      <a:lnTo>
                        <a:pt x="12" y="22"/>
                      </a:lnTo>
                      <a:lnTo>
                        <a:pt x="19" y="25"/>
                      </a:lnTo>
                      <a:lnTo>
                        <a:pt x="25" y="25"/>
                      </a:lnTo>
                      <a:lnTo>
                        <a:pt x="31" y="25"/>
                      </a:lnTo>
                      <a:lnTo>
                        <a:pt x="34" y="21"/>
                      </a:lnTo>
                      <a:lnTo>
                        <a:pt x="32" y="16"/>
                      </a:lnTo>
                      <a:lnTo>
                        <a:pt x="27" y="9"/>
                      </a:lnTo>
                      <a:lnTo>
                        <a:pt x="19" y="2"/>
                      </a:lnTo>
                      <a:lnTo>
                        <a:pt x="18" y="0"/>
                      </a:lnTo>
                      <a:lnTo>
                        <a:pt x="0" y="0"/>
                      </a:lnTo>
                      <a:close/>
                    </a:path>
                  </a:pathLst>
                </a:custGeom>
                <a:solidFill>
                  <a:srgbClr val="000000"/>
                </a:solidFill>
                <a:ln w="9525">
                  <a:noFill/>
                </a:ln>
              </p:spPr>
              <p:txBody>
                <a:bodyPr/>
                <a:lstStyle/>
                <a:p>
                  <a:endParaRPr lang="zh-CN" altLang="en-US"/>
                </a:p>
              </p:txBody>
            </p:sp>
          </p:grpSp>
          <p:grpSp>
            <p:nvGrpSpPr>
              <p:cNvPr id="11489" name="Group 226"/>
              <p:cNvGrpSpPr/>
              <p:nvPr/>
            </p:nvGrpSpPr>
            <p:grpSpPr>
              <a:xfrm>
                <a:off x="17" y="58"/>
                <a:ext cx="142" cy="361"/>
                <a:chOff x="0" y="0"/>
                <a:chExt cx="142" cy="361"/>
              </a:xfrm>
            </p:grpSpPr>
            <p:sp>
              <p:nvSpPr>
                <p:cNvPr id="11490" name="Freeform 227"/>
                <p:cNvSpPr/>
                <p:nvPr/>
              </p:nvSpPr>
              <p:spPr>
                <a:xfrm>
                  <a:off x="3" y="191"/>
                  <a:ext cx="11" cy="28"/>
                </a:xfrm>
                <a:custGeom>
                  <a:avLst/>
                  <a:gdLst/>
                  <a:ahLst/>
                  <a:cxnLst>
                    <a:cxn ang="0">
                      <a:pos x="0" y="0"/>
                    </a:cxn>
                    <a:cxn ang="0">
                      <a:pos x="0" y="14"/>
                    </a:cxn>
                    <a:cxn ang="0">
                      <a:pos x="6" y="25"/>
                    </a:cxn>
                    <a:cxn ang="0">
                      <a:pos x="10" y="28"/>
                    </a:cxn>
                    <a:cxn ang="0">
                      <a:pos x="8" y="13"/>
                    </a:cxn>
                    <a:cxn ang="0">
                      <a:pos x="10" y="16"/>
                    </a:cxn>
                    <a:cxn ang="0">
                      <a:pos x="11" y="20"/>
                    </a:cxn>
                    <a:cxn ang="0">
                      <a:pos x="11" y="14"/>
                    </a:cxn>
                    <a:cxn ang="0">
                      <a:pos x="10" y="7"/>
                    </a:cxn>
                    <a:cxn ang="0">
                      <a:pos x="6" y="0"/>
                    </a:cxn>
                    <a:cxn ang="0">
                      <a:pos x="0" y="0"/>
                    </a:cxn>
                  </a:cxnLst>
                  <a:rect l="0" t="0" r="0" b="0"/>
                  <a:pathLst>
                    <a:path w="11" h="28">
                      <a:moveTo>
                        <a:pt x="0" y="0"/>
                      </a:moveTo>
                      <a:lnTo>
                        <a:pt x="0" y="14"/>
                      </a:lnTo>
                      <a:lnTo>
                        <a:pt x="6" y="25"/>
                      </a:lnTo>
                      <a:lnTo>
                        <a:pt x="10" y="28"/>
                      </a:lnTo>
                      <a:lnTo>
                        <a:pt x="8" y="13"/>
                      </a:lnTo>
                      <a:lnTo>
                        <a:pt x="10" y="16"/>
                      </a:lnTo>
                      <a:lnTo>
                        <a:pt x="11" y="20"/>
                      </a:lnTo>
                      <a:lnTo>
                        <a:pt x="11" y="14"/>
                      </a:lnTo>
                      <a:lnTo>
                        <a:pt x="10" y="7"/>
                      </a:lnTo>
                      <a:lnTo>
                        <a:pt x="6" y="0"/>
                      </a:lnTo>
                      <a:lnTo>
                        <a:pt x="0" y="0"/>
                      </a:lnTo>
                      <a:close/>
                    </a:path>
                  </a:pathLst>
                </a:custGeom>
                <a:solidFill>
                  <a:srgbClr val="FF7F3F"/>
                </a:solidFill>
                <a:ln w="9525">
                  <a:noFill/>
                </a:ln>
              </p:spPr>
              <p:txBody>
                <a:bodyPr/>
                <a:lstStyle/>
                <a:p>
                  <a:endParaRPr lang="zh-CN" altLang="en-US"/>
                </a:p>
              </p:txBody>
            </p:sp>
            <p:sp>
              <p:nvSpPr>
                <p:cNvPr id="11491" name="Freeform 228"/>
                <p:cNvSpPr/>
                <p:nvPr/>
              </p:nvSpPr>
              <p:spPr>
                <a:xfrm>
                  <a:off x="13" y="116"/>
                  <a:ext cx="109" cy="245"/>
                </a:xfrm>
                <a:custGeom>
                  <a:avLst/>
                  <a:gdLst/>
                  <a:ahLst/>
                  <a:cxnLst>
                    <a:cxn ang="0">
                      <a:pos x="1" y="0"/>
                    </a:cxn>
                    <a:cxn ang="0">
                      <a:pos x="0" y="133"/>
                    </a:cxn>
                    <a:cxn ang="0">
                      <a:pos x="1" y="233"/>
                    </a:cxn>
                    <a:cxn ang="0">
                      <a:pos x="34" y="237"/>
                    </a:cxn>
                    <a:cxn ang="0">
                      <a:pos x="38" y="155"/>
                    </a:cxn>
                    <a:cxn ang="0">
                      <a:pos x="35" y="147"/>
                    </a:cxn>
                    <a:cxn ang="0">
                      <a:pos x="38" y="143"/>
                    </a:cxn>
                    <a:cxn ang="0">
                      <a:pos x="38" y="93"/>
                    </a:cxn>
                    <a:cxn ang="0">
                      <a:pos x="47" y="109"/>
                    </a:cxn>
                    <a:cxn ang="0">
                      <a:pos x="65" y="176"/>
                    </a:cxn>
                    <a:cxn ang="0">
                      <a:pos x="82" y="245"/>
                    </a:cxn>
                    <a:cxn ang="0">
                      <a:pos x="109" y="245"/>
                    </a:cxn>
                    <a:cxn ang="0">
                      <a:pos x="96" y="153"/>
                    </a:cxn>
                    <a:cxn ang="0">
                      <a:pos x="92" y="74"/>
                    </a:cxn>
                    <a:cxn ang="0">
                      <a:pos x="93" y="0"/>
                    </a:cxn>
                    <a:cxn ang="0">
                      <a:pos x="1" y="0"/>
                    </a:cxn>
                  </a:cxnLst>
                  <a:rect l="0" t="0" r="0" b="0"/>
                  <a:pathLst>
                    <a:path w="109" h="245">
                      <a:moveTo>
                        <a:pt x="1" y="0"/>
                      </a:moveTo>
                      <a:lnTo>
                        <a:pt x="0" y="133"/>
                      </a:lnTo>
                      <a:lnTo>
                        <a:pt x="1" y="233"/>
                      </a:lnTo>
                      <a:lnTo>
                        <a:pt x="34" y="237"/>
                      </a:lnTo>
                      <a:lnTo>
                        <a:pt x="38" y="155"/>
                      </a:lnTo>
                      <a:lnTo>
                        <a:pt x="35" y="147"/>
                      </a:lnTo>
                      <a:lnTo>
                        <a:pt x="38" y="143"/>
                      </a:lnTo>
                      <a:lnTo>
                        <a:pt x="38" y="93"/>
                      </a:lnTo>
                      <a:lnTo>
                        <a:pt x="47" y="109"/>
                      </a:lnTo>
                      <a:lnTo>
                        <a:pt x="65" y="176"/>
                      </a:lnTo>
                      <a:lnTo>
                        <a:pt x="82" y="245"/>
                      </a:lnTo>
                      <a:lnTo>
                        <a:pt x="109" y="245"/>
                      </a:lnTo>
                      <a:lnTo>
                        <a:pt x="96" y="153"/>
                      </a:lnTo>
                      <a:lnTo>
                        <a:pt x="92" y="74"/>
                      </a:lnTo>
                      <a:lnTo>
                        <a:pt x="93" y="0"/>
                      </a:lnTo>
                      <a:lnTo>
                        <a:pt x="1" y="0"/>
                      </a:lnTo>
                      <a:close/>
                    </a:path>
                  </a:pathLst>
                </a:custGeom>
                <a:solidFill>
                  <a:srgbClr val="00007F"/>
                </a:solidFill>
                <a:ln w="9525">
                  <a:noFill/>
                </a:ln>
              </p:spPr>
              <p:txBody>
                <a:bodyPr/>
                <a:lstStyle/>
                <a:p>
                  <a:endParaRPr lang="zh-CN" altLang="en-US"/>
                </a:p>
              </p:txBody>
            </p:sp>
            <p:sp>
              <p:nvSpPr>
                <p:cNvPr id="11492" name="Freeform 229"/>
                <p:cNvSpPr/>
                <p:nvPr/>
              </p:nvSpPr>
              <p:spPr>
                <a:xfrm>
                  <a:off x="0" y="0"/>
                  <a:ext cx="142" cy="187"/>
                </a:xfrm>
                <a:custGeom>
                  <a:avLst/>
                  <a:gdLst/>
                  <a:ahLst/>
                  <a:cxnLst>
                    <a:cxn ang="0">
                      <a:pos x="47" y="2"/>
                    </a:cxn>
                    <a:cxn ang="0">
                      <a:pos x="3" y="24"/>
                    </a:cxn>
                    <a:cxn ang="0">
                      <a:pos x="0" y="84"/>
                    </a:cxn>
                    <a:cxn ang="0">
                      <a:pos x="0" y="115"/>
                    </a:cxn>
                    <a:cxn ang="0">
                      <a:pos x="3" y="187"/>
                    </a:cxn>
                    <a:cxn ang="0">
                      <a:pos x="11" y="187"/>
                    </a:cxn>
                    <a:cxn ang="0">
                      <a:pos x="17" y="113"/>
                    </a:cxn>
                    <a:cxn ang="0">
                      <a:pos x="108" y="113"/>
                    </a:cxn>
                    <a:cxn ang="0">
                      <a:pos x="109" y="95"/>
                    </a:cxn>
                    <a:cxn ang="0">
                      <a:pos x="112" y="108"/>
                    </a:cxn>
                    <a:cxn ang="0">
                      <a:pos x="106" y="136"/>
                    </a:cxn>
                    <a:cxn ang="0">
                      <a:pos x="101" y="177"/>
                    </a:cxn>
                    <a:cxn ang="0">
                      <a:pos x="116" y="179"/>
                    </a:cxn>
                    <a:cxn ang="0">
                      <a:pos x="142" y="107"/>
                    </a:cxn>
                    <a:cxn ang="0">
                      <a:pos x="125" y="20"/>
                    </a:cxn>
                    <a:cxn ang="0">
                      <a:pos x="77" y="0"/>
                    </a:cxn>
                    <a:cxn ang="0">
                      <a:pos x="55" y="10"/>
                    </a:cxn>
                    <a:cxn ang="0">
                      <a:pos x="47" y="2"/>
                    </a:cxn>
                  </a:cxnLst>
                  <a:rect l="0" t="0" r="0" b="0"/>
                  <a:pathLst>
                    <a:path w="142" h="187">
                      <a:moveTo>
                        <a:pt x="47" y="2"/>
                      </a:moveTo>
                      <a:lnTo>
                        <a:pt x="3" y="24"/>
                      </a:lnTo>
                      <a:lnTo>
                        <a:pt x="0" y="84"/>
                      </a:lnTo>
                      <a:lnTo>
                        <a:pt x="0" y="115"/>
                      </a:lnTo>
                      <a:lnTo>
                        <a:pt x="3" y="187"/>
                      </a:lnTo>
                      <a:lnTo>
                        <a:pt x="11" y="187"/>
                      </a:lnTo>
                      <a:lnTo>
                        <a:pt x="17" y="113"/>
                      </a:lnTo>
                      <a:lnTo>
                        <a:pt x="108" y="113"/>
                      </a:lnTo>
                      <a:lnTo>
                        <a:pt x="109" y="95"/>
                      </a:lnTo>
                      <a:lnTo>
                        <a:pt x="112" y="108"/>
                      </a:lnTo>
                      <a:lnTo>
                        <a:pt x="106" y="136"/>
                      </a:lnTo>
                      <a:lnTo>
                        <a:pt x="101" y="177"/>
                      </a:lnTo>
                      <a:lnTo>
                        <a:pt x="116" y="179"/>
                      </a:lnTo>
                      <a:lnTo>
                        <a:pt x="142" y="107"/>
                      </a:lnTo>
                      <a:lnTo>
                        <a:pt x="125" y="20"/>
                      </a:lnTo>
                      <a:lnTo>
                        <a:pt x="77" y="0"/>
                      </a:lnTo>
                      <a:lnTo>
                        <a:pt x="55" y="10"/>
                      </a:lnTo>
                      <a:lnTo>
                        <a:pt x="47" y="2"/>
                      </a:lnTo>
                      <a:close/>
                    </a:path>
                  </a:pathLst>
                </a:custGeom>
                <a:solidFill>
                  <a:srgbClr val="3F7FFF"/>
                </a:solidFill>
                <a:ln w="9525">
                  <a:noFill/>
                </a:ln>
              </p:spPr>
              <p:txBody>
                <a:bodyPr/>
                <a:lstStyle/>
                <a:p>
                  <a:endParaRPr lang="zh-CN" altLang="en-US"/>
                </a:p>
              </p:txBody>
            </p:sp>
            <p:sp>
              <p:nvSpPr>
                <p:cNvPr id="11493" name="Freeform 230"/>
                <p:cNvSpPr/>
                <p:nvPr/>
              </p:nvSpPr>
              <p:spPr>
                <a:xfrm>
                  <a:off x="102" y="180"/>
                  <a:ext cx="13" cy="28"/>
                </a:xfrm>
                <a:custGeom>
                  <a:avLst/>
                  <a:gdLst/>
                  <a:ahLst/>
                  <a:cxnLst>
                    <a:cxn ang="0">
                      <a:pos x="4" y="0"/>
                    </a:cxn>
                    <a:cxn ang="0">
                      <a:pos x="0" y="15"/>
                    </a:cxn>
                    <a:cxn ang="0">
                      <a:pos x="7" y="28"/>
                    </a:cxn>
                    <a:cxn ang="0">
                      <a:pos x="9" y="27"/>
                    </a:cxn>
                    <a:cxn ang="0">
                      <a:pos x="13" y="24"/>
                    </a:cxn>
                    <a:cxn ang="0">
                      <a:pos x="12" y="20"/>
                    </a:cxn>
                    <a:cxn ang="0">
                      <a:pos x="12" y="15"/>
                    </a:cxn>
                    <a:cxn ang="0">
                      <a:pos x="13" y="10"/>
                    </a:cxn>
                    <a:cxn ang="0">
                      <a:pos x="12" y="0"/>
                    </a:cxn>
                    <a:cxn ang="0">
                      <a:pos x="4" y="0"/>
                    </a:cxn>
                  </a:cxnLst>
                  <a:rect l="0" t="0" r="0" b="0"/>
                  <a:pathLst>
                    <a:path w="13" h="28">
                      <a:moveTo>
                        <a:pt x="4" y="0"/>
                      </a:moveTo>
                      <a:lnTo>
                        <a:pt x="0" y="15"/>
                      </a:lnTo>
                      <a:lnTo>
                        <a:pt x="7" y="28"/>
                      </a:lnTo>
                      <a:lnTo>
                        <a:pt x="9" y="27"/>
                      </a:lnTo>
                      <a:lnTo>
                        <a:pt x="13" y="24"/>
                      </a:lnTo>
                      <a:lnTo>
                        <a:pt x="12" y="20"/>
                      </a:lnTo>
                      <a:lnTo>
                        <a:pt x="12" y="15"/>
                      </a:lnTo>
                      <a:lnTo>
                        <a:pt x="13" y="10"/>
                      </a:lnTo>
                      <a:lnTo>
                        <a:pt x="12" y="0"/>
                      </a:lnTo>
                      <a:lnTo>
                        <a:pt x="4" y="0"/>
                      </a:lnTo>
                      <a:close/>
                    </a:path>
                  </a:pathLst>
                </a:custGeom>
                <a:solidFill>
                  <a:srgbClr val="FF7F3F"/>
                </a:solidFill>
                <a:ln w="9525">
                  <a:noFill/>
                </a:ln>
              </p:spPr>
              <p:txBody>
                <a:bodyPr/>
                <a:lstStyle/>
                <a:p>
                  <a:endParaRPr lang="zh-CN" altLang="en-US"/>
                </a:p>
              </p:txBody>
            </p:sp>
            <p:grpSp>
              <p:nvGrpSpPr>
                <p:cNvPr id="11494" name="Group 231"/>
                <p:cNvGrpSpPr/>
                <p:nvPr/>
              </p:nvGrpSpPr>
              <p:grpSpPr>
                <a:xfrm>
                  <a:off x="20" y="4"/>
                  <a:ext cx="91" cy="119"/>
                  <a:chOff x="0" y="0"/>
                  <a:chExt cx="91" cy="119"/>
                </a:xfrm>
              </p:grpSpPr>
              <p:grpSp>
                <p:nvGrpSpPr>
                  <p:cNvPr id="11495" name="Group 232"/>
                  <p:cNvGrpSpPr/>
                  <p:nvPr/>
                </p:nvGrpSpPr>
                <p:grpSpPr>
                  <a:xfrm>
                    <a:off x="0" y="0"/>
                    <a:ext cx="91" cy="119"/>
                    <a:chOff x="0" y="0"/>
                    <a:chExt cx="91" cy="119"/>
                  </a:xfrm>
                </p:grpSpPr>
                <p:grpSp>
                  <p:nvGrpSpPr>
                    <p:cNvPr id="11496" name="Group 233"/>
                    <p:cNvGrpSpPr/>
                    <p:nvPr/>
                  </p:nvGrpSpPr>
                  <p:grpSpPr>
                    <a:xfrm>
                      <a:off x="0" y="112"/>
                      <a:ext cx="91" cy="7"/>
                      <a:chOff x="0" y="0"/>
                      <a:chExt cx="91" cy="7"/>
                    </a:xfrm>
                  </p:grpSpPr>
                  <p:sp>
                    <p:nvSpPr>
                      <p:cNvPr id="11497" name="Line 234"/>
                      <p:cNvSpPr/>
                      <p:nvPr/>
                    </p:nvSpPr>
                    <p:spPr>
                      <a:xfrm>
                        <a:off x="0" y="5"/>
                        <a:ext cx="91" cy="2"/>
                      </a:xfrm>
                      <a:prstGeom prst="line">
                        <a:avLst/>
                      </a:prstGeom>
                      <a:ln w="9525" cap="flat" cmpd="sng">
                        <a:solidFill>
                          <a:srgbClr val="000000"/>
                        </a:solidFill>
                        <a:prstDash val="solid"/>
                        <a:round/>
                        <a:headEnd type="none" w="med" len="med"/>
                        <a:tailEnd type="none" w="med" len="med"/>
                      </a:ln>
                    </p:spPr>
                  </p:sp>
                  <p:sp>
                    <p:nvSpPr>
                      <p:cNvPr id="11498" name="Line 235"/>
                      <p:cNvSpPr/>
                      <p:nvPr/>
                    </p:nvSpPr>
                    <p:spPr>
                      <a:xfrm>
                        <a:off x="0" y="0"/>
                        <a:ext cx="91" cy="1"/>
                      </a:xfrm>
                      <a:prstGeom prst="line">
                        <a:avLst/>
                      </a:prstGeom>
                      <a:ln w="9525" cap="flat" cmpd="sng">
                        <a:solidFill>
                          <a:srgbClr val="000000"/>
                        </a:solidFill>
                        <a:prstDash val="solid"/>
                        <a:round/>
                        <a:headEnd type="none" w="med" len="med"/>
                        <a:tailEnd type="none" w="med" len="med"/>
                      </a:ln>
                    </p:spPr>
                  </p:sp>
                </p:grpSp>
                <p:sp>
                  <p:nvSpPr>
                    <p:cNvPr id="11499" name="Freeform 236"/>
                    <p:cNvSpPr/>
                    <p:nvPr/>
                  </p:nvSpPr>
                  <p:spPr>
                    <a:xfrm>
                      <a:off x="24" y="0"/>
                      <a:ext cx="44" cy="16"/>
                    </a:xfrm>
                    <a:custGeom>
                      <a:avLst/>
                      <a:gdLst/>
                      <a:ahLst/>
                      <a:cxnLst>
                        <a:cxn ang="0">
                          <a:pos x="0" y="2"/>
                        </a:cxn>
                        <a:cxn ang="0">
                          <a:pos x="0" y="16"/>
                        </a:cxn>
                        <a:cxn ang="0">
                          <a:pos x="14" y="6"/>
                        </a:cxn>
                        <a:cxn ang="0">
                          <a:pos x="23" y="16"/>
                        </a:cxn>
                        <a:cxn ang="0">
                          <a:pos x="44" y="0"/>
                        </a:cxn>
                      </a:cxnLst>
                      <a:rect l="0" t="0" r="0" b="0"/>
                      <a:pathLst>
                        <a:path w="44" h="16">
                          <a:moveTo>
                            <a:pt x="0" y="2"/>
                          </a:moveTo>
                          <a:lnTo>
                            <a:pt x="0" y="16"/>
                          </a:lnTo>
                          <a:lnTo>
                            <a:pt x="14" y="6"/>
                          </a:lnTo>
                          <a:lnTo>
                            <a:pt x="23" y="16"/>
                          </a:lnTo>
                          <a:lnTo>
                            <a:pt x="44"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sp>
                <p:nvSpPr>
                  <p:cNvPr id="11500" name="Line 237"/>
                  <p:cNvSpPr/>
                  <p:nvPr/>
                </p:nvSpPr>
                <p:spPr>
                  <a:xfrm>
                    <a:off x="35" y="11"/>
                    <a:ext cx="2" cy="104"/>
                  </a:xfrm>
                  <a:prstGeom prst="line">
                    <a:avLst/>
                  </a:prstGeom>
                  <a:ln w="9525" cap="flat" cmpd="sng">
                    <a:solidFill>
                      <a:srgbClr val="000000"/>
                    </a:solidFill>
                    <a:prstDash val="solid"/>
                    <a:round/>
                    <a:headEnd type="none" w="med" len="med"/>
                    <a:tailEnd type="none" w="med" len="med"/>
                  </a:ln>
                </p:spPr>
              </p:sp>
            </p:grpSp>
          </p:grpSp>
          <p:grpSp>
            <p:nvGrpSpPr>
              <p:cNvPr id="11501" name="Group 238"/>
              <p:cNvGrpSpPr/>
              <p:nvPr/>
            </p:nvGrpSpPr>
            <p:grpSpPr>
              <a:xfrm>
                <a:off x="47" y="0"/>
                <a:ext cx="54" cy="62"/>
                <a:chOff x="0" y="0"/>
                <a:chExt cx="54" cy="62"/>
              </a:xfrm>
            </p:grpSpPr>
            <p:grpSp>
              <p:nvGrpSpPr>
                <p:cNvPr id="11502" name="Group 239"/>
                <p:cNvGrpSpPr/>
                <p:nvPr/>
              </p:nvGrpSpPr>
              <p:grpSpPr>
                <a:xfrm>
                  <a:off x="3" y="4"/>
                  <a:ext cx="49" cy="58"/>
                  <a:chOff x="0" y="0"/>
                  <a:chExt cx="49" cy="58"/>
                </a:xfrm>
              </p:grpSpPr>
              <p:sp>
                <p:nvSpPr>
                  <p:cNvPr id="11503" name="Freeform 240"/>
                  <p:cNvSpPr/>
                  <p:nvPr/>
                </p:nvSpPr>
                <p:spPr>
                  <a:xfrm>
                    <a:off x="0" y="0"/>
                    <a:ext cx="49" cy="58"/>
                  </a:xfrm>
                  <a:custGeom>
                    <a:avLst/>
                    <a:gdLst/>
                    <a:ahLst/>
                    <a:cxnLst>
                      <a:cxn ang="0">
                        <a:pos x="1" y="10"/>
                      </a:cxn>
                      <a:cxn ang="0">
                        <a:pos x="0" y="16"/>
                      </a:cxn>
                      <a:cxn ang="0">
                        <a:pos x="0" y="18"/>
                      </a:cxn>
                      <a:cxn ang="0">
                        <a:pos x="1" y="20"/>
                      </a:cxn>
                      <a:cxn ang="0">
                        <a:pos x="0" y="25"/>
                      </a:cxn>
                      <a:cxn ang="0">
                        <a:pos x="0" y="32"/>
                      </a:cxn>
                      <a:cxn ang="0">
                        <a:pos x="1" y="35"/>
                      </a:cxn>
                      <a:cxn ang="0">
                        <a:pos x="3" y="39"/>
                      </a:cxn>
                      <a:cxn ang="0">
                        <a:pos x="4" y="41"/>
                      </a:cxn>
                      <a:cxn ang="0">
                        <a:pos x="5" y="45"/>
                      </a:cxn>
                      <a:cxn ang="0">
                        <a:pos x="10" y="46"/>
                      </a:cxn>
                      <a:cxn ang="0">
                        <a:pos x="14" y="46"/>
                      </a:cxn>
                      <a:cxn ang="0">
                        <a:pos x="14" y="49"/>
                      </a:cxn>
                      <a:cxn ang="0">
                        <a:pos x="12" y="52"/>
                      </a:cxn>
                      <a:cxn ang="0">
                        <a:pos x="21" y="58"/>
                      </a:cxn>
                      <a:cxn ang="0">
                        <a:pos x="42" y="49"/>
                      </a:cxn>
                      <a:cxn ang="0">
                        <a:pos x="42" y="33"/>
                      </a:cxn>
                      <a:cxn ang="0">
                        <a:pos x="45" y="29"/>
                      </a:cxn>
                      <a:cxn ang="0">
                        <a:pos x="46" y="25"/>
                      </a:cxn>
                      <a:cxn ang="0">
                        <a:pos x="48" y="20"/>
                      </a:cxn>
                      <a:cxn ang="0">
                        <a:pos x="49" y="18"/>
                      </a:cxn>
                      <a:cxn ang="0">
                        <a:pos x="49" y="14"/>
                      </a:cxn>
                      <a:cxn ang="0">
                        <a:pos x="48" y="10"/>
                      </a:cxn>
                      <a:cxn ang="0">
                        <a:pos x="46" y="6"/>
                      </a:cxn>
                      <a:cxn ang="0">
                        <a:pos x="45" y="4"/>
                      </a:cxn>
                      <a:cxn ang="0">
                        <a:pos x="42" y="2"/>
                      </a:cxn>
                      <a:cxn ang="0">
                        <a:pos x="38" y="2"/>
                      </a:cxn>
                      <a:cxn ang="0">
                        <a:pos x="34" y="0"/>
                      </a:cxn>
                      <a:cxn ang="0">
                        <a:pos x="29" y="0"/>
                      </a:cxn>
                      <a:cxn ang="0">
                        <a:pos x="24" y="0"/>
                      </a:cxn>
                      <a:cxn ang="0">
                        <a:pos x="18" y="0"/>
                      </a:cxn>
                      <a:cxn ang="0">
                        <a:pos x="11" y="0"/>
                      </a:cxn>
                      <a:cxn ang="0">
                        <a:pos x="8" y="2"/>
                      </a:cxn>
                      <a:cxn ang="0">
                        <a:pos x="5" y="4"/>
                      </a:cxn>
                      <a:cxn ang="0">
                        <a:pos x="3" y="7"/>
                      </a:cxn>
                      <a:cxn ang="0">
                        <a:pos x="1" y="10"/>
                      </a:cxn>
                    </a:cxnLst>
                    <a:rect l="0" t="0" r="0" b="0"/>
                    <a:pathLst>
                      <a:path w="49" h="58">
                        <a:moveTo>
                          <a:pt x="1" y="10"/>
                        </a:moveTo>
                        <a:lnTo>
                          <a:pt x="0" y="16"/>
                        </a:lnTo>
                        <a:lnTo>
                          <a:pt x="0" y="18"/>
                        </a:lnTo>
                        <a:lnTo>
                          <a:pt x="1" y="20"/>
                        </a:lnTo>
                        <a:lnTo>
                          <a:pt x="0" y="25"/>
                        </a:lnTo>
                        <a:lnTo>
                          <a:pt x="0" y="32"/>
                        </a:lnTo>
                        <a:lnTo>
                          <a:pt x="1" y="35"/>
                        </a:lnTo>
                        <a:lnTo>
                          <a:pt x="3" y="39"/>
                        </a:lnTo>
                        <a:lnTo>
                          <a:pt x="4" y="41"/>
                        </a:lnTo>
                        <a:lnTo>
                          <a:pt x="5" y="45"/>
                        </a:lnTo>
                        <a:lnTo>
                          <a:pt x="10" y="46"/>
                        </a:lnTo>
                        <a:lnTo>
                          <a:pt x="14" y="46"/>
                        </a:lnTo>
                        <a:lnTo>
                          <a:pt x="14" y="49"/>
                        </a:lnTo>
                        <a:lnTo>
                          <a:pt x="12" y="52"/>
                        </a:lnTo>
                        <a:lnTo>
                          <a:pt x="21" y="58"/>
                        </a:lnTo>
                        <a:lnTo>
                          <a:pt x="42" y="49"/>
                        </a:lnTo>
                        <a:lnTo>
                          <a:pt x="42" y="33"/>
                        </a:lnTo>
                        <a:lnTo>
                          <a:pt x="45" y="29"/>
                        </a:lnTo>
                        <a:lnTo>
                          <a:pt x="46" y="25"/>
                        </a:lnTo>
                        <a:lnTo>
                          <a:pt x="48" y="20"/>
                        </a:lnTo>
                        <a:lnTo>
                          <a:pt x="49" y="18"/>
                        </a:lnTo>
                        <a:lnTo>
                          <a:pt x="49" y="14"/>
                        </a:lnTo>
                        <a:lnTo>
                          <a:pt x="48" y="10"/>
                        </a:lnTo>
                        <a:lnTo>
                          <a:pt x="46" y="6"/>
                        </a:lnTo>
                        <a:lnTo>
                          <a:pt x="45" y="4"/>
                        </a:lnTo>
                        <a:lnTo>
                          <a:pt x="42" y="2"/>
                        </a:lnTo>
                        <a:lnTo>
                          <a:pt x="38" y="2"/>
                        </a:lnTo>
                        <a:lnTo>
                          <a:pt x="34" y="0"/>
                        </a:lnTo>
                        <a:lnTo>
                          <a:pt x="29" y="0"/>
                        </a:lnTo>
                        <a:lnTo>
                          <a:pt x="24" y="0"/>
                        </a:lnTo>
                        <a:lnTo>
                          <a:pt x="18" y="0"/>
                        </a:lnTo>
                        <a:lnTo>
                          <a:pt x="11" y="0"/>
                        </a:lnTo>
                        <a:lnTo>
                          <a:pt x="8" y="2"/>
                        </a:lnTo>
                        <a:lnTo>
                          <a:pt x="5" y="4"/>
                        </a:lnTo>
                        <a:lnTo>
                          <a:pt x="3" y="7"/>
                        </a:lnTo>
                        <a:lnTo>
                          <a:pt x="1" y="10"/>
                        </a:lnTo>
                        <a:close/>
                      </a:path>
                    </a:pathLst>
                  </a:custGeom>
                  <a:solidFill>
                    <a:srgbClr val="FF7F3F"/>
                  </a:solidFill>
                  <a:ln w="9525">
                    <a:noFill/>
                  </a:ln>
                </p:spPr>
                <p:txBody>
                  <a:bodyPr/>
                  <a:lstStyle/>
                  <a:p>
                    <a:endParaRPr lang="zh-CN" altLang="en-US"/>
                  </a:p>
                </p:txBody>
              </p:sp>
              <p:sp>
                <p:nvSpPr>
                  <p:cNvPr id="11504" name="Freeform 241"/>
                  <p:cNvSpPr/>
                  <p:nvPr/>
                </p:nvSpPr>
                <p:spPr>
                  <a:xfrm>
                    <a:off x="14" y="21"/>
                    <a:ext cx="13" cy="10"/>
                  </a:xfrm>
                  <a:custGeom>
                    <a:avLst/>
                    <a:gdLst/>
                    <a:ahLst/>
                    <a:cxnLst>
                      <a:cxn ang="0">
                        <a:pos x="1" y="0"/>
                      </a:cxn>
                      <a:cxn ang="0">
                        <a:pos x="4" y="0"/>
                      </a:cxn>
                      <a:cxn ang="0">
                        <a:pos x="8" y="0"/>
                      </a:cxn>
                      <a:cxn ang="0">
                        <a:pos x="11" y="0"/>
                      </a:cxn>
                      <a:cxn ang="0">
                        <a:pos x="13" y="0"/>
                      </a:cxn>
                      <a:cxn ang="0">
                        <a:pos x="13" y="0"/>
                      </a:cxn>
                      <a:cxn ang="0">
                        <a:pos x="13" y="2"/>
                      </a:cxn>
                      <a:cxn ang="0">
                        <a:pos x="7" y="2"/>
                      </a:cxn>
                      <a:cxn ang="0">
                        <a:pos x="8" y="2"/>
                      </a:cxn>
                      <a:cxn ang="0">
                        <a:pos x="11" y="2"/>
                      </a:cxn>
                      <a:cxn ang="0">
                        <a:pos x="4" y="2"/>
                      </a:cxn>
                      <a:cxn ang="0">
                        <a:pos x="1" y="2"/>
                      </a:cxn>
                      <a:cxn ang="0">
                        <a:pos x="0" y="7"/>
                      </a:cxn>
                      <a:cxn ang="0">
                        <a:pos x="1" y="8"/>
                      </a:cxn>
                      <a:cxn ang="0">
                        <a:pos x="1" y="10"/>
                      </a:cxn>
                      <a:cxn ang="0">
                        <a:pos x="0" y="8"/>
                      </a:cxn>
                      <a:cxn ang="0">
                        <a:pos x="1" y="2"/>
                      </a:cxn>
                      <a:cxn ang="0">
                        <a:pos x="1" y="0"/>
                      </a:cxn>
                    </a:cxnLst>
                    <a:rect l="0" t="0" r="0" b="0"/>
                    <a:pathLst>
                      <a:path w="13" h="10">
                        <a:moveTo>
                          <a:pt x="1" y="0"/>
                        </a:moveTo>
                        <a:lnTo>
                          <a:pt x="4" y="0"/>
                        </a:lnTo>
                        <a:lnTo>
                          <a:pt x="8" y="0"/>
                        </a:lnTo>
                        <a:lnTo>
                          <a:pt x="11" y="0"/>
                        </a:lnTo>
                        <a:lnTo>
                          <a:pt x="13" y="0"/>
                        </a:lnTo>
                        <a:lnTo>
                          <a:pt x="13" y="2"/>
                        </a:lnTo>
                        <a:lnTo>
                          <a:pt x="7" y="2"/>
                        </a:lnTo>
                        <a:lnTo>
                          <a:pt x="8" y="2"/>
                        </a:lnTo>
                        <a:lnTo>
                          <a:pt x="11" y="2"/>
                        </a:lnTo>
                        <a:lnTo>
                          <a:pt x="4" y="2"/>
                        </a:lnTo>
                        <a:lnTo>
                          <a:pt x="1" y="2"/>
                        </a:lnTo>
                        <a:lnTo>
                          <a:pt x="0" y="7"/>
                        </a:lnTo>
                        <a:lnTo>
                          <a:pt x="1" y="8"/>
                        </a:lnTo>
                        <a:lnTo>
                          <a:pt x="1" y="10"/>
                        </a:lnTo>
                        <a:lnTo>
                          <a:pt x="0" y="8"/>
                        </a:lnTo>
                        <a:lnTo>
                          <a:pt x="1" y="2"/>
                        </a:lnTo>
                        <a:lnTo>
                          <a:pt x="1" y="0"/>
                        </a:lnTo>
                        <a:close/>
                      </a:path>
                    </a:pathLst>
                  </a:custGeom>
                  <a:solidFill>
                    <a:srgbClr val="7F3F00"/>
                  </a:solidFill>
                  <a:ln w="9525">
                    <a:noFill/>
                  </a:ln>
                </p:spPr>
                <p:txBody>
                  <a:bodyPr/>
                  <a:lstStyle/>
                  <a:p>
                    <a:endParaRPr lang="zh-CN" altLang="en-US"/>
                  </a:p>
                </p:txBody>
              </p:sp>
              <p:sp>
                <p:nvSpPr>
                  <p:cNvPr id="11505" name="Freeform 242"/>
                  <p:cNvSpPr/>
                  <p:nvPr/>
                </p:nvSpPr>
                <p:spPr>
                  <a:xfrm>
                    <a:off x="0" y="21"/>
                    <a:ext cx="3" cy="1"/>
                  </a:xfrm>
                  <a:custGeom>
                    <a:avLst/>
                    <a:gdLst/>
                    <a:ahLst/>
                    <a:cxnLst>
                      <a:cxn ang="0">
                        <a:pos x="3" y="0"/>
                      </a:cxn>
                      <a:cxn ang="0">
                        <a:pos x="1" y="0"/>
                      </a:cxn>
                      <a:cxn ang="0">
                        <a:pos x="0" y="0"/>
                      </a:cxn>
                      <a:cxn ang="0">
                        <a:pos x="0" y="0"/>
                      </a:cxn>
                      <a:cxn ang="0">
                        <a:pos x="1" y="0"/>
                      </a:cxn>
                      <a:cxn ang="0">
                        <a:pos x="1" y="0"/>
                      </a:cxn>
                      <a:cxn ang="0">
                        <a:pos x="0" y="0"/>
                      </a:cxn>
                      <a:cxn ang="0">
                        <a:pos x="0" y="0"/>
                      </a:cxn>
                      <a:cxn ang="0">
                        <a:pos x="3" y="0"/>
                      </a:cxn>
                      <a:cxn ang="0">
                        <a:pos x="3" y="0"/>
                      </a:cxn>
                      <a:cxn ang="0">
                        <a:pos x="3" y="0"/>
                      </a:cxn>
                    </a:cxnLst>
                    <a:rect l="0" t="0" r="0" b="0"/>
                    <a:pathLst>
                      <a:path w="3" h="1">
                        <a:moveTo>
                          <a:pt x="3" y="0"/>
                        </a:moveTo>
                        <a:lnTo>
                          <a:pt x="1" y="0"/>
                        </a:lnTo>
                        <a:lnTo>
                          <a:pt x="0" y="0"/>
                        </a:lnTo>
                        <a:lnTo>
                          <a:pt x="1" y="0"/>
                        </a:lnTo>
                        <a:lnTo>
                          <a:pt x="0" y="0"/>
                        </a:lnTo>
                        <a:lnTo>
                          <a:pt x="3" y="0"/>
                        </a:lnTo>
                        <a:close/>
                      </a:path>
                    </a:pathLst>
                  </a:custGeom>
                  <a:solidFill>
                    <a:srgbClr val="7F3F00"/>
                  </a:solidFill>
                  <a:ln w="9525">
                    <a:noFill/>
                  </a:ln>
                </p:spPr>
                <p:txBody>
                  <a:bodyPr/>
                  <a:lstStyle/>
                  <a:p>
                    <a:endParaRPr lang="zh-CN" altLang="en-US"/>
                  </a:p>
                </p:txBody>
              </p:sp>
              <p:sp>
                <p:nvSpPr>
                  <p:cNvPr id="11506" name="Freeform 243"/>
                  <p:cNvSpPr/>
                  <p:nvPr/>
                </p:nvSpPr>
                <p:spPr>
                  <a:xfrm>
                    <a:off x="20" y="35"/>
                    <a:ext cx="21" cy="14"/>
                  </a:xfrm>
                  <a:custGeom>
                    <a:avLst/>
                    <a:gdLst/>
                    <a:ahLst/>
                    <a:cxnLst>
                      <a:cxn ang="0">
                        <a:pos x="17" y="2"/>
                      </a:cxn>
                      <a:cxn ang="0">
                        <a:pos x="15" y="6"/>
                      </a:cxn>
                      <a:cxn ang="0">
                        <a:pos x="0" y="13"/>
                      </a:cxn>
                      <a:cxn ang="0">
                        <a:pos x="8" y="11"/>
                      </a:cxn>
                      <a:cxn ang="0">
                        <a:pos x="11" y="10"/>
                      </a:cxn>
                      <a:cxn ang="0">
                        <a:pos x="15" y="10"/>
                      </a:cxn>
                      <a:cxn ang="0">
                        <a:pos x="19" y="11"/>
                      </a:cxn>
                      <a:cxn ang="0">
                        <a:pos x="21" y="14"/>
                      </a:cxn>
                      <a:cxn ang="0">
                        <a:pos x="21" y="4"/>
                      </a:cxn>
                      <a:cxn ang="0">
                        <a:pos x="19" y="1"/>
                      </a:cxn>
                      <a:cxn ang="0">
                        <a:pos x="18" y="0"/>
                      </a:cxn>
                      <a:cxn ang="0">
                        <a:pos x="17" y="2"/>
                      </a:cxn>
                    </a:cxnLst>
                    <a:rect l="0" t="0" r="0" b="0"/>
                    <a:pathLst>
                      <a:path w="21" h="14">
                        <a:moveTo>
                          <a:pt x="17" y="2"/>
                        </a:moveTo>
                        <a:lnTo>
                          <a:pt x="15" y="6"/>
                        </a:lnTo>
                        <a:lnTo>
                          <a:pt x="0" y="13"/>
                        </a:lnTo>
                        <a:lnTo>
                          <a:pt x="8" y="11"/>
                        </a:lnTo>
                        <a:lnTo>
                          <a:pt x="11" y="10"/>
                        </a:lnTo>
                        <a:lnTo>
                          <a:pt x="15" y="10"/>
                        </a:lnTo>
                        <a:lnTo>
                          <a:pt x="19" y="11"/>
                        </a:lnTo>
                        <a:lnTo>
                          <a:pt x="21" y="14"/>
                        </a:lnTo>
                        <a:lnTo>
                          <a:pt x="21" y="4"/>
                        </a:lnTo>
                        <a:lnTo>
                          <a:pt x="19" y="1"/>
                        </a:lnTo>
                        <a:lnTo>
                          <a:pt x="18" y="0"/>
                        </a:lnTo>
                        <a:lnTo>
                          <a:pt x="17" y="2"/>
                        </a:lnTo>
                        <a:close/>
                      </a:path>
                    </a:pathLst>
                  </a:custGeom>
                  <a:solidFill>
                    <a:srgbClr val="7F3F00"/>
                  </a:solidFill>
                  <a:ln w="9525">
                    <a:noFill/>
                  </a:ln>
                </p:spPr>
                <p:txBody>
                  <a:bodyPr/>
                  <a:lstStyle/>
                  <a:p>
                    <a:endParaRPr lang="zh-CN" altLang="en-US"/>
                  </a:p>
                </p:txBody>
              </p:sp>
            </p:grpSp>
            <p:sp>
              <p:nvSpPr>
                <p:cNvPr id="11507" name="Freeform 244"/>
                <p:cNvSpPr/>
                <p:nvPr/>
              </p:nvSpPr>
              <p:spPr>
                <a:xfrm>
                  <a:off x="0" y="0"/>
                  <a:ext cx="54" cy="41"/>
                </a:xfrm>
                <a:custGeom>
                  <a:avLst/>
                  <a:gdLst/>
                  <a:ahLst/>
                  <a:cxnLst>
                    <a:cxn ang="0">
                      <a:pos x="8" y="3"/>
                    </a:cxn>
                    <a:cxn ang="0">
                      <a:pos x="13" y="2"/>
                    </a:cxn>
                    <a:cxn ang="0">
                      <a:pos x="17" y="0"/>
                    </a:cxn>
                    <a:cxn ang="0">
                      <a:pos x="24" y="0"/>
                    </a:cxn>
                    <a:cxn ang="0">
                      <a:pos x="30" y="0"/>
                    </a:cxn>
                    <a:cxn ang="0">
                      <a:pos x="34" y="0"/>
                    </a:cxn>
                    <a:cxn ang="0">
                      <a:pos x="40" y="0"/>
                    </a:cxn>
                    <a:cxn ang="0">
                      <a:pos x="44" y="0"/>
                    </a:cxn>
                    <a:cxn ang="0">
                      <a:pos x="47" y="0"/>
                    </a:cxn>
                    <a:cxn ang="0">
                      <a:pos x="49" y="3"/>
                    </a:cxn>
                    <a:cxn ang="0">
                      <a:pos x="52" y="6"/>
                    </a:cxn>
                    <a:cxn ang="0">
                      <a:pos x="52" y="8"/>
                    </a:cxn>
                    <a:cxn ang="0">
                      <a:pos x="54" y="12"/>
                    </a:cxn>
                    <a:cxn ang="0">
                      <a:pos x="54" y="18"/>
                    </a:cxn>
                    <a:cxn ang="0">
                      <a:pos x="54" y="23"/>
                    </a:cxn>
                    <a:cxn ang="0">
                      <a:pos x="52" y="27"/>
                    </a:cxn>
                    <a:cxn ang="0">
                      <a:pos x="51" y="31"/>
                    </a:cxn>
                    <a:cxn ang="0">
                      <a:pos x="49" y="33"/>
                    </a:cxn>
                    <a:cxn ang="0">
                      <a:pos x="48" y="36"/>
                    </a:cxn>
                    <a:cxn ang="0">
                      <a:pos x="45" y="39"/>
                    </a:cxn>
                    <a:cxn ang="0">
                      <a:pos x="44" y="41"/>
                    </a:cxn>
                    <a:cxn ang="0">
                      <a:pos x="42" y="41"/>
                    </a:cxn>
                    <a:cxn ang="0">
                      <a:pos x="44" y="37"/>
                    </a:cxn>
                    <a:cxn ang="0">
                      <a:pos x="42" y="35"/>
                    </a:cxn>
                    <a:cxn ang="0">
                      <a:pos x="41" y="33"/>
                    </a:cxn>
                    <a:cxn ang="0">
                      <a:pos x="42" y="31"/>
                    </a:cxn>
                    <a:cxn ang="0">
                      <a:pos x="44" y="27"/>
                    </a:cxn>
                    <a:cxn ang="0">
                      <a:pos x="42" y="25"/>
                    </a:cxn>
                    <a:cxn ang="0">
                      <a:pos x="40" y="28"/>
                    </a:cxn>
                    <a:cxn ang="0">
                      <a:pos x="37" y="29"/>
                    </a:cxn>
                    <a:cxn ang="0">
                      <a:pos x="38" y="25"/>
                    </a:cxn>
                    <a:cxn ang="0">
                      <a:pos x="35" y="20"/>
                    </a:cxn>
                    <a:cxn ang="0">
                      <a:pos x="35" y="15"/>
                    </a:cxn>
                    <a:cxn ang="0">
                      <a:pos x="35" y="12"/>
                    </a:cxn>
                    <a:cxn ang="0">
                      <a:pos x="38" y="11"/>
                    </a:cxn>
                    <a:cxn ang="0">
                      <a:pos x="34" y="12"/>
                    </a:cxn>
                    <a:cxn ang="0">
                      <a:pos x="31" y="14"/>
                    </a:cxn>
                    <a:cxn ang="0">
                      <a:pos x="28" y="14"/>
                    </a:cxn>
                    <a:cxn ang="0">
                      <a:pos x="23" y="14"/>
                    </a:cxn>
                    <a:cxn ang="0">
                      <a:pos x="18" y="14"/>
                    </a:cxn>
                    <a:cxn ang="0">
                      <a:pos x="24" y="14"/>
                    </a:cxn>
                    <a:cxn ang="0">
                      <a:pos x="21" y="14"/>
                    </a:cxn>
                    <a:cxn ang="0">
                      <a:pos x="14" y="14"/>
                    </a:cxn>
                    <a:cxn ang="0">
                      <a:pos x="10" y="12"/>
                    </a:cxn>
                    <a:cxn ang="0">
                      <a:pos x="4" y="12"/>
                    </a:cxn>
                    <a:cxn ang="0">
                      <a:pos x="3" y="15"/>
                    </a:cxn>
                    <a:cxn ang="0">
                      <a:pos x="1" y="19"/>
                    </a:cxn>
                    <a:cxn ang="0">
                      <a:pos x="0" y="14"/>
                    </a:cxn>
                    <a:cxn ang="0">
                      <a:pos x="0" y="10"/>
                    </a:cxn>
                    <a:cxn ang="0">
                      <a:pos x="1" y="7"/>
                    </a:cxn>
                    <a:cxn ang="0">
                      <a:pos x="4" y="4"/>
                    </a:cxn>
                    <a:cxn ang="0">
                      <a:pos x="8" y="3"/>
                    </a:cxn>
                  </a:cxnLst>
                  <a:rect l="0" t="0" r="0" b="0"/>
                  <a:pathLst>
                    <a:path w="54" h="41">
                      <a:moveTo>
                        <a:pt x="8" y="3"/>
                      </a:moveTo>
                      <a:lnTo>
                        <a:pt x="13" y="2"/>
                      </a:lnTo>
                      <a:lnTo>
                        <a:pt x="17" y="0"/>
                      </a:lnTo>
                      <a:lnTo>
                        <a:pt x="24" y="0"/>
                      </a:lnTo>
                      <a:lnTo>
                        <a:pt x="30" y="0"/>
                      </a:lnTo>
                      <a:lnTo>
                        <a:pt x="34" y="0"/>
                      </a:lnTo>
                      <a:lnTo>
                        <a:pt x="40" y="0"/>
                      </a:lnTo>
                      <a:lnTo>
                        <a:pt x="44" y="0"/>
                      </a:lnTo>
                      <a:lnTo>
                        <a:pt x="47" y="0"/>
                      </a:lnTo>
                      <a:lnTo>
                        <a:pt x="49" y="3"/>
                      </a:lnTo>
                      <a:lnTo>
                        <a:pt x="52" y="6"/>
                      </a:lnTo>
                      <a:lnTo>
                        <a:pt x="52" y="8"/>
                      </a:lnTo>
                      <a:lnTo>
                        <a:pt x="54" y="12"/>
                      </a:lnTo>
                      <a:lnTo>
                        <a:pt x="54" y="18"/>
                      </a:lnTo>
                      <a:lnTo>
                        <a:pt x="54" y="23"/>
                      </a:lnTo>
                      <a:lnTo>
                        <a:pt x="52" y="27"/>
                      </a:lnTo>
                      <a:lnTo>
                        <a:pt x="51" y="31"/>
                      </a:lnTo>
                      <a:lnTo>
                        <a:pt x="49" y="33"/>
                      </a:lnTo>
                      <a:lnTo>
                        <a:pt x="48" y="36"/>
                      </a:lnTo>
                      <a:lnTo>
                        <a:pt x="45" y="39"/>
                      </a:lnTo>
                      <a:lnTo>
                        <a:pt x="44" y="41"/>
                      </a:lnTo>
                      <a:lnTo>
                        <a:pt x="42" y="41"/>
                      </a:lnTo>
                      <a:lnTo>
                        <a:pt x="44" y="37"/>
                      </a:lnTo>
                      <a:lnTo>
                        <a:pt x="42" y="35"/>
                      </a:lnTo>
                      <a:lnTo>
                        <a:pt x="41" y="33"/>
                      </a:lnTo>
                      <a:lnTo>
                        <a:pt x="42" y="31"/>
                      </a:lnTo>
                      <a:lnTo>
                        <a:pt x="44" y="27"/>
                      </a:lnTo>
                      <a:lnTo>
                        <a:pt x="42" y="25"/>
                      </a:lnTo>
                      <a:lnTo>
                        <a:pt x="40" y="28"/>
                      </a:lnTo>
                      <a:lnTo>
                        <a:pt x="37" y="29"/>
                      </a:lnTo>
                      <a:lnTo>
                        <a:pt x="38" y="25"/>
                      </a:lnTo>
                      <a:lnTo>
                        <a:pt x="35" y="20"/>
                      </a:lnTo>
                      <a:lnTo>
                        <a:pt x="35" y="15"/>
                      </a:lnTo>
                      <a:lnTo>
                        <a:pt x="35" y="12"/>
                      </a:lnTo>
                      <a:lnTo>
                        <a:pt x="38" y="11"/>
                      </a:lnTo>
                      <a:lnTo>
                        <a:pt x="34" y="12"/>
                      </a:lnTo>
                      <a:lnTo>
                        <a:pt x="31" y="14"/>
                      </a:lnTo>
                      <a:lnTo>
                        <a:pt x="28" y="14"/>
                      </a:lnTo>
                      <a:lnTo>
                        <a:pt x="23" y="14"/>
                      </a:lnTo>
                      <a:lnTo>
                        <a:pt x="18" y="14"/>
                      </a:lnTo>
                      <a:lnTo>
                        <a:pt x="24" y="14"/>
                      </a:lnTo>
                      <a:lnTo>
                        <a:pt x="21" y="14"/>
                      </a:lnTo>
                      <a:lnTo>
                        <a:pt x="14" y="14"/>
                      </a:lnTo>
                      <a:lnTo>
                        <a:pt x="10" y="12"/>
                      </a:lnTo>
                      <a:lnTo>
                        <a:pt x="4" y="12"/>
                      </a:lnTo>
                      <a:lnTo>
                        <a:pt x="3" y="15"/>
                      </a:lnTo>
                      <a:lnTo>
                        <a:pt x="1" y="19"/>
                      </a:lnTo>
                      <a:lnTo>
                        <a:pt x="0" y="14"/>
                      </a:lnTo>
                      <a:lnTo>
                        <a:pt x="0" y="10"/>
                      </a:lnTo>
                      <a:lnTo>
                        <a:pt x="1" y="7"/>
                      </a:lnTo>
                      <a:lnTo>
                        <a:pt x="4" y="4"/>
                      </a:lnTo>
                      <a:lnTo>
                        <a:pt x="8" y="3"/>
                      </a:lnTo>
                      <a:close/>
                    </a:path>
                  </a:pathLst>
                </a:custGeom>
                <a:solidFill>
                  <a:srgbClr val="000000"/>
                </a:solidFill>
                <a:ln w="9525">
                  <a:noFill/>
                </a:ln>
              </p:spPr>
              <p:txBody>
                <a:bodyPr/>
                <a:lstStyle/>
                <a:p>
                  <a:endParaRPr lang="zh-CN" altLang="en-US"/>
                </a:p>
              </p:txBody>
            </p:sp>
          </p:grpSp>
        </p:grpSp>
        <p:grpSp>
          <p:nvGrpSpPr>
            <p:cNvPr id="11508" name="Group 245"/>
            <p:cNvGrpSpPr/>
            <p:nvPr/>
          </p:nvGrpSpPr>
          <p:grpSpPr>
            <a:xfrm>
              <a:off x="477" y="1042"/>
              <a:ext cx="169" cy="463"/>
              <a:chOff x="0" y="0"/>
              <a:chExt cx="169" cy="463"/>
            </a:xfrm>
          </p:grpSpPr>
          <p:grpSp>
            <p:nvGrpSpPr>
              <p:cNvPr id="11509" name="Group 246"/>
              <p:cNvGrpSpPr/>
              <p:nvPr/>
            </p:nvGrpSpPr>
            <p:grpSpPr>
              <a:xfrm>
                <a:off x="39" y="0"/>
                <a:ext cx="85" cy="76"/>
                <a:chOff x="0" y="0"/>
                <a:chExt cx="85" cy="76"/>
              </a:xfrm>
            </p:grpSpPr>
            <p:sp>
              <p:nvSpPr>
                <p:cNvPr id="11510" name="Freeform 247"/>
                <p:cNvSpPr/>
                <p:nvPr/>
              </p:nvSpPr>
              <p:spPr>
                <a:xfrm>
                  <a:off x="0" y="0"/>
                  <a:ext cx="85" cy="58"/>
                </a:xfrm>
                <a:custGeom>
                  <a:avLst/>
                  <a:gdLst/>
                  <a:ahLst/>
                  <a:cxnLst>
                    <a:cxn ang="0">
                      <a:pos x="32" y="0"/>
                    </a:cxn>
                    <a:cxn ang="0">
                      <a:pos x="21" y="4"/>
                    </a:cxn>
                    <a:cxn ang="0">
                      <a:pos x="17" y="7"/>
                    </a:cxn>
                    <a:cxn ang="0">
                      <a:pos x="13" y="10"/>
                    </a:cxn>
                    <a:cxn ang="0">
                      <a:pos x="8" y="18"/>
                    </a:cxn>
                    <a:cxn ang="0">
                      <a:pos x="3" y="30"/>
                    </a:cxn>
                    <a:cxn ang="0">
                      <a:pos x="0" y="41"/>
                    </a:cxn>
                    <a:cxn ang="0">
                      <a:pos x="0" y="46"/>
                    </a:cxn>
                    <a:cxn ang="0">
                      <a:pos x="1" y="50"/>
                    </a:cxn>
                    <a:cxn ang="0">
                      <a:pos x="3" y="54"/>
                    </a:cxn>
                    <a:cxn ang="0">
                      <a:pos x="3" y="57"/>
                    </a:cxn>
                    <a:cxn ang="0">
                      <a:pos x="5" y="57"/>
                    </a:cxn>
                    <a:cxn ang="0">
                      <a:pos x="11" y="55"/>
                    </a:cxn>
                    <a:cxn ang="0">
                      <a:pos x="17" y="57"/>
                    </a:cxn>
                    <a:cxn ang="0">
                      <a:pos x="24" y="58"/>
                    </a:cxn>
                    <a:cxn ang="0">
                      <a:pos x="28" y="58"/>
                    </a:cxn>
                    <a:cxn ang="0">
                      <a:pos x="28" y="54"/>
                    </a:cxn>
                    <a:cxn ang="0">
                      <a:pos x="22" y="46"/>
                    </a:cxn>
                    <a:cxn ang="0">
                      <a:pos x="21" y="33"/>
                    </a:cxn>
                    <a:cxn ang="0">
                      <a:pos x="22" y="21"/>
                    </a:cxn>
                    <a:cxn ang="0">
                      <a:pos x="34" y="14"/>
                    </a:cxn>
                    <a:cxn ang="0">
                      <a:pos x="54" y="13"/>
                    </a:cxn>
                    <a:cxn ang="0">
                      <a:pos x="64" y="20"/>
                    </a:cxn>
                    <a:cxn ang="0">
                      <a:pos x="62" y="45"/>
                    </a:cxn>
                    <a:cxn ang="0">
                      <a:pos x="54" y="54"/>
                    </a:cxn>
                    <a:cxn ang="0">
                      <a:pos x="54" y="58"/>
                    </a:cxn>
                    <a:cxn ang="0">
                      <a:pos x="59" y="58"/>
                    </a:cxn>
                    <a:cxn ang="0">
                      <a:pos x="65" y="57"/>
                    </a:cxn>
                    <a:cxn ang="0">
                      <a:pos x="71" y="57"/>
                    </a:cxn>
                    <a:cxn ang="0">
                      <a:pos x="75" y="57"/>
                    </a:cxn>
                    <a:cxn ang="0">
                      <a:pos x="78" y="58"/>
                    </a:cxn>
                    <a:cxn ang="0">
                      <a:pos x="79" y="54"/>
                    </a:cxn>
                    <a:cxn ang="0">
                      <a:pos x="82" y="47"/>
                    </a:cxn>
                    <a:cxn ang="0">
                      <a:pos x="84" y="42"/>
                    </a:cxn>
                    <a:cxn ang="0">
                      <a:pos x="85" y="38"/>
                    </a:cxn>
                    <a:cxn ang="0">
                      <a:pos x="84" y="33"/>
                    </a:cxn>
                    <a:cxn ang="0">
                      <a:pos x="82" y="29"/>
                    </a:cxn>
                    <a:cxn ang="0">
                      <a:pos x="81" y="25"/>
                    </a:cxn>
                    <a:cxn ang="0">
                      <a:pos x="78" y="21"/>
                    </a:cxn>
                    <a:cxn ang="0">
                      <a:pos x="78" y="18"/>
                    </a:cxn>
                    <a:cxn ang="0">
                      <a:pos x="78" y="13"/>
                    </a:cxn>
                    <a:cxn ang="0">
                      <a:pos x="75" y="9"/>
                    </a:cxn>
                    <a:cxn ang="0">
                      <a:pos x="69" y="4"/>
                    </a:cxn>
                    <a:cxn ang="0">
                      <a:pos x="61" y="1"/>
                    </a:cxn>
                    <a:cxn ang="0">
                      <a:pos x="51" y="0"/>
                    </a:cxn>
                    <a:cxn ang="0">
                      <a:pos x="44" y="0"/>
                    </a:cxn>
                    <a:cxn ang="0">
                      <a:pos x="32" y="0"/>
                    </a:cxn>
                  </a:cxnLst>
                  <a:rect l="0" t="0" r="0" b="0"/>
                  <a:pathLst>
                    <a:path w="85" h="58">
                      <a:moveTo>
                        <a:pt x="32" y="0"/>
                      </a:moveTo>
                      <a:lnTo>
                        <a:pt x="21" y="4"/>
                      </a:lnTo>
                      <a:lnTo>
                        <a:pt x="17" y="7"/>
                      </a:lnTo>
                      <a:lnTo>
                        <a:pt x="13" y="10"/>
                      </a:lnTo>
                      <a:lnTo>
                        <a:pt x="8" y="18"/>
                      </a:lnTo>
                      <a:lnTo>
                        <a:pt x="3" y="30"/>
                      </a:lnTo>
                      <a:lnTo>
                        <a:pt x="0" y="41"/>
                      </a:lnTo>
                      <a:lnTo>
                        <a:pt x="0" y="46"/>
                      </a:lnTo>
                      <a:lnTo>
                        <a:pt x="1" y="50"/>
                      </a:lnTo>
                      <a:lnTo>
                        <a:pt x="3" y="54"/>
                      </a:lnTo>
                      <a:lnTo>
                        <a:pt x="3" y="57"/>
                      </a:lnTo>
                      <a:lnTo>
                        <a:pt x="5" y="57"/>
                      </a:lnTo>
                      <a:lnTo>
                        <a:pt x="11" y="55"/>
                      </a:lnTo>
                      <a:lnTo>
                        <a:pt x="17" y="57"/>
                      </a:lnTo>
                      <a:lnTo>
                        <a:pt x="24" y="58"/>
                      </a:lnTo>
                      <a:lnTo>
                        <a:pt x="28" y="58"/>
                      </a:lnTo>
                      <a:lnTo>
                        <a:pt x="28" y="54"/>
                      </a:lnTo>
                      <a:lnTo>
                        <a:pt x="22" y="46"/>
                      </a:lnTo>
                      <a:lnTo>
                        <a:pt x="21" y="33"/>
                      </a:lnTo>
                      <a:lnTo>
                        <a:pt x="22" y="21"/>
                      </a:lnTo>
                      <a:lnTo>
                        <a:pt x="34" y="14"/>
                      </a:lnTo>
                      <a:lnTo>
                        <a:pt x="54" y="13"/>
                      </a:lnTo>
                      <a:lnTo>
                        <a:pt x="64" y="20"/>
                      </a:lnTo>
                      <a:lnTo>
                        <a:pt x="62" y="45"/>
                      </a:lnTo>
                      <a:lnTo>
                        <a:pt x="54" y="54"/>
                      </a:lnTo>
                      <a:lnTo>
                        <a:pt x="54" y="58"/>
                      </a:lnTo>
                      <a:lnTo>
                        <a:pt x="59" y="58"/>
                      </a:lnTo>
                      <a:lnTo>
                        <a:pt x="65" y="57"/>
                      </a:lnTo>
                      <a:lnTo>
                        <a:pt x="71" y="57"/>
                      </a:lnTo>
                      <a:lnTo>
                        <a:pt x="75" y="57"/>
                      </a:lnTo>
                      <a:lnTo>
                        <a:pt x="78" y="58"/>
                      </a:lnTo>
                      <a:lnTo>
                        <a:pt x="79" y="54"/>
                      </a:lnTo>
                      <a:lnTo>
                        <a:pt x="82" y="47"/>
                      </a:lnTo>
                      <a:lnTo>
                        <a:pt x="84" y="42"/>
                      </a:lnTo>
                      <a:lnTo>
                        <a:pt x="85" y="38"/>
                      </a:lnTo>
                      <a:lnTo>
                        <a:pt x="84" y="33"/>
                      </a:lnTo>
                      <a:lnTo>
                        <a:pt x="82" y="29"/>
                      </a:lnTo>
                      <a:lnTo>
                        <a:pt x="81" y="25"/>
                      </a:lnTo>
                      <a:lnTo>
                        <a:pt x="78" y="21"/>
                      </a:lnTo>
                      <a:lnTo>
                        <a:pt x="78" y="18"/>
                      </a:lnTo>
                      <a:lnTo>
                        <a:pt x="78" y="13"/>
                      </a:lnTo>
                      <a:lnTo>
                        <a:pt x="75" y="9"/>
                      </a:lnTo>
                      <a:lnTo>
                        <a:pt x="69" y="4"/>
                      </a:lnTo>
                      <a:lnTo>
                        <a:pt x="61" y="1"/>
                      </a:lnTo>
                      <a:lnTo>
                        <a:pt x="51" y="0"/>
                      </a:lnTo>
                      <a:lnTo>
                        <a:pt x="44" y="0"/>
                      </a:lnTo>
                      <a:lnTo>
                        <a:pt x="32" y="0"/>
                      </a:lnTo>
                      <a:close/>
                    </a:path>
                  </a:pathLst>
                </a:custGeom>
                <a:solidFill>
                  <a:srgbClr val="000000"/>
                </a:solidFill>
                <a:ln w="9525">
                  <a:noFill/>
                </a:ln>
              </p:spPr>
              <p:txBody>
                <a:bodyPr/>
                <a:lstStyle/>
                <a:p>
                  <a:endParaRPr lang="zh-CN" altLang="en-US"/>
                </a:p>
              </p:txBody>
            </p:sp>
            <p:sp>
              <p:nvSpPr>
                <p:cNvPr id="11511" name="Freeform 248"/>
                <p:cNvSpPr/>
                <p:nvPr/>
              </p:nvSpPr>
              <p:spPr>
                <a:xfrm>
                  <a:off x="21" y="12"/>
                  <a:ext cx="44" cy="64"/>
                </a:xfrm>
                <a:custGeom>
                  <a:avLst/>
                  <a:gdLst/>
                  <a:ahLst/>
                  <a:cxnLst>
                    <a:cxn ang="0">
                      <a:pos x="3" y="6"/>
                    </a:cxn>
                    <a:cxn ang="0">
                      <a:pos x="0" y="10"/>
                    </a:cxn>
                    <a:cxn ang="0">
                      <a:pos x="0" y="16"/>
                    </a:cxn>
                    <a:cxn ang="0">
                      <a:pos x="0" y="21"/>
                    </a:cxn>
                    <a:cxn ang="0">
                      <a:pos x="0" y="26"/>
                    </a:cxn>
                    <a:cxn ang="0">
                      <a:pos x="0" y="30"/>
                    </a:cxn>
                    <a:cxn ang="0">
                      <a:pos x="9" y="43"/>
                    </a:cxn>
                    <a:cxn ang="0">
                      <a:pos x="9" y="56"/>
                    </a:cxn>
                    <a:cxn ang="0">
                      <a:pos x="23" y="64"/>
                    </a:cxn>
                    <a:cxn ang="0">
                      <a:pos x="33" y="55"/>
                    </a:cxn>
                    <a:cxn ang="0">
                      <a:pos x="33" y="43"/>
                    </a:cxn>
                    <a:cxn ang="0">
                      <a:pos x="41" y="33"/>
                    </a:cxn>
                    <a:cxn ang="0">
                      <a:pos x="43" y="27"/>
                    </a:cxn>
                    <a:cxn ang="0">
                      <a:pos x="44" y="21"/>
                    </a:cxn>
                    <a:cxn ang="0">
                      <a:pos x="44" y="17"/>
                    </a:cxn>
                    <a:cxn ang="0">
                      <a:pos x="43" y="13"/>
                    </a:cxn>
                    <a:cxn ang="0">
                      <a:pos x="41" y="9"/>
                    </a:cxn>
                    <a:cxn ang="0">
                      <a:pos x="38" y="4"/>
                    </a:cxn>
                    <a:cxn ang="0">
                      <a:pos x="34" y="2"/>
                    </a:cxn>
                    <a:cxn ang="0">
                      <a:pos x="27" y="0"/>
                    </a:cxn>
                    <a:cxn ang="0">
                      <a:pos x="20" y="0"/>
                    </a:cxn>
                    <a:cxn ang="0">
                      <a:pos x="13" y="1"/>
                    </a:cxn>
                    <a:cxn ang="0">
                      <a:pos x="7" y="2"/>
                    </a:cxn>
                    <a:cxn ang="0">
                      <a:pos x="3" y="6"/>
                    </a:cxn>
                  </a:cxnLst>
                  <a:rect l="0" t="0" r="0" b="0"/>
                  <a:pathLst>
                    <a:path w="44" h="64">
                      <a:moveTo>
                        <a:pt x="3" y="6"/>
                      </a:moveTo>
                      <a:lnTo>
                        <a:pt x="0" y="10"/>
                      </a:lnTo>
                      <a:lnTo>
                        <a:pt x="0" y="16"/>
                      </a:lnTo>
                      <a:lnTo>
                        <a:pt x="0" y="21"/>
                      </a:lnTo>
                      <a:lnTo>
                        <a:pt x="0" y="26"/>
                      </a:lnTo>
                      <a:lnTo>
                        <a:pt x="0" y="30"/>
                      </a:lnTo>
                      <a:lnTo>
                        <a:pt x="9" y="43"/>
                      </a:lnTo>
                      <a:lnTo>
                        <a:pt x="9" y="56"/>
                      </a:lnTo>
                      <a:lnTo>
                        <a:pt x="23" y="64"/>
                      </a:lnTo>
                      <a:lnTo>
                        <a:pt x="33" y="55"/>
                      </a:lnTo>
                      <a:lnTo>
                        <a:pt x="33" y="43"/>
                      </a:lnTo>
                      <a:lnTo>
                        <a:pt x="41" y="33"/>
                      </a:lnTo>
                      <a:lnTo>
                        <a:pt x="43" y="27"/>
                      </a:lnTo>
                      <a:lnTo>
                        <a:pt x="44" y="21"/>
                      </a:lnTo>
                      <a:lnTo>
                        <a:pt x="44" y="17"/>
                      </a:lnTo>
                      <a:lnTo>
                        <a:pt x="43" y="13"/>
                      </a:lnTo>
                      <a:lnTo>
                        <a:pt x="41" y="9"/>
                      </a:lnTo>
                      <a:lnTo>
                        <a:pt x="38" y="4"/>
                      </a:lnTo>
                      <a:lnTo>
                        <a:pt x="34" y="2"/>
                      </a:lnTo>
                      <a:lnTo>
                        <a:pt x="27" y="0"/>
                      </a:lnTo>
                      <a:lnTo>
                        <a:pt x="20" y="0"/>
                      </a:lnTo>
                      <a:lnTo>
                        <a:pt x="13" y="1"/>
                      </a:lnTo>
                      <a:lnTo>
                        <a:pt x="7" y="2"/>
                      </a:lnTo>
                      <a:lnTo>
                        <a:pt x="3" y="6"/>
                      </a:lnTo>
                      <a:close/>
                    </a:path>
                  </a:pathLst>
                </a:custGeom>
                <a:solidFill>
                  <a:srgbClr val="FF7F7F"/>
                </a:solidFill>
                <a:ln w="9525">
                  <a:noFill/>
                </a:ln>
              </p:spPr>
              <p:txBody>
                <a:bodyPr/>
                <a:lstStyle/>
                <a:p>
                  <a:endParaRPr lang="zh-CN" altLang="en-US"/>
                </a:p>
              </p:txBody>
            </p:sp>
            <p:grpSp>
              <p:nvGrpSpPr>
                <p:cNvPr id="11512" name="Group 249"/>
                <p:cNvGrpSpPr/>
                <p:nvPr/>
              </p:nvGrpSpPr>
              <p:grpSpPr>
                <a:xfrm>
                  <a:off x="15" y="42"/>
                  <a:ext cx="57" cy="5"/>
                  <a:chOff x="0" y="0"/>
                  <a:chExt cx="57" cy="5"/>
                </a:xfrm>
              </p:grpSpPr>
              <p:grpSp>
                <p:nvGrpSpPr>
                  <p:cNvPr id="11513" name="Group 250"/>
                  <p:cNvGrpSpPr/>
                  <p:nvPr/>
                </p:nvGrpSpPr>
                <p:grpSpPr>
                  <a:xfrm>
                    <a:off x="0" y="0"/>
                    <a:ext cx="3" cy="5"/>
                    <a:chOff x="0" y="0"/>
                    <a:chExt cx="3" cy="5"/>
                  </a:xfrm>
                </p:grpSpPr>
                <p:sp>
                  <p:nvSpPr>
                    <p:cNvPr id="11514" name="Oval 251"/>
                    <p:cNvSpPr/>
                    <p:nvPr/>
                  </p:nvSpPr>
                  <p:spPr>
                    <a:xfrm>
                      <a:off x="0" y="0"/>
                      <a:ext cx="3" cy="5"/>
                    </a:xfrm>
                    <a:prstGeom prst="ellipse">
                      <a:avLst/>
                    </a:prstGeom>
                    <a:solidFill>
                      <a:srgbClr val="000000"/>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15" name="Oval 252"/>
                    <p:cNvSpPr/>
                    <p:nvPr/>
                  </p:nvSpPr>
                  <p:spPr>
                    <a:xfrm>
                      <a:off x="0" y="1"/>
                      <a:ext cx="3" cy="3"/>
                    </a:xfrm>
                    <a:prstGeom prst="ellipse">
                      <a:avLst/>
                    </a:prstGeom>
                    <a:solidFill>
                      <a:srgbClr val="000000"/>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nvGrpSpPr>
                  <p:cNvPr id="11516" name="Group 253"/>
                  <p:cNvGrpSpPr/>
                  <p:nvPr/>
                </p:nvGrpSpPr>
                <p:grpSpPr>
                  <a:xfrm>
                    <a:off x="54" y="0"/>
                    <a:ext cx="3" cy="5"/>
                    <a:chOff x="0" y="0"/>
                    <a:chExt cx="3" cy="5"/>
                  </a:xfrm>
                </p:grpSpPr>
                <p:sp>
                  <p:nvSpPr>
                    <p:cNvPr id="11517" name="Oval 254"/>
                    <p:cNvSpPr/>
                    <p:nvPr/>
                  </p:nvSpPr>
                  <p:spPr>
                    <a:xfrm>
                      <a:off x="0" y="0"/>
                      <a:ext cx="3" cy="5"/>
                    </a:xfrm>
                    <a:prstGeom prst="ellipse">
                      <a:avLst/>
                    </a:prstGeom>
                    <a:solidFill>
                      <a:srgbClr val="000000"/>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18" name="Oval 255"/>
                    <p:cNvSpPr/>
                    <p:nvPr/>
                  </p:nvSpPr>
                  <p:spPr>
                    <a:xfrm>
                      <a:off x="0" y="1"/>
                      <a:ext cx="3" cy="3"/>
                    </a:xfrm>
                    <a:prstGeom prst="ellipse">
                      <a:avLst/>
                    </a:prstGeom>
                    <a:solidFill>
                      <a:srgbClr val="000000"/>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grpSp>
            <p:nvGrpSpPr>
              <p:cNvPr id="11519" name="Group 256"/>
              <p:cNvGrpSpPr/>
              <p:nvPr/>
            </p:nvGrpSpPr>
            <p:grpSpPr>
              <a:xfrm>
                <a:off x="30" y="226"/>
                <a:ext cx="136" cy="217"/>
                <a:chOff x="0" y="0"/>
                <a:chExt cx="136" cy="217"/>
              </a:xfrm>
            </p:grpSpPr>
            <p:grpSp>
              <p:nvGrpSpPr>
                <p:cNvPr id="11520" name="Group 257"/>
                <p:cNvGrpSpPr/>
                <p:nvPr/>
              </p:nvGrpSpPr>
              <p:grpSpPr>
                <a:xfrm>
                  <a:off x="0" y="0"/>
                  <a:ext cx="136" cy="217"/>
                  <a:chOff x="0" y="0"/>
                  <a:chExt cx="136" cy="217"/>
                </a:xfrm>
              </p:grpSpPr>
              <p:sp>
                <p:nvSpPr>
                  <p:cNvPr id="11521" name="Freeform 258"/>
                  <p:cNvSpPr/>
                  <p:nvPr/>
                </p:nvSpPr>
                <p:spPr>
                  <a:xfrm>
                    <a:off x="0" y="49"/>
                    <a:ext cx="94" cy="168"/>
                  </a:xfrm>
                  <a:custGeom>
                    <a:avLst/>
                    <a:gdLst/>
                    <a:ahLst/>
                    <a:cxnLst>
                      <a:cxn ang="0">
                        <a:pos x="16" y="2"/>
                      </a:cxn>
                      <a:cxn ang="0">
                        <a:pos x="17" y="51"/>
                      </a:cxn>
                      <a:cxn ang="0">
                        <a:pos x="16" y="93"/>
                      </a:cxn>
                      <a:cxn ang="0">
                        <a:pos x="20" y="133"/>
                      </a:cxn>
                      <a:cxn ang="0">
                        <a:pos x="10" y="150"/>
                      </a:cxn>
                      <a:cxn ang="0">
                        <a:pos x="2" y="160"/>
                      </a:cxn>
                      <a:cxn ang="0">
                        <a:pos x="0" y="164"/>
                      </a:cxn>
                      <a:cxn ang="0">
                        <a:pos x="3" y="168"/>
                      </a:cxn>
                      <a:cxn ang="0">
                        <a:pos x="19" y="168"/>
                      </a:cxn>
                      <a:cxn ang="0">
                        <a:pos x="36" y="144"/>
                      </a:cxn>
                      <a:cxn ang="0">
                        <a:pos x="36" y="131"/>
                      </a:cxn>
                      <a:cxn ang="0">
                        <a:pos x="47" y="84"/>
                      </a:cxn>
                      <a:cxn ang="0">
                        <a:pos x="49" y="73"/>
                      </a:cxn>
                      <a:cxn ang="0">
                        <a:pos x="47" y="94"/>
                      </a:cxn>
                      <a:cxn ang="0">
                        <a:pos x="53" y="126"/>
                      </a:cxn>
                      <a:cxn ang="0">
                        <a:pos x="51" y="140"/>
                      </a:cxn>
                      <a:cxn ang="0">
                        <a:pos x="60" y="155"/>
                      </a:cxn>
                      <a:cxn ang="0">
                        <a:pos x="70" y="165"/>
                      </a:cxn>
                      <a:cxn ang="0">
                        <a:pos x="85" y="167"/>
                      </a:cxn>
                      <a:cxn ang="0">
                        <a:pos x="90" y="163"/>
                      </a:cxn>
                      <a:cxn ang="0">
                        <a:pos x="73" y="140"/>
                      </a:cxn>
                      <a:cxn ang="0">
                        <a:pos x="71" y="130"/>
                      </a:cxn>
                      <a:cxn ang="0">
                        <a:pos x="74" y="108"/>
                      </a:cxn>
                      <a:cxn ang="0">
                        <a:pos x="81" y="71"/>
                      </a:cxn>
                      <a:cxn ang="0">
                        <a:pos x="94" y="0"/>
                      </a:cxn>
                      <a:cxn ang="0">
                        <a:pos x="16" y="2"/>
                      </a:cxn>
                    </a:cxnLst>
                    <a:rect l="0" t="0" r="0" b="0"/>
                    <a:pathLst>
                      <a:path w="94" h="168">
                        <a:moveTo>
                          <a:pt x="16" y="2"/>
                        </a:moveTo>
                        <a:lnTo>
                          <a:pt x="17" y="51"/>
                        </a:lnTo>
                        <a:lnTo>
                          <a:pt x="16" y="93"/>
                        </a:lnTo>
                        <a:lnTo>
                          <a:pt x="20" y="133"/>
                        </a:lnTo>
                        <a:lnTo>
                          <a:pt x="10" y="150"/>
                        </a:lnTo>
                        <a:lnTo>
                          <a:pt x="2" y="160"/>
                        </a:lnTo>
                        <a:lnTo>
                          <a:pt x="0" y="164"/>
                        </a:lnTo>
                        <a:lnTo>
                          <a:pt x="3" y="168"/>
                        </a:lnTo>
                        <a:lnTo>
                          <a:pt x="19" y="168"/>
                        </a:lnTo>
                        <a:lnTo>
                          <a:pt x="36" y="144"/>
                        </a:lnTo>
                        <a:lnTo>
                          <a:pt x="36" y="131"/>
                        </a:lnTo>
                        <a:lnTo>
                          <a:pt x="47" y="84"/>
                        </a:lnTo>
                        <a:lnTo>
                          <a:pt x="49" y="73"/>
                        </a:lnTo>
                        <a:lnTo>
                          <a:pt x="47" y="94"/>
                        </a:lnTo>
                        <a:lnTo>
                          <a:pt x="53" y="126"/>
                        </a:lnTo>
                        <a:lnTo>
                          <a:pt x="51" y="140"/>
                        </a:lnTo>
                        <a:lnTo>
                          <a:pt x="60" y="155"/>
                        </a:lnTo>
                        <a:lnTo>
                          <a:pt x="70" y="165"/>
                        </a:lnTo>
                        <a:lnTo>
                          <a:pt x="85" y="167"/>
                        </a:lnTo>
                        <a:lnTo>
                          <a:pt x="90" y="163"/>
                        </a:lnTo>
                        <a:lnTo>
                          <a:pt x="73" y="140"/>
                        </a:lnTo>
                        <a:lnTo>
                          <a:pt x="71" y="130"/>
                        </a:lnTo>
                        <a:lnTo>
                          <a:pt x="74" y="108"/>
                        </a:lnTo>
                        <a:lnTo>
                          <a:pt x="81" y="71"/>
                        </a:lnTo>
                        <a:lnTo>
                          <a:pt x="94" y="0"/>
                        </a:lnTo>
                        <a:lnTo>
                          <a:pt x="16" y="2"/>
                        </a:lnTo>
                        <a:close/>
                      </a:path>
                    </a:pathLst>
                  </a:custGeom>
                  <a:solidFill>
                    <a:srgbClr val="FF7F3F"/>
                  </a:solidFill>
                  <a:ln w="9525">
                    <a:noFill/>
                  </a:ln>
                </p:spPr>
                <p:txBody>
                  <a:bodyPr/>
                  <a:lstStyle/>
                  <a:p>
                    <a:endParaRPr lang="zh-CN" altLang="en-US"/>
                  </a:p>
                </p:txBody>
              </p:sp>
              <p:sp>
                <p:nvSpPr>
                  <p:cNvPr id="11522" name="Freeform 259"/>
                  <p:cNvSpPr/>
                  <p:nvPr/>
                </p:nvSpPr>
                <p:spPr>
                  <a:xfrm>
                    <a:off x="121" y="0"/>
                    <a:ext cx="15" cy="16"/>
                  </a:xfrm>
                  <a:custGeom>
                    <a:avLst/>
                    <a:gdLst/>
                    <a:ahLst/>
                    <a:cxnLst>
                      <a:cxn ang="0">
                        <a:pos x="15" y="0"/>
                      </a:cxn>
                      <a:cxn ang="0">
                        <a:pos x="15" y="8"/>
                      </a:cxn>
                      <a:cxn ang="0">
                        <a:pos x="0" y="16"/>
                      </a:cxn>
                      <a:cxn ang="0">
                        <a:pos x="7" y="1"/>
                      </a:cxn>
                      <a:cxn ang="0">
                        <a:pos x="15" y="0"/>
                      </a:cxn>
                    </a:cxnLst>
                    <a:rect l="0" t="0" r="0" b="0"/>
                    <a:pathLst>
                      <a:path w="15" h="16">
                        <a:moveTo>
                          <a:pt x="15" y="0"/>
                        </a:moveTo>
                        <a:lnTo>
                          <a:pt x="15" y="8"/>
                        </a:lnTo>
                        <a:lnTo>
                          <a:pt x="0" y="16"/>
                        </a:lnTo>
                        <a:lnTo>
                          <a:pt x="7" y="1"/>
                        </a:lnTo>
                        <a:lnTo>
                          <a:pt x="15" y="0"/>
                        </a:lnTo>
                        <a:close/>
                      </a:path>
                    </a:pathLst>
                  </a:custGeom>
                  <a:solidFill>
                    <a:srgbClr val="FF7F3F"/>
                  </a:solidFill>
                  <a:ln w="9525">
                    <a:noFill/>
                  </a:ln>
                </p:spPr>
                <p:txBody>
                  <a:bodyPr/>
                  <a:lstStyle/>
                  <a:p>
                    <a:endParaRPr lang="zh-CN" altLang="en-US"/>
                  </a:p>
                </p:txBody>
              </p:sp>
            </p:grpSp>
            <p:grpSp>
              <p:nvGrpSpPr>
                <p:cNvPr id="11523" name="Group 260"/>
                <p:cNvGrpSpPr/>
                <p:nvPr/>
              </p:nvGrpSpPr>
              <p:grpSpPr>
                <a:xfrm>
                  <a:off x="53" y="50"/>
                  <a:ext cx="8" cy="76"/>
                  <a:chOff x="0" y="0"/>
                  <a:chExt cx="8" cy="76"/>
                </a:xfrm>
              </p:grpSpPr>
              <p:sp>
                <p:nvSpPr>
                  <p:cNvPr id="11524" name="Freeform 261"/>
                  <p:cNvSpPr/>
                  <p:nvPr/>
                </p:nvSpPr>
                <p:spPr>
                  <a:xfrm>
                    <a:off x="0" y="0"/>
                    <a:ext cx="8" cy="76"/>
                  </a:xfrm>
                  <a:custGeom>
                    <a:avLst/>
                    <a:gdLst/>
                    <a:ahLst/>
                    <a:cxnLst>
                      <a:cxn ang="0">
                        <a:pos x="8" y="0"/>
                      </a:cxn>
                      <a:cxn ang="0">
                        <a:pos x="8" y="25"/>
                      </a:cxn>
                      <a:cxn ang="0">
                        <a:pos x="7" y="41"/>
                      </a:cxn>
                      <a:cxn ang="0">
                        <a:pos x="4" y="57"/>
                      </a:cxn>
                      <a:cxn ang="0">
                        <a:pos x="0" y="72"/>
                      </a:cxn>
                      <a:cxn ang="0">
                        <a:pos x="1" y="76"/>
                      </a:cxn>
                      <a:cxn ang="0">
                        <a:pos x="8" y="0"/>
                      </a:cxn>
                    </a:cxnLst>
                    <a:rect l="0" t="0" r="0" b="0"/>
                    <a:pathLst>
                      <a:path w="8" h="76">
                        <a:moveTo>
                          <a:pt x="8" y="0"/>
                        </a:moveTo>
                        <a:lnTo>
                          <a:pt x="8" y="25"/>
                        </a:lnTo>
                        <a:lnTo>
                          <a:pt x="7" y="41"/>
                        </a:lnTo>
                        <a:lnTo>
                          <a:pt x="4" y="57"/>
                        </a:lnTo>
                        <a:lnTo>
                          <a:pt x="0" y="72"/>
                        </a:lnTo>
                        <a:lnTo>
                          <a:pt x="1" y="76"/>
                        </a:lnTo>
                        <a:lnTo>
                          <a:pt x="8" y="0"/>
                        </a:lnTo>
                        <a:close/>
                      </a:path>
                    </a:pathLst>
                  </a:custGeom>
                  <a:solidFill>
                    <a:srgbClr val="000000"/>
                  </a:solidFill>
                  <a:ln w="9525">
                    <a:noFill/>
                  </a:ln>
                </p:spPr>
                <p:txBody>
                  <a:bodyPr/>
                  <a:lstStyle/>
                  <a:p>
                    <a:endParaRPr lang="zh-CN" altLang="en-US"/>
                  </a:p>
                </p:txBody>
              </p:sp>
              <p:sp>
                <p:nvSpPr>
                  <p:cNvPr id="11525" name="Freeform 262"/>
                  <p:cNvSpPr/>
                  <p:nvPr/>
                </p:nvSpPr>
                <p:spPr>
                  <a:xfrm>
                    <a:off x="0" y="0"/>
                    <a:ext cx="8" cy="76"/>
                  </a:xfrm>
                  <a:custGeom>
                    <a:avLst/>
                    <a:gdLst/>
                    <a:ahLst/>
                    <a:cxnLst>
                      <a:cxn ang="0">
                        <a:pos x="8" y="0"/>
                      </a:cxn>
                      <a:cxn ang="0">
                        <a:pos x="8" y="25"/>
                      </a:cxn>
                      <a:cxn ang="0">
                        <a:pos x="7" y="41"/>
                      </a:cxn>
                      <a:cxn ang="0">
                        <a:pos x="4" y="57"/>
                      </a:cxn>
                      <a:cxn ang="0">
                        <a:pos x="0" y="72"/>
                      </a:cxn>
                      <a:cxn ang="0">
                        <a:pos x="1" y="76"/>
                      </a:cxn>
                      <a:cxn ang="0">
                        <a:pos x="8" y="0"/>
                      </a:cxn>
                    </a:cxnLst>
                    <a:rect l="0" t="0" r="0" b="0"/>
                    <a:pathLst>
                      <a:path w="8" h="76">
                        <a:moveTo>
                          <a:pt x="8" y="0"/>
                        </a:moveTo>
                        <a:lnTo>
                          <a:pt x="8" y="25"/>
                        </a:lnTo>
                        <a:lnTo>
                          <a:pt x="7" y="41"/>
                        </a:lnTo>
                        <a:lnTo>
                          <a:pt x="4" y="57"/>
                        </a:lnTo>
                        <a:lnTo>
                          <a:pt x="0" y="72"/>
                        </a:lnTo>
                        <a:lnTo>
                          <a:pt x="1" y="76"/>
                        </a:lnTo>
                        <a:lnTo>
                          <a:pt x="8"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grpSp>
          <p:grpSp>
            <p:nvGrpSpPr>
              <p:cNvPr id="11526" name="Group 263"/>
              <p:cNvGrpSpPr/>
              <p:nvPr/>
            </p:nvGrpSpPr>
            <p:grpSpPr>
              <a:xfrm>
                <a:off x="0" y="71"/>
                <a:ext cx="169" cy="204"/>
                <a:chOff x="0" y="0"/>
                <a:chExt cx="169" cy="204"/>
              </a:xfrm>
            </p:grpSpPr>
            <p:sp>
              <p:nvSpPr>
                <p:cNvPr id="11527" name="Freeform 264"/>
                <p:cNvSpPr/>
                <p:nvPr/>
              </p:nvSpPr>
              <p:spPr>
                <a:xfrm>
                  <a:off x="0" y="0"/>
                  <a:ext cx="169" cy="204"/>
                </a:xfrm>
                <a:custGeom>
                  <a:avLst/>
                  <a:gdLst/>
                  <a:ahLst/>
                  <a:cxnLst>
                    <a:cxn ang="0">
                      <a:pos x="67" y="1"/>
                    </a:cxn>
                    <a:cxn ang="0">
                      <a:pos x="16" y="20"/>
                    </a:cxn>
                    <a:cxn ang="0">
                      <a:pos x="6" y="29"/>
                    </a:cxn>
                    <a:cxn ang="0">
                      <a:pos x="0" y="106"/>
                    </a:cxn>
                    <a:cxn ang="0">
                      <a:pos x="3" y="124"/>
                    </a:cxn>
                    <a:cxn ang="0">
                      <a:pos x="23" y="122"/>
                    </a:cxn>
                    <a:cxn ang="0">
                      <a:pos x="22" y="167"/>
                    </a:cxn>
                    <a:cxn ang="0">
                      <a:pos x="32" y="167"/>
                    </a:cxn>
                    <a:cxn ang="0">
                      <a:pos x="42" y="202"/>
                    </a:cxn>
                    <a:cxn ang="0">
                      <a:pos x="76" y="204"/>
                    </a:cxn>
                    <a:cxn ang="0">
                      <a:pos x="105" y="201"/>
                    </a:cxn>
                    <a:cxn ang="0">
                      <a:pos x="127" y="204"/>
                    </a:cxn>
                    <a:cxn ang="0">
                      <a:pos x="155" y="152"/>
                    </a:cxn>
                    <a:cxn ang="0">
                      <a:pos x="169" y="152"/>
                    </a:cxn>
                    <a:cxn ang="0">
                      <a:pos x="157" y="81"/>
                    </a:cxn>
                    <a:cxn ang="0">
                      <a:pos x="157" y="26"/>
                    </a:cxn>
                    <a:cxn ang="0">
                      <a:pos x="149" y="20"/>
                    </a:cxn>
                    <a:cxn ang="0">
                      <a:pos x="93" y="0"/>
                    </a:cxn>
                    <a:cxn ang="0">
                      <a:pos x="83" y="8"/>
                    </a:cxn>
                    <a:cxn ang="0">
                      <a:pos x="67" y="1"/>
                    </a:cxn>
                  </a:cxnLst>
                  <a:rect l="0" t="0" r="0" b="0"/>
                  <a:pathLst>
                    <a:path w="169" h="204">
                      <a:moveTo>
                        <a:pt x="67" y="1"/>
                      </a:moveTo>
                      <a:lnTo>
                        <a:pt x="16" y="20"/>
                      </a:lnTo>
                      <a:lnTo>
                        <a:pt x="6" y="29"/>
                      </a:lnTo>
                      <a:lnTo>
                        <a:pt x="0" y="106"/>
                      </a:lnTo>
                      <a:lnTo>
                        <a:pt x="3" y="124"/>
                      </a:lnTo>
                      <a:lnTo>
                        <a:pt x="23" y="122"/>
                      </a:lnTo>
                      <a:lnTo>
                        <a:pt x="22" y="167"/>
                      </a:lnTo>
                      <a:lnTo>
                        <a:pt x="32" y="167"/>
                      </a:lnTo>
                      <a:lnTo>
                        <a:pt x="42" y="202"/>
                      </a:lnTo>
                      <a:lnTo>
                        <a:pt x="76" y="204"/>
                      </a:lnTo>
                      <a:lnTo>
                        <a:pt x="105" y="201"/>
                      </a:lnTo>
                      <a:lnTo>
                        <a:pt x="127" y="204"/>
                      </a:lnTo>
                      <a:lnTo>
                        <a:pt x="155" y="152"/>
                      </a:lnTo>
                      <a:lnTo>
                        <a:pt x="169" y="152"/>
                      </a:lnTo>
                      <a:lnTo>
                        <a:pt x="157" y="81"/>
                      </a:lnTo>
                      <a:lnTo>
                        <a:pt x="157" y="26"/>
                      </a:lnTo>
                      <a:lnTo>
                        <a:pt x="149" y="20"/>
                      </a:lnTo>
                      <a:lnTo>
                        <a:pt x="93" y="0"/>
                      </a:lnTo>
                      <a:lnTo>
                        <a:pt x="83" y="8"/>
                      </a:lnTo>
                      <a:lnTo>
                        <a:pt x="67" y="1"/>
                      </a:lnTo>
                      <a:close/>
                    </a:path>
                  </a:pathLst>
                </a:custGeom>
                <a:solidFill>
                  <a:srgbClr val="000000"/>
                </a:solidFill>
                <a:ln w="9525">
                  <a:noFill/>
                </a:ln>
              </p:spPr>
              <p:txBody>
                <a:bodyPr/>
                <a:lstStyle/>
                <a:p>
                  <a:endParaRPr lang="zh-CN" altLang="en-US"/>
                </a:p>
              </p:txBody>
            </p:sp>
            <p:grpSp>
              <p:nvGrpSpPr>
                <p:cNvPr id="11528" name="Group 265"/>
                <p:cNvGrpSpPr/>
                <p:nvPr/>
              </p:nvGrpSpPr>
              <p:grpSpPr>
                <a:xfrm>
                  <a:off x="23" y="42"/>
                  <a:ext cx="101" cy="130"/>
                  <a:chOff x="0" y="0"/>
                  <a:chExt cx="101" cy="130"/>
                </a:xfrm>
              </p:grpSpPr>
              <p:grpSp>
                <p:nvGrpSpPr>
                  <p:cNvPr id="11529" name="Group 266"/>
                  <p:cNvGrpSpPr/>
                  <p:nvPr/>
                </p:nvGrpSpPr>
                <p:grpSpPr>
                  <a:xfrm>
                    <a:off x="4" y="59"/>
                    <a:ext cx="77" cy="71"/>
                    <a:chOff x="0" y="0"/>
                    <a:chExt cx="77" cy="71"/>
                  </a:xfrm>
                </p:grpSpPr>
                <p:sp>
                  <p:nvSpPr>
                    <p:cNvPr id="11530" name="Freeform 267"/>
                    <p:cNvSpPr/>
                    <p:nvPr/>
                  </p:nvSpPr>
                  <p:spPr>
                    <a:xfrm>
                      <a:off x="12" y="0"/>
                      <a:ext cx="65" cy="71"/>
                    </a:xfrm>
                    <a:custGeom>
                      <a:avLst/>
                      <a:gdLst/>
                      <a:ahLst/>
                      <a:cxnLst>
                        <a:cxn ang="0">
                          <a:pos x="0" y="71"/>
                        </a:cxn>
                        <a:cxn ang="0">
                          <a:pos x="64" y="67"/>
                        </a:cxn>
                        <a:cxn ang="0">
                          <a:pos x="65" y="0"/>
                        </a:cxn>
                      </a:cxnLst>
                      <a:rect l="0" t="0" r="0" b="0"/>
                      <a:pathLst>
                        <a:path w="65" h="71">
                          <a:moveTo>
                            <a:pt x="0" y="71"/>
                          </a:moveTo>
                          <a:lnTo>
                            <a:pt x="64" y="67"/>
                          </a:lnTo>
                          <a:lnTo>
                            <a:pt x="65"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sp>
                  <p:nvSpPr>
                    <p:cNvPr id="11531" name="Freeform 268"/>
                    <p:cNvSpPr/>
                    <p:nvPr/>
                  </p:nvSpPr>
                  <p:spPr>
                    <a:xfrm>
                      <a:off x="0" y="8"/>
                      <a:ext cx="77" cy="19"/>
                    </a:xfrm>
                    <a:custGeom>
                      <a:avLst/>
                      <a:gdLst/>
                      <a:ahLst/>
                      <a:cxnLst>
                        <a:cxn ang="0">
                          <a:pos x="0" y="19"/>
                        </a:cxn>
                        <a:cxn ang="0">
                          <a:pos x="27" y="13"/>
                        </a:cxn>
                        <a:cxn ang="0">
                          <a:pos x="77" y="0"/>
                        </a:cxn>
                      </a:cxnLst>
                      <a:rect l="0" t="0" r="0" b="0"/>
                      <a:pathLst>
                        <a:path w="77" h="19">
                          <a:moveTo>
                            <a:pt x="0" y="19"/>
                          </a:moveTo>
                          <a:lnTo>
                            <a:pt x="27" y="13"/>
                          </a:lnTo>
                          <a:lnTo>
                            <a:pt x="77"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grpSp>
                <p:nvGrpSpPr>
                  <p:cNvPr id="11532" name="Group 269"/>
                  <p:cNvGrpSpPr/>
                  <p:nvPr/>
                </p:nvGrpSpPr>
                <p:grpSpPr>
                  <a:xfrm>
                    <a:off x="0" y="0"/>
                    <a:ext cx="101" cy="79"/>
                    <a:chOff x="0" y="0"/>
                    <a:chExt cx="101" cy="79"/>
                  </a:xfrm>
                </p:grpSpPr>
                <p:sp>
                  <p:nvSpPr>
                    <p:cNvPr id="11533" name="Freeform 270"/>
                    <p:cNvSpPr/>
                    <p:nvPr/>
                  </p:nvSpPr>
                  <p:spPr>
                    <a:xfrm>
                      <a:off x="10" y="0"/>
                      <a:ext cx="84" cy="58"/>
                    </a:xfrm>
                    <a:custGeom>
                      <a:avLst/>
                      <a:gdLst/>
                      <a:ahLst/>
                      <a:cxnLst>
                        <a:cxn ang="0">
                          <a:pos x="0" y="20"/>
                        </a:cxn>
                        <a:cxn ang="0">
                          <a:pos x="54" y="0"/>
                        </a:cxn>
                        <a:cxn ang="0">
                          <a:pos x="84" y="39"/>
                        </a:cxn>
                        <a:cxn ang="0">
                          <a:pos x="28" y="58"/>
                        </a:cxn>
                        <a:cxn ang="0">
                          <a:pos x="0" y="20"/>
                        </a:cxn>
                      </a:cxnLst>
                      <a:rect l="0" t="0" r="0" b="0"/>
                      <a:pathLst>
                        <a:path w="84" h="58">
                          <a:moveTo>
                            <a:pt x="0" y="20"/>
                          </a:moveTo>
                          <a:lnTo>
                            <a:pt x="54" y="0"/>
                          </a:lnTo>
                          <a:lnTo>
                            <a:pt x="84" y="39"/>
                          </a:lnTo>
                          <a:lnTo>
                            <a:pt x="28" y="58"/>
                          </a:lnTo>
                          <a:lnTo>
                            <a:pt x="0" y="20"/>
                          </a:lnTo>
                          <a:close/>
                        </a:path>
                      </a:pathLst>
                    </a:custGeom>
                    <a:solidFill>
                      <a:srgbClr val="000000"/>
                    </a:solidFill>
                    <a:ln w="9525">
                      <a:noFill/>
                    </a:ln>
                  </p:spPr>
                  <p:txBody>
                    <a:bodyPr/>
                    <a:lstStyle/>
                    <a:p>
                      <a:endParaRPr lang="zh-CN" altLang="en-US"/>
                    </a:p>
                  </p:txBody>
                </p:sp>
                <p:grpSp>
                  <p:nvGrpSpPr>
                    <p:cNvPr id="11534" name="Group 271"/>
                    <p:cNvGrpSpPr/>
                    <p:nvPr/>
                  </p:nvGrpSpPr>
                  <p:grpSpPr>
                    <a:xfrm>
                      <a:off x="0" y="26"/>
                      <a:ext cx="101" cy="53"/>
                      <a:chOff x="0" y="0"/>
                      <a:chExt cx="101" cy="53"/>
                    </a:xfrm>
                  </p:grpSpPr>
                  <p:sp>
                    <p:nvSpPr>
                      <p:cNvPr id="11535" name="Freeform 272"/>
                      <p:cNvSpPr/>
                      <p:nvPr/>
                    </p:nvSpPr>
                    <p:spPr>
                      <a:xfrm>
                        <a:off x="71" y="0"/>
                        <a:ext cx="30" cy="29"/>
                      </a:xfrm>
                      <a:custGeom>
                        <a:avLst/>
                        <a:gdLst/>
                        <a:ahLst/>
                        <a:cxnLst>
                          <a:cxn ang="0">
                            <a:pos x="0" y="17"/>
                          </a:cxn>
                          <a:cxn ang="0">
                            <a:pos x="7" y="13"/>
                          </a:cxn>
                          <a:cxn ang="0">
                            <a:pos x="11" y="6"/>
                          </a:cxn>
                          <a:cxn ang="0">
                            <a:pos x="17" y="2"/>
                          </a:cxn>
                          <a:cxn ang="0">
                            <a:pos x="20" y="0"/>
                          </a:cxn>
                          <a:cxn ang="0">
                            <a:pos x="21" y="2"/>
                          </a:cxn>
                          <a:cxn ang="0">
                            <a:pos x="23" y="3"/>
                          </a:cxn>
                          <a:cxn ang="0">
                            <a:pos x="29" y="7"/>
                          </a:cxn>
                          <a:cxn ang="0">
                            <a:pos x="30" y="15"/>
                          </a:cxn>
                          <a:cxn ang="0">
                            <a:pos x="29" y="20"/>
                          </a:cxn>
                          <a:cxn ang="0">
                            <a:pos x="20" y="25"/>
                          </a:cxn>
                          <a:cxn ang="0">
                            <a:pos x="3" y="29"/>
                          </a:cxn>
                          <a:cxn ang="0">
                            <a:pos x="0" y="17"/>
                          </a:cxn>
                        </a:cxnLst>
                        <a:rect l="0" t="0" r="0" b="0"/>
                        <a:pathLst>
                          <a:path w="30" h="29">
                            <a:moveTo>
                              <a:pt x="0" y="17"/>
                            </a:moveTo>
                            <a:lnTo>
                              <a:pt x="7" y="13"/>
                            </a:lnTo>
                            <a:lnTo>
                              <a:pt x="11" y="6"/>
                            </a:lnTo>
                            <a:lnTo>
                              <a:pt x="17" y="2"/>
                            </a:lnTo>
                            <a:lnTo>
                              <a:pt x="20" y="0"/>
                            </a:lnTo>
                            <a:lnTo>
                              <a:pt x="21" y="2"/>
                            </a:lnTo>
                            <a:lnTo>
                              <a:pt x="23" y="3"/>
                            </a:lnTo>
                            <a:lnTo>
                              <a:pt x="29" y="7"/>
                            </a:lnTo>
                            <a:lnTo>
                              <a:pt x="30" y="15"/>
                            </a:lnTo>
                            <a:lnTo>
                              <a:pt x="29" y="20"/>
                            </a:lnTo>
                            <a:lnTo>
                              <a:pt x="20" y="25"/>
                            </a:lnTo>
                            <a:lnTo>
                              <a:pt x="3" y="29"/>
                            </a:lnTo>
                            <a:lnTo>
                              <a:pt x="0" y="17"/>
                            </a:lnTo>
                            <a:close/>
                          </a:path>
                        </a:pathLst>
                      </a:custGeom>
                      <a:solidFill>
                        <a:srgbClr val="FF7F3F"/>
                      </a:solidFill>
                      <a:ln w="9525">
                        <a:noFill/>
                      </a:ln>
                    </p:spPr>
                    <p:txBody>
                      <a:bodyPr/>
                      <a:lstStyle/>
                      <a:p>
                        <a:endParaRPr lang="zh-CN" altLang="en-US"/>
                      </a:p>
                    </p:txBody>
                  </p:sp>
                  <p:sp>
                    <p:nvSpPr>
                      <p:cNvPr id="11536" name="Freeform 273"/>
                      <p:cNvSpPr/>
                      <p:nvPr/>
                    </p:nvSpPr>
                    <p:spPr>
                      <a:xfrm>
                        <a:off x="0" y="20"/>
                        <a:ext cx="68" cy="33"/>
                      </a:xfrm>
                      <a:custGeom>
                        <a:avLst/>
                        <a:gdLst/>
                        <a:ahLst/>
                        <a:cxnLst>
                          <a:cxn ang="0">
                            <a:pos x="0" y="33"/>
                          </a:cxn>
                          <a:cxn ang="0">
                            <a:pos x="27" y="26"/>
                          </a:cxn>
                          <a:cxn ang="0">
                            <a:pos x="48" y="21"/>
                          </a:cxn>
                          <a:cxn ang="0">
                            <a:pos x="68" y="15"/>
                          </a:cxn>
                          <a:cxn ang="0">
                            <a:pos x="61" y="0"/>
                          </a:cxn>
                          <a:cxn ang="0">
                            <a:pos x="24" y="9"/>
                          </a:cxn>
                          <a:cxn ang="0">
                            <a:pos x="3" y="13"/>
                          </a:cxn>
                          <a:cxn ang="0">
                            <a:pos x="2" y="11"/>
                          </a:cxn>
                          <a:cxn ang="0">
                            <a:pos x="0" y="33"/>
                          </a:cxn>
                        </a:cxnLst>
                        <a:rect l="0" t="0" r="0" b="0"/>
                        <a:pathLst>
                          <a:path w="68" h="33">
                            <a:moveTo>
                              <a:pt x="0" y="33"/>
                            </a:moveTo>
                            <a:lnTo>
                              <a:pt x="27" y="26"/>
                            </a:lnTo>
                            <a:lnTo>
                              <a:pt x="48" y="21"/>
                            </a:lnTo>
                            <a:lnTo>
                              <a:pt x="68" y="15"/>
                            </a:lnTo>
                            <a:lnTo>
                              <a:pt x="61" y="0"/>
                            </a:lnTo>
                            <a:lnTo>
                              <a:pt x="24" y="9"/>
                            </a:lnTo>
                            <a:lnTo>
                              <a:pt x="3" y="13"/>
                            </a:lnTo>
                            <a:lnTo>
                              <a:pt x="2" y="11"/>
                            </a:lnTo>
                            <a:lnTo>
                              <a:pt x="0" y="33"/>
                            </a:lnTo>
                            <a:close/>
                          </a:path>
                        </a:pathLst>
                      </a:custGeom>
                      <a:solidFill>
                        <a:srgbClr val="000000"/>
                      </a:solidFill>
                      <a:ln w="9525">
                        <a:noFill/>
                      </a:ln>
                    </p:spPr>
                    <p:txBody>
                      <a:bodyPr/>
                      <a:lstStyle/>
                      <a:p>
                        <a:endParaRPr lang="zh-CN" altLang="en-US"/>
                      </a:p>
                    </p:txBody>
                  </p:sp>
                </p:grpSp>
              </p:grpSp>
            </p:grpSp>
          </p:grpSp>
          <p:grpSp>
            <p:nvGrpSpPr>
              <p:cNvPr id="11537" name="Group 274"/>
              <p:cNvGrpSpPr/>
              <p:nvPr/>
            </p:nvGrpSpPr>
            <p:grpSpPr>
              <a:xfrm>
                <a:off x="23" y="421"/>
                <a:ext cx="104" cy="42"/>
                <a:chOff x="0" y="0"/>
                <a:chExt cx="104" cy="42"/>
              </a:xfrm>
            </p:grpSpPr>
            <p:sp>
              <p:nvSpPr>
                <p:cNvPr id="11538" name="Freeform 275"/>
                <p:cNvSpPr/>
                <p:nvPr/>
              </p:nvSpPr>
              <p:spPr>
                <a:xfrm>
                  <a:off x="61" y="0"/>
                  <a:ext cx="43" cy="40"/>
                </a:xfrm>
                <a:custGeom>
                  <a:avLst/>
                  <a:gdLst/>
                  <a:ahLst/>
                  <a:cxnLst>
                    <a:cxn ang="0">
                      <a:pos x="3" y="0"/>
                    </a:cxn>
                    <a:cxn ang="0">
                      <a:pos x="0" y="5"/>
                    </a:cxn>
                    <a:cxn ang="0">
                      <a:pos x="0" y="17"/>
                    </a:cxn>
                    <a:cxn ang="0">
                      <a:pos x="4" y="13"/>
                    </a:cxn>
                    <a:cxn ang="0">
                      <a:pos x="9" y="18"/>
                    </a:cxn>
                    <a:cxn ang="0">
                      <a:pos x="10" y="27"/>
                    </a:cxn>
                    <a:cxn ang="0">
                      <a:pos x="17" y="34"/>
                    </a:cxn>
                    <a:cxn ang="0">
                      <a:pos x="27" y="39"/>
                    </a:cxn>
                    <a:cxn ang="0">
                      <a:pos x="34" y="40"/>
                    </a:cxn>
                    <a:cxn ang="0">
                      <a:pos x="43" y="39"/>
                    </a:cxn>
                    <a:cxn ang="0">
                      <a:pos x="43" y="31"/>
                    </a:cxn>
                    <a:cxn ang="0">
                      <a:pos x="37" y="18"/>
                    </a:cxn>
                    <a:cxn ang="0">
                      <a:pos x="33" y="22"/>
                    </a:cxn>
                    <a:cxn ang="0">
                      <a:pos x="27" y="22"/>
                    </a:cxn>
                    <a:cxn ang="0">
                      <a:pos x="19" y="22"/>
                    </a:cxn>
                    <a:cxn ang="0">
                      <a:pos x="13" y="17"/>
                    </a:cxn>
                    <a:cxn ang="0">
                      <a:pos x="7" y="10"/>
                    </a:cxn>
                    <a:cxn ang="0">
                      <a:pos x="3" y="0"/>
                    </a:cxn>
                  </a:cxnLst>
                  <a:rect l="0" t="0" r="0" b="0"/>
                  <a:pathLst>
                    <a:path w="43" h="40">
                      <a:moveTo>
                        <a:pt x="3" y="0"/>
                      </a:moveTo>
                      <a:lnTo>
                        <a:pt x="0" y="5"/>
                      </a:lnTo>
                      <a:lnTo>
                        <a:pt x="0" y="17"/>
                      </a:lnTo>
                      <a:lnTo>
                        <a:pt x="4" y="13"/>
                      </a:lnTo>
                      <a:lnTo>
                        <a:pt x="9" y="18"/>
                      </a:lnTo>
                      <a:lnTo>
                        <a:pt x="10" y="27"/>
                      </a:lnTo>
                      <a:lnTo>
                        <a:pt x="17" y="34"/>
                      </a:lnTo>
                      <a:lnTo>
                        <a:pt x="27" y="39"/>
                      </a:lnTo>
                      <a:lnTo>
                        <a:pt x="34" y="40"/>
                      </a:lnTo>
                      <a:lnTo>
                        <a:pt x="43" y="39"/>
                      </a:lnTo>
                      <a:lnTo>
                        <a:pt x="43" y="31"/>
                      </a:lnTo>
                      <a:lnTo>
                        <a:pt x="37" y="18"/>
                      </a:lnTo>
                      <a:lnTo>
                        <a:pt x="33" y="22"/>
                      </a:lnTo>
                      <a:lnTo>
                        <a:pt x="27" y="22"/>
                      </a:lnTo>
                      <a:lnTo>
                        <a:pt x="19" y="22"/>
                      </a:lnTo>
                      <a:lnTo>
                        <a:pt x="13" y="17"/>
                      </a:lnTo>
                      <a:lnTo>
                        <a:pt x="7" y="10"/>
                      </a:lnTo>
                      <a:lnTo>
                        <a:pt x="3" y="0"/>
                      </a:lnTo>
                      <a:close/>
                    </a:path>
                  </a:pathLst>
                </a:custGeom>
                <a:solidFill>
                  <a:srgbClr val="000000"/>
                </a:solidFill>
                <a:ln w="9525">
                  <a:noFill/>
                </a:ln>
              </p:spPr>
              <p:txBody>
                <a:bodyPr/>
                <a:lstStyle/>
                <a:p>
                  <a:endParaRPr lang="zh-CN" altLang="en-US"/>
                </a:p>
              </p:txBody>
            </p:sp>
            <p:sp>
              <p:nvSpPr>
                <p:cNvPr id="11539" name="Freeform 276"/>
                <p:cNvSpPr/>
                <p:nvPr/>
              </p:nvSpPr>
              <p:spPr>
                <a:xfrm>
                  <a:off x="0" y="1"/>
                  <a:ext cx="37" cy="41"/>
                </a:xfrm>
                <a:custGeom>
                  <a:avLst/>
                  <a:gdLst/>
                  <a:ahLst/>
                  <a:cxnLst>
                    <a:cxn ang="0">
                      <a:pos x="37" y="0"/>
                    </a:cxn>
                    <a:cxn ang="0">
                      <a:pos x="37" y="16"/>
                    </a:cxn>
                    <a:cxn ang="0">
                      <a:pos x="34" y="12"/>
                    </a:cxn>
                    <a:cxn ang="0">
                      <a:pos x="31" y="17"/>
                    </a:cxn>
                    <a:cxn ang="0">
                      <a:pos x="29" y="25"/>
                    </a:cxn>
                    <a:cxn ang="0">
                      <a:pos x="26" y="32"/>
                    </a:cxn>
                    <a:cxn ang="0">
                      <a:pos x="19" y="37"/>
                    </a:cxn>
                    <a:cxn ang="0">
                      <a:pos x="12" y="41"/>
                    </a:cxn>
                    <a:cxn ang="0">
                      <a:pos x="4" y="41"/>
                    </a:cxn>
                    <a:cxn ang="0">
                      <a:pos x="3" y="39"/>
                    </a:cxn>
                    <a:cxn ang="0">
                      <a:pos x="0" y="36"/>
                    </a:cxn>
                    <a:cxn ang="0">
                      <a:pos x="0" y="32"/>
                    </a:cxn>
                    <a:cxn ang="0">
                      <a:pos x="0" y="28"/>
                    </a:cxn>
                    <a:cxn ang="0">
                      <a:pos x="3" y="20"/>
                    </a:cxn>
                    <a:cxn ang="0">
                      <a:pos x="9" y="22"/>
                    </a:cxn>
                    <a:cxn ang="0">
                      <a:pos x="17" y="22"/>
                    </a:cxn>
                    <a:cxn ang="0">
                      <a:pos x="23" y="22"/>
                    </a:cxn>
                    <a:cxn ang="0">
                      <a:pos x="33" y="8"/>
                    </a:cxn>
                    <a:cxn ang="0">
                      <a:pos x="37" y="0"/>
                    </a:cxn>
                  </a:cxnLst>
                  <a:rect l="0" t="0" r="0" b="0"/>
                  <a:pathLst>
                    <a:path w="37" h="41">
                      <a:moveTo>
                        <a:pt x="37" y="0"/>
                      </a:moveTo>
                      <a:lnTo>
                        <a:pt x="37" y="16"/>
                      </a:lnTo>
                      <a:lnTo>
                        <a:pt x="34" y="12"/>
                      </a:lnTo>
                      <a:lnTo>
                        <a:pt x="31" y="17"/>
                      </a:lnTo>
                      <a:lnTo>
                        <a:pt x="29" y="25"/>
                      </a:lnTo>
                      <a:lnTo>
                        <a:pt x="26" y="32"/>
                      </a:lnTo>
                      <a:lnTo>
                        <a:pt x="19" y="37"/>
                      </a:lnTo>
                      <a:lnTo>
                        <a:pt x="12" y="41"/>
                      </a:lnTo>
                      <a:lnTo>
                        <a:pt x="4" y="41"/>
                      </a:lnTo>
                      <a:lnTo>
                        <a:pt x="3" y="39"/>
                      </a:lnTo>
                      <a:lnTo>
                        <a:pt x="0" y="36"/>
                      </a:lnTo>
                      <a:lnTo>
                        <a:pt x="0" y="32"/>
                      </a:lnTo>
                      <a:lnTo>
                        <a:pt x="0" y="28"/>
                      </a:lnTo>
                      <a:lnTo>
                        <a:pt x="3" y="20"/>
                      </a:lnTo>
                      <a:lnTo>
                        <a:pt x="9" y="22"/>
                      </a:lnTo>
                      <a:lnTo>
                        <a:pt x="17" y="22"/>
                      </a:lnTo>
                      <a:lnTo>
                        <a:pt x="23" y="22"/>
                      </a:lnTo>
                      <a:lnTo>
                        <a:pt x="33" y="8"/>
                      </a:lnTo>
                      <a:lnTo>
                        <a:pt x="37" y="0"/>
                      </a:lnTo>
                      <a:close/>
                    </a:path>
                  </a:pathLst>
                </a:custGeom>
                <a:solidFill>
                  <a:srgbClr val="000000"/>
                </a:solidFill>
                <a:ln w="9525">
                  <a:noFill/>
                </a:ln>
              </p:spPr>
              <p:txBody>
                <a:bodyPr/>
                <a:lstStyle/>
                <a:p>
                  <a:endParaRPr lang="zh-CN" altLang="en-US"/>
                </a:p>
              </p:txBody>
            </p:sp>
          </p:grpSp>
        </p:grpSp>
        <p:grpSp>
          <p:nvGrpSpPr>
            <p:cNvPr id="11540" name="Group 277"/>
            <p:cNvGrpSpPr/>
            <p:nvPr/>
          </p:nvGrpSpPr>
          <p:grpSpPr>
            <a:xfrm>
              <a:off x="138" y="1590"/>
              <a:ext cx="118" cy="446"/>
              <a:chOff x="0" y="0"/>
              <a:chExt cx="118" cy="446"/>
            </a:xfrm>
          </p:grpSpPr>
          <p:grpSp>
            <p:nvGrpSpPr>
              <p:cNvPr id="11541" name="Group 278"/>
              <p:cNvGrpSpPr/>
              <p:nvPr/>
            </p:nvGrpSpPr>
            <p:grpSpPr>
              <a:xfrm>
                <a:off x="33" y="0"/>
                <a:ext cx="58" cy="103"/>
                <a:chOff x="0" y="0"/>
                <a:chExt cx="58" cy="103"/>
              </a:xfrm>
            </p:grpSpPr>
            <p:sp>
              <p:nvSpPr>
                <p:cNvPr id="11542" name="Freeform 279"/>
                <p:cNvSpPr/>
                <p:nvPr/>
              </p:nvSpPr>
              <p:spPr>
                <a:xfrm>
                  <a:off x="0" y="0"/>
                  <a:ext cx="58" cy="55"/>
                </a:xfrm>
                <a:custGeom>
                  <a:avLst/>
                  <a:gdLst/>
                  <a:ahLst/>
                  <a:cxnLst>
                    <a:cxn ang="0">
                      <a:pos x="34" y="0"/>
                    </a:cxn>
                    <a:cxn ang="0">
                      <a:pos x="41" y="3"/>
                    </a:cxn>
                    <a:cxn ang="0">
                      <a:pos x="47" y="5"/>
                    </a:cxn>
                    <a:cxn ang="0">
                      <a:pos x="50" y="9"/>
                    </a:cxn>
                    <a:cxn ang="0">
                      <a:pos x="52" y="17"/>
                    </a:cxn>
                    <a:cxn ang="0">
                      <a:pos x="57" y="29"/>
                    </a:cxn>
                    <a:cxn ang="0">
                      <a:pos x="58" y="38"/>
                    </a:cxn>
                    <a:cxn ang="0">
                      <a:pos x="58" y="44"/>
                    </a:cxn>
                    <a:cxn ang="0">
                      <a:pos x="57" y="48"/>
                    </a:cxn>
                    <a:cxn ang="0">
                      <a:pos x="57" y="54"/>
                    </a:cxn>
                    <a:cxn ang="0">
                      <a:pos x="54" y="54"/>
                    </a:cxn>
                    <a:cxn ang="0">
                      <a:pos x="51" y="53"/>
                    </a:cxn>
                    <a:cxn ang="0">
                      <a:pos x="47" y="53"/>
                    </a:cxn>
                    <a:cxn ang="0">
                      <a:pos x="41" y="54"/>
                    </a:cxn>
                    <a:cxn ang="0">
                      <a:pos x="38" y="54"/>
                    </a:cxn>
                    <a:cxn ang="0">
                      <a:pos x="38" y="52"/>
                    </a:cxn>
                    <a:cxn ang="0">
                      <a:pos x="43" y="44"/>
                    </a:cxn>
                    <a:cxn ang="0">
                      <a:pos x="43" y="30"/>
                    </a:cxn>
                    <a:cxn ang="0">
                      <a:pos x="43" y="20"/>
                    </a:cxn>
                    <a:cxn ang="0">
                      <a:pos x="34" y="13"/>
                    </a:cxn>
                    <a:cxn ang="0">
                      <a:pos x="20" y="12"/>
                    </a:cxn>
                    <a:cxn ang="0">
                      <a:pos x="14" y="19"/>
                    </a:cxn>
                    <a:cxn ang="0">
                      <a:pos x="14" y="42"/>
                    </a:cxn>
                    <a:cxn ang="0">
                      <a:pos x="20" y="52"/>
                    </a:cxn>
                    <a:cxn ang="0">
                      <a:pos x="20" y="54"/>
                    </a:cxn>
                    <a:cxn ang="0">
                      <a:pos x="17" y="54"/>
                    </a:cxn>
                    <a:cxn ang="0">
                      <a:pos x="13" y="54"/>
                    </a:cxn>
                    <a:cxn ang="0">
                      <a:pos x="9" y="53"/>
                    </a:cxn>
                    <a:cxn ang="0">
                      <a:pos x="4" y="55"/>
                    </a:cxn>
                    <a:cxn ang="0">
                      <a:pos x="3" y="52"/>
                    </a:cxn>
                    <a:cxn ang="0">
                      <a:pos x="0" y="45"/>
                    </a:cxn>
                    <a:cxn ang="0">
                      <a:pos x="0" y="40"/>
                    </a:cxn>
                    <a:cxn ang="0">
                      <a:pos x="0" y="36"/>
                    </a:cxn>
                    <a:cxn ang="0">
                      <a:pos x="0" y="30"/>
                    </a:cxn>
                    <a:cxn ang="0">
                      <a:pos x="0" y="28"/>
                    </a:cxn>
                    <a:cxn ang="0">
                      <a:pos x="1" y="24"/>
                    </a:cxn>
                    <a:cxn ang="0">
                      <a:pos x="3" y="20"/>
                    </a:cxn>
                    <a:cxn ang="0">
                      <a:pos x="3" y="17"/>
                    </a:cxn>
                    <a:cxn ang="0">
                      <a:pos x="4" y="12"/>
                    </a:cxn>
                    <a:cxn ang="0">
                      <a:pos x="6" y="8"/>
                    </a:cxn>
                    <a:cxn ang="0">
                      <a:pos x="11" y="3"/>
                    </a:cxn>
                    <a:cxn ang="0">
                      <a:pos x="16" y="0"/>
                    </a:cxn>
                    <a:cxn ang="0">
                      <a:pos x="23" y="0"/>
                    </a:cxn>
                    <a:cxn ang="0">
                      <a:pos x="27" y="0"/>
                    </a:cxn>
                    <a:cxn ang="0">
                      <a:pos x="34" y="0"/>
                    </a:cxn>
                  </a:cxnLst>
                  <a:rect l="0" t="0" r="0" b="0"/>
                  <a:pathLst>
                    <a:path w="58" h="55">
                      <a:moveTo>
                        <a:pt x="34" y="0"/>
                      </a:moveTo>
                      <a:lnTo>
                        <a:pt x="41" y="3"/>
                      </a:lnTo>
                      <a:lnTo>
                        <a:pt x="47" y="5"/>
                      </a:lnTo>
                      <a:lnTo>
                        <a:pt x="50" y="9"/>
                      </a:lnTo>
                      <a:lnTo>
                        <a:pt x="52" y="17"/>
                      </a:lnTo>
                      <a:lnTo>
                        <a:pt x="57" y="29"/>
                      </a:lnTo>
                      <a:lnTo>
                        <a:pt x="58" y="38"/>
                      </a:lnTo>
                      <a:lnTo>
                        <a:pt x="58" y="44"/>
                      </a:lnTo>
                      <a:lnTo>
                        <a:pt x="57" y="48"/>
                      </a:lnTo>
                      <a:lnTo>
                        <a:pt x="57" y="54"/>
                      </a:lnTo>
                      <a:lnTo>
                        <a:pt x="54" y="54"/>
                      </a:lnTo>
                      <a:lnTo>
                        <a:pt x="51" y="53"/>
                      </a:lnTo>
                      <a:lnTo>
                        <a:pt x="47" y="53"/>
                      </a:lnTo>
                      <a:lnTo>
                        <a:pt x="41" y="54"/>
                      </a:lnTo>
                      <a:lnTo>
                        <a:pt x="38" y="54"/>
                      </a:lnTo>
                      <a:lnTo>
                        <a:pt x="38" y="52"/>
                      </a:lnTo>
                      <a:lnTo>
                        <a:pt x="43" y="44"/>
                      </a:lnTo>
                      <a:lnTo>
                        <a:pt x="43" y="30"/>
                      </a:lnTo>
                      <a:lnTo>
                        <a:pt x="43" y="20"/>
                      </a:lnTo>
                      <a:lnTo>
                        <a:pt x="34" y="13"/>
                      </a:lnTo>
                      <a:lnTo>
                        <a:pt x="20" y="12"/>
                      </a:lnTo>
                      <a:lnTo>
                        <a:pt x="14" y="19"/>
                      </a:lnTo>
                      <a:lnTo>
                        <a:pt x="14" y="42"/>
                      </a:lnTo>
                      <a:lnTo>
                        <a:pt x="20" y="52"/>
                      </a:lnTo>
                      <a:lnTo>
                        <a:pt x="20" y="54"/>
                      </a:lnTo>
                      <a:lnTo>
                        <a:pt x="17" y="54"/>
                      </a:lnTo>
                      <a:lnTo>
                        <a:pt x="13" y="54"/>
                      </a:lnTo>
                      <a:lnTo>
                        <a:pt x="9" y="53"/>
                      </a:lnTo>
                      <a:lnTo>
                        <a:pt x="4" y="55"/>
                      </a:lnTo>
                      <a:lnTo>
                        <a:pt x="3" y="52"/>
                      </a:lnTo>
                      <a:lnTo>
                        <a:pt x="0" y="45"/>
                      </a:lnTo>
                      <a:lnTo>
                        <a:pt x="0" y="40"/>
                      </a:lnTo>
                      <a:lnTo>
                        <a:pt x="0" y="36"/>
                      </a:lnTo>
                      <a:lnTo>
                        <a:pt x="0" y="30"/>
                      </a:lnTo>
                      <a:lnTo>
                        <a:pt x="0" y="28"/>
                      </a:lnTo>
                      <a:lnTo>
                        <a:pt x="1" y="24"/>
                      </a:lnTo>
                      <a:lnTo>
                        <a:pt x="3" y="20"/>
                      </a:lnTo>
                      <a:lnTo>
                        <a:pt x="3" y="17"/>
                      </a:lnTo>
                      <a:lnTo>
                        <a:pt x="4" y="12"/>
                      </a:lnTo>
                      <a:lnTo>
                        <a:pt x="6" y="8"/>
                      </a:lnTo>
                      <a:lnTo>
                        <a:pt x="11" y="3"/>
                      </a:lnTo>
                      <a:lnTo>
                        <a:pt x="16" y="0"/>
                      </a:lnTo>
                      <a:lnTo>
                        <a:pt x="23" y="0"/>
                      </a:lnTo>
                      <a:lnTo>
                        <a:pt x="27" y="0"/>
                      </a:lnTo>
                      <a:lnTo>
                        <a:pt x="34" y="0"/>
                      </a:lnTo>
                      <a:close/>
                    </a:path>
                  </a:pathLst>
                </a:custGeom>
                <a:solidFill>
                  <a:srgbClr val="000000"/>
                </a:solidFill>
                <a:ln w="9525">
                  <a:noFill/>
                </a:ln>
              </p:spPr>
              <p:txBody>
                <a:bodyPr/>
                <a:lstStyle/>
                <a:p>
                  <a:endParaRPr lang="zh-CN" altLang="en-US"/>
                </a:p>
              </p:txBody>
            </p:sp>
            <p:sp>
              <p:nvSpPr>
                <p:cNvPr id="11543" name="Freeform 280"/>
                <p:cNvSpPr/>
                <p:nvPr/>
              </p:nvSpPr>
              <p:spPr>
                <a:xfrm>
                  <a:off x="4" y="11"/>
                  <a:ext cx="47" cy="92"/>
                </a:xfrm>
                <a:custGeom>
                  <a:avLst/>
                  <a:gdLst/>
                  <a:ahLst/>
                  <a:cxnLst>
                    <a:cxn ang="0">
                      <a:pos x="30" y="0"/>
                    </a:cxn>
                    <a:cxn ang="0">
                      <a:pos x="33" y="2"/>
                    </a:cxn>
                    <a:cxn ang="0">
                      <a:pos x="36" y="4"/>
                    </a:cxn>
                    <a:cxn ang="0">
                      <a:pos x="39" y="6"/>
                    </a:cxn>
                    <a:cxn ang="0">
                      <a:pos x="39" y="10"/>
                    </a:cxn>
                    <a:cxn ang="0">
                      <a:pos x="40" y="22"/>
                    </a:cxn>
                    <a:cxn ang="0">
                      <a:pos x="40" y="26"/>
                    </a:cxn>
                    <a:cxn ang="0">
                      <a:pos x="39" y="34"/>
                    </a:cxn>
                    <a:cxn ang="0">
                      <a:pos x="37" y="38"/>
                    </a:cxn>
                    <a:cxn ang="0">
                      <a:pos x="34" y="43"/>
                    </a:cxn>
                    <a:cxn ang="0">
                      <a:pos x="34" y="58"/>
                    </a:cxn>
                    <a:cxn ang="0">
                      <a:pos x="47" y="64"/>
                    </a:cxn>
                    <a:cxn ang="0">
                      <a:pos x="23" y="92"/>
                    </a:cxn>
                    <a:cxn ang="0">
                      <a:pos x="0" y="63"/>
                    </a:cxn>
                    <a:cxn ang="0">
                      <a:pos x="16" y="54"/>
                    </a:cxn>
                    <a:cxn ang="0">
                      <a:pos x="16" y="43"/>
                    </a:cxn>
                    <a:cxn ang="0">
                      <a:pos x="12" y="38"/>
                    </a:cxn>
                    <a:cxn ang="0">
                      <a:pos x="10" y="34"/>
                    </a:cxn>
                    <a:cxn ang="0">
                      <a:pos x="9" y="30"/>
                    </a:cxn>
                    <a:cxn ang="0">
                      <a:pos x="9" y="25"/>
                    </a:cxn>
                    <a:cxn ang="0">
                      <a:pos x="9" y="19"/>
                    </a:cxn>
                    <a:cxn ang="0">
                      <a:pos x="9" y="14"/>
                    </a:cxn>
                    <a:cxn ang="0">
                      <a:pos x="9" y="10"/>
                    </a:cxn>
                    <a:cxn ang="0">
                      <a:pos x="10" y="6"/>
                    </a:cxn>
                    <a:cxn ang="0">
                      <a:pos x="12" y="2"/>
                    </a:cxn>
                    <a:cxn ang="0">
                      <a:pos x="16" y="1"/>
                    </a:cxn>
                    <a:cxn ang="0">
                      <a:pos x="19" y="0"/>
                    </a:cxn>
                    <a:cxn ang="0">
                      <a:pos x="24" y="0"/>
                    </a:cxn>
                    <a:cxn ang="0">
                      <a:pos x="30" y="0"/>
                    </a:cxn>
                  </a:cxnLst>
                  <a:rect l="0" t="0" r="0" b="0"/>
                  <a:pathLst>
                    <a:path w="47" h="92">
                      <a:moveTo>
                        <a:pt x="30" y="0"/>
                      </a:moveTo>
                      <a:lnTo>
                        <a:pt x="33" y="2"/>
                      </a:lnTo>
                      <a:lnTo>
                        <a:pt x="36" y="4"/>
                      </a:lnTo>
                      <a:lnTo>
                        <a:pt x="39" y="6"/>
                      </a:lnTo>
                      <a:lnTo>
                        <a:pt x="39" y="10"/>
                      </a:lnTo>
                      <a:lnTo>
                        <a:pt x="40" y="22"/>
                      </a:lnTo>
                      <a:lnTo>
                        <a:pt x="40" y="26"/>
                      </a:lnTo>
                      <a:lnTo>
                        <a:pt x="39" y="34"/>
                      </a:lnTo>
                      <a:lnTo>
                        <a:pt x="37" y="38"/>
                      </a:lnTo>
                      <a:lnTo>
                        <a:pt x="34" y="43"/>
                      </a:lnTo>
                      <a:lnTo>
                        <a:pt x="34" y="58"/>
                      </a:lnTo>
                      <a:lnTo>
                        <a:pt x="47" y="64"/>
                      </a:lnTo>
                      <a:lnTo>
                        <a:pt x="23" y="92"/>
                      </a:lnTo>
                      <a:lnTo>
                        <a:pt x="0" y="63"/>
                      </a:lnTo>
                      <a:lnTo>
                        <a:pt x="16" y="54"/>
                      </a:lnTo>
                      <a:lnTo>
                        <a:pt x="16" y="43"/>
                      </a:lnTo>
                      <a:lnTo>
                        <a:pt x="12" y="38"/>
                      </a:lnTo>
                      <a:lnTo>
                        <a:pt x="10" y="34"/>
                      </a:lnTo>
                      <a:lnTo>
                        <a:pt x="9" y="30"/>
                      </a:lnTo>
                      <a:lnTo>
                        <a:pt x="9" y="25"/>
                      </a:lnTo>
                      <a:lnTo>
                        <a:pt x="9" y="19"/>
                      </a:lnTo>
                      <a:lnTo>
                        <a:pt x="9" y="14"/>
                      </a:lnTo>
                      <a:lnTo>
                        <a:pt x="9" y="10"/>
                      </a:lnTo>
                      <a:lnTo>
                        <a:pt x="10" y="6"/>
                      </a:lnTo>
                      <a:lnTo>
                        <a:pt x="12" y="2"/>
                      </a:lnTo>
                      <a:lnTo>
                        <a:pt x="16" y="1"/>
                      </a:lnTo>
                      <a:lnTo>
                        <a:pt x="19" y="0"/>
                      </a:lnTo>
                      <a:lnTo>
                        <a:pt x="24" y="0"/>
                      </a:lnTo>
                      <a:lnTo>
                        <a:pt x="30" y="0"/>
                      </a:lnTo>
                      <a:close/>
                    </a:path>
                  </a:pathLst>
                </a:custGeom>
                <a:solidFill>
                  <a:srgbClr val="FF7F7F"/>
                </a:solidFill>
                <a:ln w="9525">
                  <a:noFill/>
                </a:ln>
              </p:spPr>
              <p:txBody>
                <a:bodyPr/>
                <a:lstStyle/>
                <a:p>
                  <a:endParaRPr lang="zh-CN" altLang="en-US"/>
                </a:p>
              </p:txBody>
            </p:sp>
          </p:grpSp>
          <p:grpSp>
            <p:nvGrpSpPr>
              <p:cNvPr id="11544" name="Group 281"/>
              <p:cNvGrpSpPr/>
              <p:nvPr/>
            </p:nvGrpSpPr>
            <p:grpSpPr>
              <a:xfrm>
                <a:off x="3" y="217"/>
                <a:ext cx="95" cy="209"/>
                <a:chOff x="0" y="0"/>
                <a:chExt cx="95" cy="209"/>
              </a:xfrm>
            </p:grpSpPr>
            <p:grpSp>
              <p:nvGrpSpPr>
                <p:cNvPr id="11545" name="Group 282"/>
                <p:cNvGrpSpPr/>
                <p:nvPr/>
              </p:nvGrpSpPr>
              <p:grpSpPr>
                <a:xfrm>
                  <a:off x="0" y="0"/>
                  <a:ext cx="95" cy="209"/>
                  <a:chOff x="0" y="0"/>
                  <a:chExt cx="95" cy="209"/>
                </a:xfrm>
              </p:grpSpPr>
              <p:sp>
                <p:nvSpPr>
                  <p:cNvPr id="11546" name="Freeform 283"/>
                  <p:cNvSpPr/>
                  <p:nvPr/>
                </p:nvSpPr>
                <p:spPr>
                  <a:xfrm>
                    <a:off x="29" y="46"/>
                    <a:ext cx="66" cy="163"/>
                  </a:xfrm>
                  <a:custGeom>
                    <a:avLst/>
                    <a:gdLst/>
                    <a:ahLst/>
                    <a:cxnLst>
                      <a:cxn ang="0">
                        <a:pos x="53" y="4"/>
                      </a:cxn>
                      <a:cxn ang="0">
                        <a:pos x="53" y="50"/>
                      </a:cxn>
                      <a:cxn ang="0">
                        <a:pos x="53" y="91"/>
                      </a:cxn>
                      <a:cxn ang="0">
                        <a:pos x="51" y="129"/>
                      </a:cxn>
                      <a:cxn ang="0">
                        <a:pos x="59" y="145"/>
                      </a:cxn>
                      <a:cxn ang="0">
                        <a:pos x="65" y="157"/>
                      </a:cxn>
                      <a:cxn ang="0">
                        <a:pos x="66" y="159"/>
                      </a:cxn>
                      <a:cxn ang="0">
                        <a:pos x="63" y="163"/>
                      </a:cxn>
                      <a:cxn ang="0">
                        <a:pos x="52" y="163"/>
                      </a:cxn>
                      <a:cxn ang="0">
                        <a:pos x="41" y="141"/>
                      </a:cxn>
                      <a:cxn ang="0">
                        <a:pos x="39" y="128"/>
                      </a:cxn>
                      <a:cxn ang="0">
                        <a:pos x="32" y="82"/>
                      </a:cxn>
                      <a:cxn ang="0">
                        <a:pos x="31" y="72"/>
                      </a:cxn>
                      <a:cxn ang="0">
                        <a:pos x="32" y="92"/>
                      </a:cxn>
                      <a:cxn ang="0">
                        <a:pos x="28" y="122"/>
                      </a:cxn>
                      <a:cxn ang="0">
                        <a:pos x="29" y="137"/>
                      </a:cxn>
                      <a:cxn ang="0">
                        <a:pos x="24" y="150"/>
                      </a:cxn>
                      <a:cxn ang="0">
                        <a:pos x="17" y="161"/>
                      </a:cxn>
                      <a:cxn ang="0">
                        <a:pos x="5" y="162"/>
                      </a:cxn>
                      <a:cxn ang="0">
                        <a:pos x="2" y="158"/>
                      </a:cxn>
                      <a:cxn ang="0">
                        <a:pos x="14" y="137"/>
                      </a:cxn>
                      <a:cxn ang="0">
                        <a:pos x="15" y="126"/>
                      </a:cxn>
                      <a:cxn ang="0">
                        <a:pos x="14" y="104"/>
                      </a:cxn>
                      <a:cxn ang="0">
                        <a:pos x="10" y="69"/>
                      </a:cxn>
                      <a:cxn ang="0">
                        <a:pos x="0" y="0"/>
                      </a:cxn>
                      <a:cxn ang="0">
                        <a:pos x="53" y="4"/>
                      </a:cxn>
                    </a:cxnLst>
                    <a:rect l="0" t="0" r="0" b="0"/>
                    <a:pathLst>
                      <a:path w="66" h="163">
                        <a:moveTo>
                          <a:pt x="53" y="4"/>
                        </a:moveTo>
                        <a:lnTo>
                          <a:pt x="53" y="50"/>
                        </a:lnTo>
                        <a:lnTo>
                          <a:pt x="53" y="91"/>
                        </a:lnTo>
                        <a:lnTo>
                          <a:pt x="51" y="129"/>
                        </a:lnTo>
                        <a:lnTo>
                          <a:pt x="59" y="145"/>
                        </a:lnTo>
                        <a:lnTo>
                          <a:pt x="65" y="157"/>
                        </a:lnTo>
                        <a:lnTo>
                          <a:pt x="66" y="159"/>
                        </a:lnTo>
                        <a:lnTo>
                          <a:pt x="63" y="163"/>
                        </a:lnTo>
                        <a:lnTo>
                          <a:pt x="52" y="163"/>
                        </a:lnTo>
                        <a:lnTo>
                          <a:pt x="41" y="141"/>
                        </a:lnTo>
                        <a:lnTo>
                          <a:pt x="39" y="128"/>
                        </a:lnTo>
                        <a:lnTo>
                          <a:pt x="32" y="82"/>
                        </a:lnTo>
                        <a:lnTo>
                          <a:pt x="31" y="72"/>
                        </a:lnTo>
                        <a:lnTo>
                          <a:pt x="32" y="92"/>
                        </a:lnTo>
                        <a:lnTo>
                          <a:pt x="28" y="122"/>
                        </a:lnTo>
                        <a:lnTo>
                          <a:pt x="29" y="137"/>
                        </a:lnTo>
                        <a:lnTo>
                          <a:pt x="24" y="150"/>
                        </a:lnTo>
                        <a:lnTo>
                          <a:pt x="17" y="161"/>
                        </a:lnTo>
                        <a:lnTo>
                          <a:pt x="5" y="162"/>
                        </a:lnTo>
                        <a:lnTo>
                          <a:pt x="2" y="158"/>
                        </a:lnTo>
                        <a:lnTo>
                          <a:pt x="14" y="137"/>
                        </a:lnTo>
                        <a:lnTo>
                          <a:pt x="15" y="126"/>
                        </a:lnTo>
                        <a:lnTo>
                          <a:pt x="14" y="104"/>
                        </a:lnTo>
                        <a:lnTo>
                          <a:pt x="10" y="69"/>
                        </a:lnTo>
                        <a:lnTo>
                          <a:pt x="0" y="0"/>
                        </a:lnTo>
                        <a:lnTo>
                          <a:pt x="53" y="4"/>
                        </a:lnTo>
                        <a:close/>
                      </a:path>
                    </a:pathLst>
                  </a:custGeom>
                  <a:solidFill>
                    <a:srgbClr val="FF7F7F"/>
                  </a:solidFill>
                  <a:ln w="9525">
                    <a:noFill/>
                  </a:ln>
                </p:spPr>
                <p:txBody>
                  <a:bodyPr/>
                  <a:lstStyle/>
                  <a:p>
                    <a:endParaRPr lang="zh-CN" altLang="en-US"/>
                  </a:p>
                </p:txBody>
              </p:sp>
              <p:sp>
                <p:nvSpPr>
                  <p:cNvPr id="11547" name="Freeform 284"/>
                  <p:cNvSpPr/>
                  <p:nvPr/>
                </p:nvSpPr>
                <p:spPr>
                  <a:xfrm>
                    <a:off x="0" y="0"/>
                    <a:ext cx="10" cy="16"/>
                  </a:xfrm>
                  <a:custGeom>
                    <a:avLst/>
                    <a:gdLst/>
                    <a:ahLst/>
                    <a:cxnLst>
                      <a:cxn ang="0">
                        <a:pos x="0" y="0"/>
                      </a:cxn>
                      <a:cxn ang="0">
                        <a:pos x="0" y="8"/>
                      </a:cxn>
                      <a:cxn ang="0">
                        <a:pos x="10" y="16"/>
                      </a:cxn>
                      <a:cxn ang="0">
                        <a:pos x="4" y="0"/>
                      </a:cxn>
                      <a:cxn ang="0">
                        <a:pos x="0" y="0"/>
                      </a:cxn>
                    </a:cxnLst>
                    <a:rect l="0" t="0" r="0" b="0"/>
                    <a:pathLst>
                      <a:path w="10" h="16">
                        <a:moveTo>
                          <a:pt x="0" y="0"/>
                        </a:moveTo>
                        <a:lnTo>
                          <a:pt x="0" y="8"/>
                        </a:lnTo>
                        <a:lnTo>
                          <a:pt x="10" y="16"/>
                        </a:lnTo>
                        <a:lnTo>
                          <a:pt x="4" y="0"/>
                        </a:lnTo>
                        <a:lnTo>
                          <a:pt x="0" y="0"/>
                        </a:lnTo>
                        <a:close/>
                      </a:path>
                    </a:pathLst>
                  </a:custGeom>
                  <a:solidFill>
                    <a:srgbClr val="FF7F7F"/>
                  </a:solidFill>
                  <a:ln w="9525">
                    <a:noFill/>
                  </a:ln>
                </p:spPr>
                <p:txBody>
                  <a:bodyPr/>
                  <a:lstStyle/>
                  <a:p>
                    <a:endParaRPr lang="zh-CN" altLang="en-US"/>
                  </a:p>
                </p:txBody>
              </p:sp>
            </p:grpSp>
            <p:grpSp>
              <p:nvGrpSpPr>
                <p:cNvPr id="11548" name="Group 285"/>
                <p:cNvGrpSpPr/>
                <p:nvPr/>
              </p:nvGrpSpPr>
              <p:grpSpPr>
                <a:xfrm>
                  <a:off x="58" y="49"/>
                  <a:ext cx="6" cy="73"/>
                  <a:chOff x="0" y="0"/>
                  <a:chExt cx="6" cy="73"/>
                </a:xfrm>
              </p:grpSpPr>
              <p:sp>
                <p:nvSpPr>
                  <p:cNvPr id="11549" name="Freeform 286"/>
                  <p:cNvSpPr/>
                  <p:nvPr/>
                </p:nvSpPr>
                <p:spPr>
                  <a:xfrm>
                    <a:off x="0" y="0"/>
                    <a:ext cx="6" cy="73"/>
                  </a:xfrm>
                  <a:custGeom>
                    <a:avLst/>
                    <a:gdLst/>
                    <a:ahLst/>
                    <a:cxnLst>
                      <a:cxn ang="0">
                        <a:pos x="0" y="0"/>
                      </a:cxn>
                      <a:cxn ang="0">
                        <a:pos x="0" y="23"/>
                      </a:cxn>
                      <a:cxn ang="0">
                        <a:pos x="0" y="38"/>
                      </a:cxn>
                      <a:cxn ang="0">
                        <a:pos x="2" y="55"/>
                      </a:cxn>
                      <a:cxn ang="0">
                        <a:pos x="6" y="71"/>
                      </a:cxn>
                      <a:cxn ang="0">
                        <a:pos x="5" y="73"/>
                      </a:cxn>
                      <a:cxn ang="0">
                        <a:pos x="0" y="0"/>
                      </a:cxn>
                    </a:cxnLst>
                    <a:rect l="0" t="0" r="0" b="0"/>
                    <a:pathLst>
                      <a:path w="6" h="73">
                        <a:moveTo>
                          <a:pt x="0" y="0"/>
                        </a:moveTo>
                        <a:lnTo>
                          <a:pt x="0" y="23"/>
                        </a:lnTo>
                        <a:lnTo>
                          <a:pt x="0" y="38"/>
                        </a:lnTo>
                        <a:lnTo>
                          <a:pt x="2" y="55"/>
                        </a:lnTo>
                        <a:lnTo>
                          <a:pt x="6" y="71"/>
                        </a:lnTo>
                        <a:lnTo>
                          <a:pt x="5" y="73"/>
                        </a:lnTo>
                        <a:lnTo>
                          <a:pt x="0" y="0"/>
                        </a:lnTo>
                        <a:close/>
                      </a:path>
                    </a:pathLst>
                  </a:custGeom>
                  <a:solidFill>
                    <a:srgbClr val="FF7F7F"/>
                  </a:solidFill>
                  <a:ln w="9525">
                    <a:noFill/>
                  </a:ln>
                </p:spPr>
                <p:txBody>
                  <a:bodyPr/>
                  <a:lstStyle/>
                  <a:p>
                    <a:endParaRPr lang="zh-CN" altLang="en-US"/>
                  </a:p>
                </p:txBody>
              </p:sp>
              <p:sp>
                <p:nvSpPr>
                  <p:cNvPr id="11550" name="Freeform 287"/>
                  <p:cNvSpPr/>
                  <p:nvPr/>
                </p:nvSpPr>
                <p:spPr>
                  <a:xfrm>
                    <a:off x="0" y="0"/>
                    <a:ext cx="6" cy="73"/>
                  </a:xfrm>
                  <a:custGeom>
                    <a:avLst/>
                    <a:gdLst/>
                    <a:ahLst/>
                    <a:cxnLst>
                      <a:cxn ang="0">
                        <a:pos x="0" y="0"/>
                      </a:cxn>
                      <a:cxn ang="0">
                        <a:pos x="0" y="23"/>
                      </a:cxn>
                      <a:cxn ang="0">
                        <a:pos x="0" y="38"/>
                      </a:cxn>
                      <a:cxn ang="0">
                        <a:pos x="2" y="55"/>
                      </a:cxn>
                      <a:cxn ang="0">
                        <a:pos x="6" y="71"/>
                      </a:cxn>
                      <a:cxn ang="0">
                        <a:pos x="5" y="73"/>
                      </a:cxn>
                      <a:cxn ang="0">
                        <a:pos x="0" y="0"/>
                      </a:cxn>
                    </a:cxnLst>
                    <a:rect l="0" t="0" r="0" b="0"/>
                    <a:pathLst>
                      <a:path w="6" h="73">
                        <a:moveTo>
                          <a:pt x="0" y="0"/>
                        </a:moveTo>
                        <a:lnTo>
                          <a:pt x="0" y="23"/>
                        </a:lnTo>
                        <a:lnTo>
                          <a:pt x="0" y="38"/>
                        </a:lnTo>
                        <a:lnTo>
                          <a:pt x="2" y="55"/>
                        </a:lnTo>
                        <a:lnTo>
                          <a:pt x="6" y="71"/>
                        </a:lnTo>
                        <a:lnTo>
                          <a:pt x="5" y="73"/>
                        </a:lnTo>
                        <a:lnTo>
                          <a:pt x="0"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grpSp>
          <p:grpSp>
            <p:nvGrpSpPr>
              <p:cNvPr id="11551" name="Group 288"/>
              <p:cNvGrpSpPr/>
              <p:nvPr/>
            </p:nvGrpSpPr>
            <p:grpSpPr>
              <a:xfrm>
                <a:off x="32" y="404"/>
                <a:ext cx="71" cy="42"/>
                <a:chOff x="0" y="0"/>
                <a:chExt cx="71" cy="42"/>
              </a:xfrm>
            </p:grpSpPr>
            <p:sp>
              <p:nvSpPr>
                <p:cNvPr id="11552" name="Freeform 289"/>
                <p:cNvSpPr/>
                <p:nvPr/>
              </p:nvSpPr>
              <p:spPr>
                <a:xfrm>
                  <a:off x="0" y="0"/>
                  <a:ext cx="28" cy="41"/>
                </a:xfrm>
                <a:custGeom>
                  <a:avLst/>
                  <a:gdLst/>
                  <a:ahLst/>
                  <a:cxnLst>
                    <a:cxn ang="0">
                      <a:pos x="25" y="0"/>
                    </a:cxn>
                    <a:cxn ang="0">
                      <a:pos x="28" y="6"/>
                    </a:cxn>
                    <a:cxn ang="0">
                      <a:pos x="28" y="18"/>
                    </a:cxn>
                    <a:cxn ang="0">
                      <a:pos x="24" y="13"/>
                    </a:cxn>
                    <a:cxn ang="0">
                      <a:pos x="22" y="20"/>
                    </a:cxn>
                    <a:cxn ang="0">
                      <a:pos x="21" y="27"/>
                    </a:cxn>
                    <a:cxn ang="0">
                      <a:pos x="15" y="34"/>
                    </a:cxn>
                    <a:cxn ang="0">
                      <a:pos x="10" y="39"/>
                    </a:cxn>
                    <a:cxn ang="0">
                      <a:pos x="4" y="41"/>
                    </a:cxn>
                    <a:cxn ang="0">
                      <a:pos x="0" y="39"/>
                    </a:cxn>
                    <a:cxn ang="0">
                      <a:pos x="0" y="31"/>
                    </a:cxn>
                    <a:cxn ang="0">
                      <a:pos x="2" y="20"/>
                    </a:cxn>
                    <a:cxn ang="0">
                      <a:pos x="4" y="22"/>
                    </a:cxn>
                    <a:cxn ang="0">
                      <a:pos x="10" y="22"/>
                    </a:cxn>
                    <a:cxn ang="0">
                      <a:pos x="14" y="22"/>
                    </a:cxn>
                    <a:cxn ang="0">
                      <a:pos x="18" y="17"/>
                    </a:cxn>
                    <a:cxn ang="0">
                      <a:pos x="22" y="10"/>
                    </a:cxn>
                    <a:cxn ang="0">
                      <a:pos x="25" y="0"/>
                    </a:cxn>
                  </a:cxnLst>
                  <a:rect l="0" t="0" r="0" b="0"/>
                  <a:pathLst>
                    <a:path w="28" h="41">
                      <a:moveTo>
                        <a:pt x="25" y="0"/>
                      </a:moveTo>
                      <a:lnTo>
                        <a:pt x="28" y="6"/>
                      </a:lnTo>
                      <a:lnTo>
                        <a:pt x="28" y="18"/>
                      </a:lnTo>
                      <a:lnTo>
                        <a:pt x="24" y="13"/>
                      </a:lnTo>
                      <a:lnTo>
                        <a:pt x="22" y="20"/>
                      </a:lnTo>
                      <a:lnTo>
                        <a:pt x="21" y="27"/>
                      </a:lnTo>
                      <a:lnTo>
                        <a:pt x="15" y="34"/>
                      </a:lnTo>
                      <a:lnTo>
                        <a:pt x="10" y="39"/>
                      </a:lnTo>
                      <a:lnTo>
                        <a:pt x="4" y="41"/>
                      </a:lnTo>
                      <a:lnTo>
                        <a:pt x="0" y="39"/>
                      </a:lnTo>
                      <a:lnTo>
                        <a:pt x="0" y="31"/>
                      </a:lnTo>
                      <a:lnTo>
                        <a:pt x="2" y="20"/>
                      </a:lnTo>
                      <a:lnTo>
                        <a:pt x="4" y="22"/>
                      </a:lnTo>
                      <a:lnTo>
                        <a:pt x="10" y="22"/>
                      </a:lnTo>
                      <a:lnTo>
                        <a:pt x="14" y="22"/>
                      </a:lnTo>
                      <a:lnTo>
                        <a:pt x="18" y="17"/>
                      </a:lnTo>
                      <a:lnTo>
                        <a:pt x="22" y="10"/>
                      </a:lnTo>
                      <a:lnTo>
                        <a:pt x="25" y="0"/>
                      </a:lnTo>
                      <a:close/>
                    </a:path>
                  </a:pathLst>
                </a:custGeom>
                <a:solidFill>
                  <a:srgbClr val="7F7F7F"/>
                </a:solidFill>
                <a:ln w="9525">
                  <a:noFill/>
                </a:ln>
              </p:spPr>
              <p:txBody>
                <a:bodyPr/>
                <a:lstStyle/>
                <a:p>
                  <a:endParaRPr lang="zh-CN" altLang="en-US"/>
                </a:p>
              </p:txBody>
            </p:sp>
            <p:sp>
              <p:nvSpPr>
                <p:cNvPr id="11553" name="Freeform 290"/>
                <p:cNvSpPr/>
                <p:nvPr/>
              </p:nvSpPr>
              <p:spPr>
                <a:xfrm>
                  <a:off x="45" y="2"/>
                  <a:ext cx="26" cy="40"/>
                </a:xfrm>
                <a:custGeom>
                  <a:avLst/>
                  <a:gdLst/>
                  <a:ahLst/>
                  <a:cxnLst>
                    <a:cxn ang="0">
                      <a:pos x="0" y="0"/>
                    </a:cxn>
                    <a:cxn ang="0">
                      <a:pos x="0" y="16"/>
                    </a:cxn>
                    <a:cxn ang="0">
                      <a:pos x="1" y="11"/>
                    </a:cxn>
                    <a:cxn ang="0">
                      <a:pos x="3" y="16"/>
                    </a:cxn>
                    <a:cxn ang="0">
                      <a:pos x="4" y="24"/>
                    </a:cxn>
                    <a:cxn ang="0">
                      <a:pos x="7" y="31"/>
                    </a:cxn>
                    <a:cxn ang="0">
                      <a:pos x="13" y="36"/>
                    </a:cxn>
                    <a:cxn ang="0">
                      <a:pos x="17" y="39"/>
                    </a:cxn>
                    <a:cxn ang="0">
                      <a:pos x="21" y="40"/>
                    </a:cxn>
                    <a:cxn ang="0">
                      <a:pos x="23" y="39"/>
                    </a:cxn>
                    <a:cxn ang="0">
                      <a:pos x="26" y="35"/>
                    </a:cxn>
                    <a:cxn ang="0">
                      <a:pos x="26" y="31"/>
                    </a:cxn>
                    <a:cxn ang="0">
                      <a:pos x="24" y="27"/>
                    </a:cxn>
                    <a:cxn ang="0">
                      <a:pos x="23" y="19"/>
                    </a:cxn>
                    <a:cxn ang="0">
                      <a:pos x="18" y="22"/>
                    </a:cxn>
                    <a:cxn ang="0">
                      <a:pos x="13" y="22"/>
                    </a:cxn>
                    <a:cxn ang="0">
                      <a:pos x="10" y="22"/>
                    </a:cxn>
                    <a:cxn ang="0">
                      <a:pos x="3" y="8"/>
                    </a:cxn>
                    <a:cxn ang="0">
                      <a:pos x="0" y="0"/>
                    </a:cxn>
                  </a:cxnLst>
                  <a:rect l="0" t="0" r="0" b="0"/>
                  <a:pathLst>
                    <a:path w="26" h="40">
                      <a:moveTo>
                        <a:pt x="0" y="0"/>
                      </a:moveTo>
                      <a:lnTo>
                        <a:pt x="0" y="16"/>
                      </a:lnTo>
                      <a:lnTo>
                        <a:pt x="1" y="11"/>
                      </a:lnTo>
                      <a:lnTo>
                        <a:pt x="3" y="16"/>
                      </a:lnTo>
                      <a:lnTo>
                        <a:pt x="4" y="24"/>
                      </a:lnTo>
                      <a:lnTo>
                        <a:pt x="7" y="31"/>
                      </a:lnTo>
                      <a:lnTo>
                        <a:pt x="13" y="36"/>
                      </a:lnTo>
                      <a:lnTo>
                        <a:pt x="17" y="39"/>
                      </a:lnTo>
                      <a:lnTo>
                        <a:pt x="21" y="40"/>
                      </a:lnTo>
                      <a:lnTo>
                        <a:pt x="23" y="39"/>
                      </a:lnTo>
                      <a:lnTo>
                        <a:pt x="26" y="35"/>
                      </a:lnTo>
                      <a:lnTo>
                        <a:pt x="26" y="31"/>
                      </a:lnTo>
                      <a:lnTo>
                        <a:pt x="24" y="27"/>
                      </a:lnTo>
                      <a:lnTo>
                        <a:pt x="23" y="19"/>
                      </a:lnTo>
                      <a:lnTo>
                        <a:pt x="18" y="22"/>
                      </a:lnTo>
                      <a:lnTo>
                        <a:pt x="13" y="22"/>
                      </a:lnTo>
                      <a:lnTo>
                        <a:pt x="10" y="22"/>
                      </a:lnTo>
                      <a:lnTo>
                        <a:pt x="3" y="8"/>
                      </a:lnTo>
                      <a:lnTo>
                        <a:pt x="0" y="0"/>
                      </a:lnTo>
                      <a:close/>
                    </a:path>
                  </a:pathLst>
                </a:custGeom>
                <a:solidFill>
                  <a:srgbClr val="7F7F7F"/>
                </a:solidFill>
                <a:ln w="9525">
                  <a:noFill/>
                </a:ln>
              </p:spPr>
              <p:txBody>
                <a:bodyPr/>
                <a:lstStyle/>
                <a:p>
                  <a:endParaRPr lang="zh-CN" altLang="en-US"/>
                </a:p>
              </p:txBody>
            </p:sp>
          </p:grpSp>
          <p:sp>
            <p:nvSpPr>
              <p:cNvPr id="11554" name="Freeform 291"/>
              <p:cNvSpPr/>
              <p:nvPr/>
            </p:nvSpPr>
            <p:spPr>
              <a:xfrm>
                <a:off x="0" y="75"/>
                <a:ext cx="118" cy="321"/>
              </a:xfrm>
              <a:custGeom>
                <a:avLst/>
                <a:gdLst/>
                <a:ahLst/>
                <a:cxnLst>
                  <a:cxn ang="0">
                    <a:pos x="85" y="3"/>
                  </a:cxn>
                  <a:cxn ang="0">
                    <a:pos x="108" y="15"/>
                  </a:cxn>
                  <a:cxn ang="0">
                    <a:pos x="114" y="23"/>
                  </a:cxn>
                  <a:cxn ang="0">
                    <a:pos x="118" y="96"/>
                  </a:cxn>
                  <a:cxn ang="0">
                    <a:pos x="117" y="115"/>
                  </a:cxn>
                  <a:cxn ang="0">
                    <a:pos x="103" y="113"/>
                  </a:cxn>
                  <a:cxn ang="0">
                    <a:pos x="103" y="157"/>
                  </a:cxn>
                  <a:cxn ang="0">
                    <a:pos x="95" y="157"/>
                  </a:cxn>
                  <a:cxn ang="0">
                    <a:pos x="88" y="247"/>
                  </a:cxn>
                  <a:cxn ang="0">
                    <a:pos x="87" y="295"/>
                  </a:cxn>
                  <a:cxn ang="0">
                    <a:pos x="85" y="317"/>
                  </a:cxn>
                  <a:cxn ang="0">
                    <a:pos x="81" y="321"/>
                  </a:cxn>
                  <a:cxn ang="0">
                    <a:pos x="70" y="318"/>
                  </a:cxn>
                  <a:cxn ang="0">
                    <a:pos x="66" y="282"/>
                  </a:cxn>
                  <a:cxn ang="0">
                    <a:pos x="60" y="320"/>
                  </a:cxn>
                  <a:cxn ang="0">
                    <a:pos x="51" y="321"/>
                  </a:cxn>
                  <a:cxn ang="0">
                    <a:pos x="44" y="318"/>
                  </a:cxn>
                  <a:cxn ang="0">
                    <a:pos x="36" y="245"/>
                  </a:cxn>
                  <a:cxn ang="0">
                    <a:pos x="26" y="192"/>
                  </a:cxn>
                  <a:cxn ang="0">
                    <a:pos x="9" y="142"/>
                  </a:cxn>
                  <a:cxn ang="0">
                    <a:pos x="0" y="141"/>
                  </a:cxn>
                  <a:cxn ang="0">
                    <a:pos x="9" y="72"/>
                  </a:cxn>
                  <a:cxn ang="0">
                    <a:pos x="9" y="19"/>
                  </a:cxn>
                  <a:cxn ang="0">
                    <a:pos x="15" y="13"/>
                  </a:cxn>
                  <a:cxn ang="0">
                    <a:pos x="39" y="0"/>
                  </a:cxn>
                  <a:cxn ang="0">
                    <a:pos x="60" y="29"/>
                  </a:cxn>
                  <a:cxn ang="0">
                    <a:pos x="85" y="3"/>
                  </a:cxn>
                </a:cxnLst>
                <a:rect l="0" t="0" r="0" b="0"/>
                <a:pathLst>
                  <a:path w="118" h="321">
                    <a:moveTo>
                      <a:pt x="85" y="3"/>
                    </a:moveTo>
                    <a:lnTo>
                      <a:pt x="108" y="15"/>
                    </a:lnTo>
                    <a:lnTo>
                      <a:pt x="114" y="23"/>
                    </a:lnTo>
                    <a:lnTo>
                      <a:pt x="118" y="96"/>
                    </a:lnTo>
                    <a:lnTo>
                      <a:pt x="117" y="115"/>
                    </a:lnTo>
                    <a:lnTo>
                      <a:pt x="103" y="113"/>
                    </a:lnTo>
                    <a:lnTo>
                      <a:pt x="103" y="157"/>
                    </a:lnTo>
                    <a:lnTo>
                      <a:pt x="95" y="157"/>
                    </a:lnTo>
                    <a:lnTo>
                      <a:pt x="88" y="247"/>
                    </a:lnTo>
                    <a:lnTo>
                      <a:pt x="87" y="295"/>
                    </a:lnTo>
                    <a:lnTo>
                      <a:pt x="85" y="317"/>
                    </a:lnTo>
                    <a:lnTo>
                      <a:pt x="81" y="321"/>
                    </a:lnTo>
                    <a:lnTo>
                      <a:pt x="70" y="318"/>
                    </a:lnTo>
                    <a:lnTo>
                      <a:pt x="66" y="282"/>
                    </a:lnTo>
                    <a:lnTo>
                      <a:pt x="60" y="320"/>
                    </a:lnTo>
                    <a:lnTo>
                      <a:pt x="51" y="321"/>
                    </a:lnTo>
                    <a:lnTo>
                      <a:pt x="44" y="318"/>
                    </a:lnTo>
                    <a:lnTo>
                      <a:pt x="36" y="245"/>
                    </a:lnTo>
                    <a:lnTo>
                      <a:pt x="26" y="192"/>
                    </a:lnTo>
                    <a:lnTo>
                      <a:pt x="9" y="142"/>
                    </a:lnTo>
                    <a:lnTo>
                      <a:pt x="0" y="141"/>
                    </a:lnTo>
                    <a:lnTo>
                      <a:pt x="9" y="72"/>
                    </a:lnTo>
                    <a:lnTo>
                      <a:pt x="9" y="19"/>
                    </a:lnTo>
                    <a:lnTo>
                      <a:pt x="15" y="13"/>
                    </a:lnTo>
                    <a:lnTo>
                      <a:pt x="39" y="0"/>
                    </a:lnTo>
                    <a:lnTo>
                      <a:pt x="60" y="29"/>
                    </a:lnTo>
                    <a:lnTo>
                      <a:pt x="85" y="3"/>
                    </a:lnTo>
                    <a:close/>
                  </a:path>
                </a:pathLst>
              </a:custGeom>
              <a:solidFill>
                <a:srgbClr val="9F9F9F"/>
              </a:solidFill>
              <a:ln w="9525">
                <a:noFill/>
              </a:ln>
            </p:spPr>
            <p:txBody>
              <a:bodyPr/>
              <a:lstStyle/>
              <a:p>
                <a:endParaRPr lang="zh-CN" altLang="en-US"/>
              </a:p>
            </p:txBody>
          </p:sp>
          <p:grpSp>
            <p:nvGrpSpPr>
              <p:cNvPr id="11555" name="Group 292"/>
              <p:cNvGrpSpPr/>
              <p:nvPr/>
            </p:nvGrpSpPr>
            <p:grpSpPr>
              <a:xfrm>
                <a:off x="32" y="109"/>
                <a:ext cx="71" cy="75"/>
                <a:chOff x="0" y="0"/>
                <a:chExt cx="71" cy="75"/>
              </a:xfrm>
            </p:grpSpPr>
            <p:sp>
              <p:nvSpPr>
                <p:cNvPr id="11556" name="Freeform 293"/>
                <p:cNvSpPr/>
                <p:nvPr/>
              </p:nvSpPr>
              <p:spPr>
                <a:xfrm>
                  <a:off x="5" y="0"/>
                  <a:ext cx="58" cy="56"/>
                </a:xfrm>
                <a:custGeom>
                  <a:avLst/>
                  <a:gdLst/>
                  <a:ahLst/>
                  <a:cxnLst>
                    <a:cxn ang="0">
                      <a:pos x="58" y="20"/>
                    </a:cxn>
                    <a:cxn ang="0">
                      <a:pos x="20" y="0"/>
                    </a:cxn>
                    <a:cxn ang="0">
                      <a:pos x="0" y="37"/>
                    </a:cxn>
                    <a:cxn ang="0">
                      <a:pos x="37" y="56"/>
                    </a:cxn>
                    <a:cxn ang="0">
                      <a:pos x="58" y="20"/>
                    </a:cxn>
                  </a:cxnLst>
                  <a:rect l="0" t="0" r="0" b="0"/>
                  <a:pathLst>
                    <a:path w="58" h="56">
                      <a:moveTo>
                        <a:pt x="58" y="20"/>
                      </a:moveTo>
                      <a:lnTo>
                        <a:pt x="20" y="0"/>
                      </a:lnTo>
                      <a:lnTo>
                        <a:pt x="0" y="37"/>
                      </a:lnTo>
                      <a:lnTo>
                        <a:pt x="37" y="56"/>
                      </a:lnTo>
                      <a:lnTo>
                        <a:pt x="58" y="20"/>
                      </a:lnTo>
                      <a:close/>
                    </a:path>
                  </a:pathLst>
                </a:custGeom>
                <a:solidFill>
                  <a:srgbClr val="000000"/>
                </a:solidFill>
                <a:ln w="9525">
                  <a:noFill/>
                </a:ln>
              </p:spPr>
              <p:txBody>
                <a:bodyPr/>
                <a:lstStyle/>
                <a:p>
                  <a:endParaRPr lang="zh-CN" altLang="en-US"/>
                </a:p>
              </p:txBody>
            </p:sp>
            <p:sp>
              <p:nvSpPr>
                <p:cNvPr id="11557" name="Freeform 294"/>
                <p:cNvSpPr/>
                <p:nvPr/>
              </p:nvSpPr>
              <p:spPr>
                <a:xfrm>
                  <a:off x="0" y="25"/>
                  <a:ext cx="22" cy="29"/>
                </a:xfrm>
                <a:custGeom>
                  <a:avLst/>
                  <a:gdLst/>
                  <a:ahLst/>
                  <a:cxnLst>
                    <a:cxn ang="0">
                      <a:pos x="22" y="17"/>
                    </a:cxn>
                    <a:cxn ang="0">
                      <a:pos x="17" y="13"/>
                    </a:cxn>
                    <a:cxn ang="0">
                      <a:pos x="14" y="4"/>
                    </a:cxn>
                    <a:cxn ang="0">
                      <a:pos x="10" y="2"/>
                    </a:cxn>
                    <a:cxn ang="0">
                      <a:pos x="7" y="0"/>
                    </a:cxn>
                    <a:cxn ang="0">
                      <a:pos x="5" y="0"/>
                    </a:cxn>
                    <a:cxn ang="0">
                      <a:pos x="5" y="3"/>
                    </a:cxn>
                    <a:cxn ang="0">
                      <a:pos x="1" y="7"/>
                    </a:cxn>
                    <a:cxn ang="0">
                      <a:pos x="0" y="13"/>
                    </a:cxn>
                    <a:cxn ang="0">
                      <a:pos x="1" y="19"/>
                    </a:cxn>
                    <a:cxn ang="0">
                      <a:pos x="7" y="24"/>
                    </a:cxn>
                    <a:cxn ang="0">
                      <a:pos x="19" y="29"/>
                    </a:cxn>
                    <a:cxn ang="0">
                      <a:pos x="22" y="17"/>
                    </a:cxn>
                  </a:cxnLst>
                  <a:rect l="0" t="0" r="0" b="0"/>
                  <a:pathLst>
                    <a:path w="22" h="29">
                      <a:moveTo>
                        <a:pt x="22" y="17"/>
                      </a:moveTo>
                      <a:lnTo>
                        <a:pt x="17" y="13"/>
                      </a:lnTo>
                      <a:lnTo>
                        <a:pt x="14" y="4"/>
                      </a:lnTo>
                      <a:lnTo>
                        <a:pt x="10" y="2"/>
                      </a:lnTo>
                      <a:lnTo>
                        <a:pt x="7" y="0"/>
                      </a:lnTo>
                      <a:lnTo>
                        <a:pt x="5" y="0"/>
                      </a:lnTo>
                      <a:lnTo>
                        <a:pt x="5" y="3"/>
                      </a:lnTo>
                      <a:lnTo>
                        <a:pt x="1" y="7"/>
                      </a:lnTo>
                      <a:lnTo>
                        <a:pt x="0" y="13"/>
                      </a:lnTo>
                      <a:lnTo>
                        <a:pt x="1" y="19"/>
                      </a:lnTo>
                      <a:lnTo>
                        <a:pt x="7" y="24"/>
                      </a:lnTo>
                      <a:lnTo>
                        <a:pt x="19" y="29"/>
                      </a:lnTo>
                      <a:lnTo>
                        <a:pt x="22" y="17"/>
                      </a:lnTo>
                      <a:close/>
                    </a:path>
                  </a:pathLst>
                </a:custGeom>
                <a:solidFill>
                  <a:srgbClr val="FF7F7F"/>
                </a:solidFill>
                <a:ln w="9525">
                  <a:noFill/>
                </a:ln>
              </p:spPr>
              <p:txBody>
                <a:bodyPr/>
                <a:lstStyle/>
                <a:p>
                  <a:endParaRPr lang="zh-CN" altLang="en-US"/>
                </a:p>
              </p:txBody>
            </p:sp>
            <p:sp>
              <p:nvSpPr>
                <p:cNvPr id="11558" name="Freeform 295"/>
                <p:cNvSpPr/>
                <p:nvPr/>
              </p:nvSpPr>
              <p:spPr>
                <a:xfrm>
                  <a:off x="24" y="44"/>
                  <a:ext cx="47" cy="31"/>
                </a:xfrm>
                <a:custGeom>
                  <a:avLst/>
                  <a:gdLst/>
                  <a:ahLst/>
                  <a:cxnLst>
                    <a:cxn ang="0">
                      <a:pos x="47" y="31"/>
                    </a:cxn>
                    <a:cxn ang="0">
                      <a:pos x="27" y="26"/>
                    </a:cxn>
                    <a:cxn ang="0">
                      <a:pos x="12" y="19"/>
                    </a:cxn>
                    <a:cxn ang="0">
                      <a:pos x="0" y="13"/>
                    </a:cxn>
                    <a:cxn ang="0">
                      <a:pos x="4" y="0"/>
                    </a:cxn>
                    <a:cxn ang="0">
                      <a:pos x="29" y="8"/>
                    </a:cxn>
                    <a:cxn ang="0">
                      <a:pos x="44" y="12"/>
                    </a:cxn>
                    <a:cxn ang="0">
                      <a:pos x="45" y="10"/>
                    </a:cxn>
                    <a:cxn ang="0">
                      <a:pos x="47" y="31"/>
                    </a:cxn>
                  </a:cxnLst>
                  <a:rect l="0" t="0" r="0" b="0"/>
                  <a:pathLst>
                    <a:path w="47" h="31">
                      <a:moveTo>
                        <a:pt x="47" y="31"/>
                      </a:moveTo>
                      <a:lnTo>
                        <a:pt x="27" y="26"/>
                      </a:lnTo>
                      <a:lnTo>
                        <a:pt x="12" y="19"/>
                      </a:lnTo>
                      <a:lnTo>
                        <a:pt x="0" y="13"/>
                      </a:lnTo>
                      <a:lnTo>
                        <a:pt x="4" y="0"/>
                      </a:lnTo>
                      <a:lnTo>
                        <a:pt x="29" y="8"/>
                      </a:lnTo>
                      <a:lnTo>
                        <a:pt x="44" y="12"/>
                      </a:lnTo>
                      <a:lnTo>
                        <a:pt x="45" y="10"/>
                      </a:lnTo>
                      <a:lnTo>
                        <a:pt x="47" y="31"/>
                      </a:lnTo>
                      <a:close/>
                    </a:path>
                  </a:pathLst>
                </a:custGeom>
                <a:solidFill>
                  <a:srgbClr val="9F9F9F"/>
                </a:solidFill>
                <a:ln w="9525">
                  <a:noFill/>
                </a:ln>
              </p:spPr>
              <p:txBody>
                <a:bodyPr/>
                <a:lstStyle/>
                <a:p>
                  <a:endParaRPr lang="zh-CN" altLang="en-US"/>
                </a:p>
              </p:txBody>
            </p:sp>
          </p:grpSp>
          <p:grpSp>
            <p:nvGrpSpPr>
              <p:cNvPr id="11559" name="Group 296"/>
              <p:cNvGrpSpPr/>
              <p:nvPr/>
            </p:nvGrpSpPr>
            <p:grpSpPr>
              <a:xfrm>
                <a:off x="53" y="166"/>
                <a:ext cx="52" cy="197"/>
                <a:chOff x="0" y="0"/>
                <a:chExt cx="52" cy="197"/>
              </a:xfrm>
            </p:grpSpPr>
            <p:grpSp>
              <p:nvGrpSpPr>
                <p:cNvPr id="11560" name="Group 297"/>
                <p:cNvGrpSpPr/>
                <p:nvPr/>
              </p:nvGrpSpPr>
              <p:grpSpPr>
                <a:xfrm>
                  <a:off x="0" y="0"/>
                  <a:ext cx="52" cy="68"/>
                  <a:chOff x="0" y="0"/>
                  <a:chExt cx="52" cy="68"/>
                </a:xfrm>
              </p:grpSpPr>
              <p:sp>
                <p:nvSpPr>
                  <p:cNvPr id="11561" name="Freeform 298"/>
                  <p:cNvSpPr/>
                  <p:nvPr/>
                </p:nvSpPr>
                <p:spPr>
                  <a:xfrm>
                    <a:off x="0" y="0"/>
                    <a:ext cx="45" cy="68"/>
                  </a:xfrm>
                  <a:custGeom>
                    <a:avLst/>
                    <a:gdLst/>
                    <a:ahLst/>
                    <a:cxnLst>
                      <a:cxn ang="0">
                        <a:pos x="45" y="68"/>
                      </a:cxn>
                      <a:cxn ang="0">
                        <a:pos x="0" y="64"/>
                      </a:cxn>
                      <a:cxn ang="0">
                        <a:pos x="0" y="0"/>
                      </a:cxn>
                    </a:cxnLst>
                    <a:rect l="0" t="0" r="0" b="0"/>
                    <a:pathLst>
                      <a:path w="45" h="68">
                        <a:moveTo>
                          <a:pt x="45" y="68"/>
                        </a:moveTo>
                        <a:lnTo>
                          <a:pt x="0" y="64"/>
                        </a:lnTo>
                        <a:lnTo>
                          <a:pt x="0" y="0"/>
                        </a:lnTo>
                      </a:path>
                    </a:pathLst>
                  </a:custGeom>
                  <a:noFill/>
                  <a:ln w="9525" cap="flat" cmpd="sng">
                    <a:solidFill>
                      <a:srgbClr val="7F7F7F"/>
                    </a:solidFill>
                    <a:prstDash val="solid"/>
                    <a:round/>
                    <a:headEnd type="none" w="med" len="med"/>
                    <a:tailEnd type="none" w="med" len="med"/>
                  </a:ln>
                </p:spPr>
                <p:txBody>
                  <a:bodyPr/>
                  <a:lstStyle/>
                  <a:p>
                    <a:endParaRPr lang="zh-CN" altLang="en-US"/>
                  </a:p>
                </p:txBody>
              </p:sp>
              <p:sp>
                <p:nvSpPr>
                  <p:cNvPr id="11562" name="Freeform 299"/>
                  <p:cNvSpPr/>
                  <p:nvPr/>
                </p:nvSpPr>
                <p:spPr>
                  <a:xfrm>
                    <a:off x="0" y="6"/>
                    <a:ext cx="52" cy="19"/>
                  </a:xfrm>
                  <a:custGeom>
                    <a:avLst/>
                    <a:gdLst/>
                    <a:ahLst/>
                    <a:cxnLst>
                      <a:cxn ang="0">
                        <a:pos x="52" y="19"/>
                      </a:cxn>
                      <a:cxn ang="0">
                        <a:pos x="34" y="14"/>
                      </a:cxn>
                      <a:cxn ang="0">
                        <a:pos x="0" y="0"/>
                      </a:cxn>
                    </a:cxnLst>
                    <a:rect l="0" t="0" r="0" b="0"/>
                    <a:pathLst>
                      <a:path w="52" h="19">
                        <a:moveTo>
                          <a:pt x="52" y="19"/>
                        </a:moveTo>
                        <a:lnTo>
                          <a:pt x="34" y="14"/>
                        </a:lnTo>
                        <a:lnTo>
                          <a:pt x="0" y="0"/>
                        </a:lnTo>
                      </a:path>
                    </a:pathLst>
                  </a:custGeom>
                  <a:noFill/>
                  <a:ln w="9525" cap="flat" cmpd="sng">
                    <a:solidFill>
                      <a:srgbClr val="7F7F7F"/>
                    </a:solidFill>
                    <a:prstDash val="solid"/>
                    <a:round/>
                    <a:headEnd type="none" w="med" len="med"/>
                    <a:tailEnd type="none" w="med" len="med"/>
                  </a:ln>
                </p:spPr>
                <p:txBody>
                  <a:bodyPr/>
                  <a:lstStyle/>
                  <a:p>
                    <a:endParaRPr lang="zh-CN" altLang="en-US"/>
                  </a:p>
                </p:txBody>
              </p:sp>
            </p:grpSp>
            <p:sp>
              <p:nvSpPr>
                <p:cNvPr id="11563" name="Freeform 300"/>
                <p:cNvSpPr/>
                <p:nvPr/>
              </p:nvSpPr>
              <p:spPr>
                <a:xfrm>
                  <a:off x="8" y="79"/>
                  <a:ext cx="7" cy="118"/>
                </a:xfrm>
                <a:custGeom>
                  <a:avLst/>
                  <a:gdLst/>
                  <a:ahLst/>
                  <a:cxnLst>
                    <a:cxn ang="0">
                      <a:pos x="0" y="0"/>
                    </a:cxn>
                    <a:cxn ang="0">
                      <a:pos x="2" y="63"/>
                    </a:cxn>
                    <a:cxn ang="0">
                      <a:pos x="7" y="118"/>
                    </a:cxn>
                  </a:cxnLst>
                  <a:rect l="0" t="0" r="0" b="0"/>
                  <a:pathLst>
                    <a:path w="7" h="118">
                      <a:moveTo>
                        <a:pt x="0" y="0"/>
                      </a:moveTo>
                      <a:lnTo>
                        <a:pt x="2" y="63"/>
                      </a:lnTo>
                      <a:lnTo>
                        <a:pt x="7" y="118"/>
                      </a:lnTo>
                    </a:path>
                  </a:pathLst>
                </a:custGeom>
                <a:noFill/>
                <a:ln w="9525" cap="flat" cmpd="sng">
                  <a:solidFill>
                    <a:srgbClr val="7F7F7F"/>
                  </a:solidFill>
                  <a:prstDash val="solid"/>
                  <a:round/>
                  <a:headEnd type="none" w="med" len="med"/>
                  <a:tailEnd type="none" w="med" len="med"/>
                </a:ln>
              </p:spPr>
              <p:txBody>
                <a:bodyPr/>
                <a:lstStyle/>
                <a:p>
                  <a:endParaRPr lang="zh-CN" altLang="en-US"/>
                </a:p>
              </p:txBody>
            </p:sp>
          </p:grpSp>
        </p:grpSp>
        <p:sp>
          <p:nvSpPr>
            <p:cNvPr id="11564" name="Rectangle 301"/>
            <p:cNvSpPr/>
            <p:nvPr/>
          </p:nvSpPr>
          <p:spPr>
            <a:xfrm>
              <a:off x="19" y="1010"/>
              <a:ext cx="552" cy="158"/>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65" name="Rectangle 302"/>
            <p:cNvSpPr/>
            <p:nvPr/>
          </p:nvSpPr>
          <p:spPr>
            <a:xfrm>
              <a:off x="63" y="1041"/>
              <a:ext cx="293" cy="82"/>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Insurance</a:t>
              </a:r>
              <a:endParaRPr lang="en-US" altLang="zh-CN" sz="2400" dirty="0">
                <a:latin typeface="Times New Roman" panose="02020603050405020304" pitchFamily="18" charset="0"/>
                <a:ea typeface="宋体" panose="02010600030101010101" pitchFamily="2" charset="-122"/>
              </a:endParaRPr>
            </a:p>
          </p:txBody>
        </p:sp>
        <p:sp>
          <p:nvSpPr>
            <p:cNvPr id="11566" name="Rectangle 303"/>
            <p:cNvSpPr/>
            <p:nvPr/>
          </p:nvSpPr>
          <p:spPr>
            <a:xfrm>
              <a:off x="253" y="592"/>
              <a:ext cx="497" cy="271"/>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67" name="Rectangle 304"/>
            <p:cNvSpPr/>
            <p:nvPr/>
          </p:nvSpPr>
          <p:spPr>
            <a:xfrm>
              <a:off x="398" y="622"/>
              <a:ext cx="132" cy="82"/>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Tax </a:t>
              </a:r>
              <a:endParaRPr lang="en-US" altLang="zh-CN" sz="2400" dirty="0">
                <a:latin typeface="Times New Roman" panose="02020603050405020304" pitchFamily="18" charset="0"/>
                <a:ea typeface="宋体" panose="02010600030101010101" pitchFamily="2" charset="-122"/>
              </a:endParaRPr>
            </a:p>
          </p:txBody>
        </p:sp>
        <p:sp>
          <p:nvSpPr>
            <p:cNvPr id="11568" name="Rectangle 305"/>
            <p:cNvSpPr/>
            <p:nvPr/>
          </p:nvSpPr>
          <p:spPr>
            <a:xfrm>
              <a:off x="398" y="736"/>
              <a:ext cx="1" cy="164"/>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sp>
          <p:nvSpPr>
            <p:cNvPr id="11569" name="Rectangle 306"/>
            <p:cNvSpPr/>
            <p:nvPr/>
          </p:nvSpPr>
          <p:spPr>
            <a:xfrm>
              <a:off x="121" y="691"/>
              <a:ext cx="625" cy="141"/>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70" name="Rectangle 307"/>
            <p:cNvSpPr/>
            <p:nvPr/>
          </p:nvSpPr>
          <p:spPr>
            <a:xfrm>
              <a:off x="897" y="562"/>
              <a:ext cx="1070" cy="157"/>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71" name="Rectangle 308"/>
            <p:cNvSpPr/>
            <p:nvPr/>
          </p:nvSpPr>
          <p:spPr>
            <a:xfrm>
              <a:off x="940" y="592"/>
              <a:ext cx="354" cy="82"/>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Stockholder</a:t>
              </a:r>
              <a:endParaRPr lang="en-US" altLang="zh-CN" sz="2400" dirty="0">
                <a:latin typeface="Times New Roman" panose="02020603050405020304" pitchFamily="18" charset="0"/>
                <a:ea typeface="宋体" panose="02010600030101010101" pitchFamily="2" charset="-122"/>
              </a:endParaRPr>
            </a:p>
          </p:txBody>
        </p:sp>
        <p:grpSp>
          <p:nvGrpSpPr>
            <p:cNvPr id="11572" name="Group 309"/>
            <p:cNvGrpSpPr/>
            <p:nvPr/>
          </p:nvGrpSpPr>
          <p:grpSpPr>
            <a:xfrm>
              <a:off x="2497" y="663"/>
              <a:ext cx="142" cy="412"/>
              <a:chOff x="0" y="0"/>
              <a:chExt cx="142" cy="412"/>
            </a:xfrm>
          </p:grpSpPr>
          <p:grpSp>
            <p:nvGrpSpPr>
              <p:cNvPr id="11573" name="Group 310"/>
              <p:cNvGrpSpPr/>
              <p:nvPr/>
            </p:nvGrpSpPr>
            <p:grpSpPr>
              <a:xfrm>
                <a:off x="0" y="54"/>
                <a:ext cx="142" cy="358"/>
                <a:chOff x="0" y="0"/>
                <a:chExt cx="142" cy="358"/>
              </a:xfrm>
            </p:grpSpPr>
            <p:grpSp>
              <p:nvGrpSpPr>
                <p:cNvPr id="11574" name="Group 311"/>
                <p:cNvGrpSpPr/>
                <p:nvPr/>
              </p:nvGrpSpPr>
              <p:grpSpPr>
                <a:xfrm>
                  <a:off x="5" y="325"/>
                  <a:ext cx="125" cy="33"/>
                  <a:chOff x="0" y="0"/>
                  <a:chExt cx="125" cy="33"/>
                </a:xfrm>
              </p:grpSpPr>
              <p:sp>
                <p:nvSpPr>
                  <p:cNvPr id="11575" name="Freeform 312"/>
                  <p:cNvSpPr/>
                  <p:nvPr/>
                </p:nvSpPr>
                <p:spPr>
                  <a:xfrm>
                    <a:off x="0" y="8"/>
                    <a:ext cx="34" cy="25"/>
                  </a:xfrm>
                  <a:custGeom>
                    <a:avLst/>
                    <a:gdLst/>
                    <a:ahLst/>
                    <a:cxnLst>
                      <a:cxn ang="0">
                        <a:pos x="13" y="5"/>
                      </a:cxn>
                      <a:cxn ang="0">
                        <a:pos x="5" y="12"/>
                      </a:cxn>
                      <a:cxn ang="0">
                        <a:pos x="0" y="18"/>
                      </a:cxn>
                      <a:cxn ang="0">
                        <a:pos x="0" y="22"/>
                      </a:cxn>
                      <a:cxn ang="0">
                        <a:pos x="3" y="25"/>
                      </a:cxn>
                      <a:cxn ang="0">
                        <a:pos x="14" y="24"/>
                      </a:cxn>
                      <a:cxn ang="0">
                        <a:pos x="22" y="21"/>
                      </a:cxn>
                      <a:cxn ang="0">
                        <a:pos x="24" y="16"/>
                      </a:cxn>
                      <a:cxn ang="0">
                        <a:pos x="34" y="12"/>
                      </a:cxn>
                      <a:cxn ang="0">
                        <a:pos x="34" y="5"/>
                      </a:cxn>
                      <a:cxn ang="0">
                        <a:pos x="33" y="0"/>
                      </a:cxn>
                      <a:cxn ang="0">
                        <a:pos x="23" y="4"/>
                      </a:cxn>
                      <a:cxn ang="0">
                        <a:pos x="13" y="5"/>
                      </a:cxn>
                    </a:cxnLst>
                    <a:rect l="0" t="0" r="0" b="0"/>
                    <a:pathLst>
                      <a:path w="34" h="25">
                        <a:moveTo>
                          <a:pt x="13" y="5"/>
                        </a:moveTo>
                        <a:lnTo>
                          <a:pt x="5" y="12"/>
                        </a:lnTo>
                        <a:lnTo>
                          <a:pt x="0" y="18"/>
                        </a:lnTo>
                        <a:lnTo>
                          <a:pt x="0" y="22"/>
                        </a:lnTo>
                        <a:lnTo>
                          <a:pt x="3" y="25"/>
                        </a:lnTo>
                        <a:lnTo>
                          <a:pt x="14" y="24"/>
                        </a:lnTo>
                        <a:lnTo>
                          <a:pt x="22" y="21"/>
                        </a:lnTo>
                        <a:lnTo>
                          <a:pt x="24" y="16"/>
                        </a:lnTo>
                        <a:lnTo>
                          <a:pt x="34" y="12"/>
                        </a:lnTo>
                        <a:lnTo>
                          <a:pt x="34" y="5"/>
                        </a:lnTo>
                        <a:lnTo>
                          <a:pt x="33" y="0"/>
                        </a:lnTo>
                        <a:lnTo>
                          <a:pt x="23" y="4"/>
                        </a:lnTo>
                        <a:lnTo>
                          <a:pt x="13" y="5"/>
                        </a:lnTo>
                        <a:close/>
                      </a:path>
                    </a:pathLst>
                  </a:custGeom>
                  <a:solidFill>
                    <a:srgbClr val="000000"/>
                  </a:solidFill>
                  <a:ln w="9525">
                    <a:noFill/>
                  </a:ln>
                </p:spPr>
                <p:txBody>
                  <a:bodyPr/>
                  <a:lstStyle/>
                  <a:p>
                    <a:endParaRPr lang="zh-CN" altLang="en-US"/>
                  </a:p>
                </p:txBody>
              </p:sp>
              <p:sp>
                <p:nvSpPr>
                  <p:cNvPr id="11576" name="Freeform 313"/>
                  <p:cNvSpPr/>
                  <p:nvPr/>
                </p:nvSpPr>
                <p:spPr>
                  <a:xfrm>
                    <a:off x="85" y="0"/>
                    <a:ext cx="40" cy="25"/>
                  </a:xfrm>
                  <a:custGeom>
                    <a:avLst/>
                    <a:gdLst/>
                    <a:ahLst/>
                    <a:cxnLst>
                      <a:cxn ang="0">
                        <a:pos x="0" y="1"/>
                      </a:cxn>
                      <a:cxn ang="0">
                        <a:pos x="0" y="12"/>
                      </a:cxn>
                      <a:cxn ang="0">
                        <a:pos x="5" y="14"/>
                      </a:cxn>
                      <a:cxn ang="0">
                        <a:pos x="10" y="17"/>
                      </a:cxn>
                      <a:cxn ang="0">
                        <a:pos x="15" y="18"/>
                      </a:cxn>
                      <a:cxn ang="0">
                        <a:pos x="20" y="22"/>
                      </a:cxn>
                      <a:cxn ang="0">
                        <a:pos x="33" y="25"/>
                      </a:cxn>
                      <a:cxn ang="0">
                        <a:pos x="37" y="25"/>
                      </a:cxn>
                      <a:cxn ang="0">
                        <a:pos x="40" y="24"/>
                      </a:cxn>
                      <a:cxn ang="0">
                        <a:pos x="40" y="20"/>
                      </a:cxn>
                      <a:cxn ang="0">
                        <a:pos x="36" y="14"/>
                      </a:cxn>
                      <a:cxn ang="0">
                        <a:pos x="26" y="8"/>
                      </a:cxn>
                      <a:cxn ang="0">
                        <a:pos x="20" y="3"/>
                      </a:cxn>
                      <a:cxn ang="0">
                        <a:pos x="17" y="0"/>
                      </a:cxn>
                      <a:cxn ang="0">
                        <a:pos x="0" y="1"/>
                      </a:cxn>
                    </a:cxnLst>
                    <a:rect l="0" t="0" r="0" b="0"/>
                    <a:pathLst>
                      <a:path w="40" h="25">
                        <a:moveTo>
                          <a:pt x="0" y="1"/>
                        </a:moveTo>
                        <a:lnTo>
                          <a:pt x="0" y="12"/>
                        </a:lnTo>
                        <a:lnTo>
                          <a:pt x="5" y="14"/>
                        </a:lnTo>
                        <a:lnTo>
                          <a:pt x="10" y="17"/>
                        </a:lnTo>
                        <a:lnTo>
                          <a:pt x="15" y="18"/>
                        </a:lnTo>
                        <a:lnTo>
                          <a:pt x="20" y="22"/>
                        </a:lnTo>
                        <a:lnTo>
                          <a:pt x="33" y="25"/>
                        </a:lnTo>
                        <a:lnTo>
                          <a:pt x="37" y="25"/>
                        </a:lnTo>
                        <a:lnTo>
                          <a:pt x="40" y="24"/>
                        </a:lnTo>
                        <a:lnTo>
                          <a:pt x="40" y="20"/>
                        </a:lnTo>
                        <a:lnTo>
                          <a:pt x="36" y="14"/>
                        </a:lnTo>
                        <a:lnTo>
                          <a:pt x="26" y="8"/>
                        </a:lnTo>
                        <a:lnTo>
                          <a:pt x="20" y="3"/>
                        </a:lnTo>
                        <a:lnTo>
                          <a:pt x="17" y="0"/>
                        </a:lnTo>
                        <a:lnTo>
                          <a:pt x="0" y="1"/>
                        </a:lnTo>
                        <a:close/>
                      </a:path>
                    </a:pathLst>
                  </a:custGeom>
                  <a:solidFill>
                    <a:srgbClr val="000000"/>
                  </a:solidFill>
                  <a:ln w="9525">
                    <a:noFill/>
                  </a:ln>
                </p:spPr>
                <p:txBody>
                  <a:bodyPr/>
                  <a:lstStyle/>
                  <a:p>
                    <a:endParaRPr lang="zh-CN" altLang="en-US"/>
                  </a:p>
                </p:txBody>
              </p:sp>
            </p:grpSp>
            <p:grpSp>
              <p:nvGrpSpPr>
                <p:cNvPr id="11577" name="Group 314"/>
                <p:cNvGrpSpPr/>
                <p:nvPr/>
              </p:nvGrpSpPr>
              <p:grpSpPr>
                <a:xfrm>
                  <a:off x="0" y="0"/>
                  <a:ext cx="142" cy="337"/>
                  <a:chOff x="0" y="0"/>
                  <a:chExt cx="142" cy="337"/>
                </a:xfrm>
              </p:grpSpPr>
              <p:grpSp>
                <p:nvGrpSpPr>
                  <p:cNvPr id="11578" name="Group 315"/>
                  <p:cNvGrpSpPr/>
                  <p:nvPr/>
                </p:nvGrpSpPr>
                <p:grpSpPr>
                  <a:xfrm>
                    <a:off x="18" y="0"/>
                    <a:ext cx="88" cy="105"/>
                    <a:chOff x="0" y="0"/>
                    <a:chExt cx="88" cy="105"/>
                  </a:xfrm>
                </p:grpSpPr>
                <p:sp>
                  <p:nvSpPr>
                    <p:cNvPr id="11579" name="Freeform 316"/>
                    <p:cNvSpPr/>
                    <p:nvPr/>
                  </p:nvSpPr>
                  <p:spPr>
                    <a:xfrm>
                      <a:off x="0" y="5"/>
                      <a:ext cx="88" cy="100"/>
                    </a:xfrm>
                    <a:custGeom>
                      <a:avLst/>
                      <a:gdLst/>
                      <a:ahLst/>
                      <a:cxnLst>
                        <a:cxn ang="0">
                          <a:pos x="0" y="19"/>
                        </a:cxn>
                        <a:cxn ang="0">
                          <a:pos x="27" y="0"/>
                        </a:cxn>
                        <a:cxn ang="0">
                          <a:pos x="55" y="44"/>
                        </a:cxn>
                        <a:cxn ang="0">
                          <a:pos x="60" y="3"/>
                        </a:cxn>
                        <a:cxn ang="0">
                          <a:pos x="78" y="7"/>
                        </a:cxn>
                        <a:cxn ang="0">
                          <a:pos x="88" y="23"/>
                        </a:cxn>
                        <a:cxn ang="0">
                          <a:pos x="87" y="100"/>
                        </a:cxn>
                        <a:cxn ang="0">
                          <a:pos x="10" y="100"/>
                        </a:cxn>
                        <a:cxn ang="0">
                          <a:pos x="0" y="19"/>
                        </a:cxn>
                      </a:cxnLst>
                      <a:rect l="0" t="0" r="0" b="0"/>
                      <a:pathLst>
                        <a:path w="88" h="100">
                          <a:moveTo>
                            <a:pt x="0" y="19"/>
                          </a:moveTo>
                          <a:lnTo>
                            <a:pt x="27" y="0"/>
                          </a:lnTo>
                          <a:lnTo>
                            <a:pt x="55" y="44"/>
                          </a:lnTo>
                          <a:lnTo>
                            <a:pt x="60" y="3"/>
                          </a:lnTo>
                          <a:lnTo>
                            <a:pt x="78" y="7"/>
                          </a:lnTo>
                          <a:lnTo>
                            <a:pt x="88" y="23"/>
                          </a:lnTo>
                          <a:lnTo>
                            <a:pt x="87" y="100"/>
                          </a:lnTo>
                          <a:lnTo>
                            <a:pt x="10" y="100"/>
                          </a:lnTo>
                          <a:lnTo>
                            <a:pt x="0" y="19"/>
                          </a:lnTo>
                          <a:close/>
                        </a:path>
                      </a:pathLst>
                    </a:custGeom>
                    <a:solidFill>
                      <a:srgbClr val="7F0000"/>
                    </a:solidFill>
                    <a:ln w="9525">
                      <a:noFill/>
                    </a:ln>
                  </p:spPr>
                  <p:txBody>
                    <a:bodyPr/>
                    <a:lstStyle/>
                    <a:p>
                      <a:endParaRPr lang="zh-CN" altLang="en-US"/>
                    </a:p>
                  </p:txBody>
                </p:sp>
                <p:sp>
                  <p:nvSpPr>
                    <p:cNvPr id="11580" name="Freeform 317"/>
                    <p:cNvSpPr/>
                    <p:nvPr/>
                  </p:nvSpPr>
                  <p:spPr>
                    <a:xfrm>
                      <a:off x="28" y="0"/>
                      <a:ext cx="32" cy="55"/>
                    </a:xfrm>
                    <a:custGeom>
                      <a:avLst/>
                      <a:gdLst/>
                      <a:ahLst/>
                      <a:cxnLst>
                        <a:cxn ang="0">
                          <a:pos x="0" y="5"/>
                        </a:cxn>
                        <a:cxn ang="0">
                          <a:pos x="2" y="0"/>
                        </a:cxn>
                        <a:cxn ang="0">
                          <a:pos x="22" y="9"/>
                        </a:cxn>
                        <a:cxn ang="0">
                          <a:pos x="27" y="3"/>
                        </a:cxn>
                        <a:cxn ang="0">
                          <a:pos x="30" y="5"/>
                        </a:cxn>
                        <a:cxn ang="0">
                          <a:pos x="32" y="38"/>
                        </a:cxn>
                        <a:cxn ang="0">
                          <a:pos x="30" y="55"/>
                        </a:cxn>
                        <a:cxn ang="0">
                          <a:pos x="0" y="5"/>
                        </a:cxn>
                      </a:cxnLst>
                      <a:rect l="0" t="0" r="0" b="0"/>
                      <a:pathLst>
                        <a:path w="32" h="55">
                          <a:moveTo>
                            <a:pt x="0" y="5"/>
                          </a:moveTo>
                          <a:lnTo>
                            <a:pt x="2" y="0"/>
                          </a:lnTo>
                          <a:lnTo>
                            <a:pt x="22" y="9"/>
                          </a:lnTo>
                          <a:lnTo>
                            <a:pt x="27" y="3"/>
                          </a:lnTo>
                          <a:lnTo>
                            <a:pt x="30" y="5"/>
                          </a:lnTo>
                          <a:lnTo>
                            <a:pt x="32" y="38"/>
                          </a:lnTo>
                          <a:lnTo>
                            <a:pt x="30" y="55"/>
                          </a:lnTo>
                          <a:lnTo>
                            <a:pt x="0" y="5"/>
                          </a:lnTo>
                          <a:close/>
                        </a:path>
                      </a:pathLst>
                    </a:custGeom>
                    <a:solidFill>
                      <a:srgbClr val="FFDFBF"/>
                    </a:solidFill>
                    <a:ln w="9525">
                      <a:noFill/>
                    </a:ln>
                  </p:spPr>
                  <p:txBody>
                    <a:bodyPr/>
                    <a:lstStyle/>
                    <a:p>
                      <a:endParaRPr lang="zh-CN" altLang="en-US"/>
                    </a:p>
                  </p:txBody>
                </p:sp>
                <p:sp>
                  <p:nvSpPr>
                    <p:cNvPr id="11581" name="Freeform 318"/>
                    <p:cNvSpPr/>
                    <p:nvPr/>
                  </p:nvSpPr>
                  <p:spPr>
                    <a:xfrm>
                      <a:off x="40" y="12"/>
                      <a:ext cx="24" cy="12"/>
                    </a:xfrm>
                    <a:custGeom>
                      <a:avLst/>
                      <a:gdLst/>
                      <a:ahLst/>
                      <a:cxnLst>
                        <a:cxn ang="0">
                          <a:pos x="0" y="12"/>
                        </a:cxn>
                        <a:cxn ang="0">
                          <a:pos x="13" y="0"/>
                        </a:cxn>
                        <a:cxn ang="0">
                          <a:pos x="24" y="9"/>
                        </a:cxn>
                      </a:cxnLst>
                      <a:rect l="0" t="0" r="0" b="0"/>
                      <a:pathLst>
                        <a:path w="24" h="12">
                          <a:moveTo>
                            <a:pt x="0" y="12"/>
                          </a:moveTo>
                          <a:lnTo>
                            <a:pt x="13" y="0"/>
                          </a:lnTo>
                          <a:lnTo>
                            <a:pt x="24" y="9"/>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grpSp>
                <p:nvGrpSpPr>
                  <p:cNvPr id="11582" name="Group 319"/>
                  <p:cNvGrpSpPr/>
                  <p:nvPr/>
                </p:nvGrpSpPr>
                <p:grpSpPr>
                  <a:xfrm>
                    <a:off x="0" y="5"/>
                    <a:ext cx="142" cy="332"/>
                    <a:chOff x="0" y="0"/>
                    <a:chExt cx="142" cy="332"/>
                  </a:xfrm>
                </p:grpSpPr>
                <p:sp>
                  <p:nvSpPr>
                    <p:cNvPr id="11583" name="Freeform 320"/>
                    <p:cNvSpPr/>
                    <p:nvPr/>
                  </p:nvSpPr>
                  <p:spPr>
                    <a:xfrm>
                      <a:off x="0" y="0"/>
                      <a:ext cx="142" cy="332"/>
                    </a:xfrm>
                    <a:custGeom>
                      <a:avLst/>
                      <a:gdLst/>
                      <a:ahLst/>
                      <a:cxnLst>
                        <a:cxn ang="0">
                          <a:pos x="44" y="0"/>
                        </a:cxn>
                        <a:cxn ang="0">
                          <a:pos x="10" y="23"/>
                        </a:cxn>
                        <a:cxn ang="0">
                          <a:pos x="0" y="103"/>
                        </a:cxn>
                        <a:cxn ang="0">
                          <a:pos x="27" y="154"/>
                        </a:cxn>
                        <a:cxn ang="0">
                          <a:pos x="27" y="164"/>
                        </a:cxn>
                        <a:cxn ang="0">
                          <a:pos x="28" y="175"/>
                        </a:cxn>
                        <a:cxn ang="0">
                          <a:pos x="31" y="183"/>
                        </a:cxn>
                        <a:cxn ang="0">
                          <a:pos x="28" y="241"/>
                        </a:cxn>
                        <a:cxn ang="0">
                          <a:pos x="18" y="330"/>
                        </a:cxn>
                        <a:cxn ang="0">
                          <a:pos x="28" y="332"/>
                        </a:cxn>
                        <a:cxn ang="0">
                          <a:pos x="42" y="328"/>
                        </a:cxn>
                        <a:cxn ang="0">
                          <a:pos x="54" y="266"/>
                        </a:cxn>
                        <a:cxn ang="0">
                          <a:pos x="59" y="244"/>
                        </a:cxn>
                        <a:cxn ang="0">
                          <a:pos x="75" y="185"/>
                        </a:cxn>
                        <a:cxn ang="0">
                          <a:pos x="76" y="248"/>
                        </a:cxn>
                        <a:cxn ang="0">
                          <a:pos x="86" y="323"/>
                        </a:cxn>
                        <a:cxn ang="0">
                          <a:pos x="107" y="323"/>
                        </a:cxn>
                        <a:cxn ang="0">
                          <a:pos x="110" y="242"/>
                        </a:cxn>
                        <a:cxn ang="0">
                          <a:pos x="109" y="162"/>
                        </a:cxn>
                        <a:cxn ang="0">
                          <a:pos x="109" y="121"/>
                        </a:cxn>
                        <a:cxn ang="0">
                          <a:pos x="113" y="108"/>
                        </a:cxn>
                        <a:cxn ang="0">
                          <a:pos x="116" y="110"/>
                        </a:cxn>
                        <a:cxn ang="0">
                          <a:pos x="140" y="95"/>
                        </a:cxn>
                        <a:cxn ang="0">
                          <a:pos x="142" y="70"/>
                        </a:cxn>
                        <a:cxn ang="0">
                          <a:pos x="103" y="8"/>
                        </a:cxn>
                        <a:cxn ang="0">
                          <a:pos x="76" y="0"/>
                        </a:cxn>
                        <a:cxn ang="0">
                          <a:pos x="82" y="41"/>
                        </a:cxn>
                        <a:cxn ang="0">
                          <a:pos x="76" y="82"/>
                        </a:cxn>
                        <a:cxn ang="0">
                          <a:pos x="65" y="44"/>
                        </a:cxn>
                        <a:cxn ang="0">
                          <a:pos x="44" y="0"/>
                        </a:cxn>
                      </a:cxnLst>
                      <a:rect l="0" t="0" r="0" b="0"/>
                      <a:pathLst>
                        <a:path w="142" h="332">
                          <a:moveTo>
                            <a:pt x="44" y="0"/>
                          </a:moveTo>
                          <a:lnTo>
                            <a:pt x="10" y="23"/>
                          </a:lnTo>
                          <a:lnTo>
                            <a:pt x="0" y="103"/>
                          </a:lnTo>
                          <a:lnTo>
                            <a:pt x="27" y="154"/>
                          </a:lnTo>
                          <a:lnTo>
                            <a:pt x="27" y="164"/>
                          </a:lnTo>
                          <a:lnTo>
                            <a:pt x="28" y="175"/>
                          </a:lnTo>
                          <a:lnTo>
                            <a:pt x="31" y="183"/>
                          </a:lnTo>
                          <a:lnTo>
                            <a:pt x="28" y="241"/>
                          </a:lnTo>
                          <a:lnTo>
                            <a:pt x="18" y="330"/>
                          </a:lnTo>
                          <a:lnTo>
                            <a:pt x="28" y="332"/>
                          </a:lnTo>
                          <a:lnTo>
                            <a:pt x="42" y="328"/>
                          </a:lnTo>
                          <a:lnTo>
                            <a:pt x="54" y="266"/>
                          </a:lnTo>
                          <a:lnTo>
                            <a:pt x="59" y="244"/>
                          </a:lnTo>
                          <a:lnTo>
                            <a:pt x="75" y="185"/>
                          </a:lnTo>
                          <a:lnTo>
                            <a:pt x="76" y="248"/>
                          </a:lnTo>
                          <a:lnTo>
                            <a:pt x="86" y="323"/>
                          </a:lnTo>
                          <a:lnTo>
                            <a:pt x="107" y="323"/>
                          </a:lnTo>
                          <a:lnTo>
                            <a:pt x="110" y="242"/>
                          </a:lnTo>
                          <a:lnTo>
                            <a:pt x="109" y="162"/>
                          </a:lnTo>
                          <a:lnTo>
                            <a:pt x="109" y="121"/>
                          </a:lnTo>
                          <a:lnTo>
                            <a:pt x="113" y="108"/>
                          </a:lnTo>
                          <a:lnTo>
                            <a:pt x="116" y="110"/>
                          </a:lnTo>
                          <a:lnTo>
                            <a:pt x="140" y="95"/>
                          </a:lnTo>
                          <a:lnTo>
                            <a:pt x="142" y="70"/>
                          </a:lnTo>
                          <a:lnTo>
                            <a:pt x="103" y="8"/>
                          </a:lnTo>
                          <a:lnTo>
                            <a:pt x="76" y="0"/>
                          </a:lnTo>
                          <a:lnTo>
                            <a:pt x="82" y="41"/>
                          </a:lnTo>
                          <a:lnTo>
                            <a:pt x="76" y="82"/>
                          </a:lnTo>
                          <a:lnTo>
                            <a:pt x="65" y="44"/>
                          </a:lnTo>
                          <a:lnTo>
                            <a:pt x="44" y="0"/>
                          </a:lnTo>
                          <a:close/>
                        </a:path>
                      </a:pathLst>
                    </a:custGeom>
                    <a:solidFill>
                      <a:srgbClr val="5F3F1F"/>
                    </a:solidFill>
                    <a:ln w="9525">
                      <a:noFill/>
                    </a:ln>
                  </p:spPr>
                  <p:txBody>
                    <a:bodyPr/>
                    <a:lstStyle/>
                    <a:p>
                      <a:endParaRPr lang="zh-CN" altLang="en-US"/>
                    </a:p>
                  </p:txBody>
                </p:sp>
                <p:sp>
                  <p:nvSpPr>
                    <p:cNvPr id="11584" name="Freeform 321"/>
                    <p:cNvSpPr/>
                    <p:nvPr/>
                  </p:nvSpPr>
                  <p:spPr>
                    <a:xfrm>
                      <a:off x="8" y="37"/>
                      <a:ext cx="31" cy="82"/>
                    </a:xfrm>
                    <a:custGeom>
                      <a:avLst/>
                      <a:gdLst/>
                      <a:ahLst/>
                      <a:cxnLst>
                        <a:cxn ang="0">
                          <a:pos x="16" y="0"/>
                        </a:cxn>
                        <a:cxn ang="0">
                          <a:pos x="19" y="19"/>
                        </a:cxn>
                        <a:cxn ang="0">
                          <a:pos x="17" y="49"/>
                        </a:cxn>
                        <a:cxn ang="0">
                          <a:pos x="0" y="54"/>
                        </a:cxn>
                        <a:cxn ang="0">
                          <a:pos x="17" y="56"/>
                        </a:cxn>
                        <a:cxn ang="0">
                          <a:pos x="21" y="74"/>
                        </a:cxn>
                        <a:cxn ang="0">
                          <a:pos x="31" y="82"/>
                        </a:cxn>
                        <a:cxn ang="0">
                          <a:pos x="27" y="67"/>
                        </a:cxn>
                        <a:cxn ang="0">
                          <a:pos x="24" y="58"/>
                        </a:cxn>
                        <a:cxn ang="0">
                          <a:pos x="23" y="40"/>
                        </a:cxn>
                        <a:cxn ang="0">
                          <a:pos x="16" y="0"/>
                        </a:cxn>
                      </a:cxnLst>
                      <a:rect l="0" t="0" r="0" b="0"/>
                      <a:pathLst>
                        <a:path w="31" h="82">
                          <a:moveTo>
                            <a:pt x="16" y="0"/>
                          </a:moveTo>
                          <a:lnTo>
                            <a:pt x="19" y="19"/>
                          </a:lnTo>
                          <a:lnTo>
                            <a:pt x="17" y="49"/>
                          </a:lnTo>
                          <a:lnTo>
                            <a:pt x="0" y="54"/>
                          </a:lnTo>
                          <a:lnTo>
                            <a:pt x="17" y="56"/>
                          </a:lnTo>
                          <a:lnTo>
                            <a:pt x="21" y="74"/>
                          </a:lnTo>
                          <a:lnTo>
                            <a:pt x="31" y="82"/>
                          </a:lnTo>
                          <a:lnTo>
                            <a:pt x="27" y="67"/>
                          </a:lnTo>
                          <a:lnTo>
                            <a:pt x="24" y="58"/>
                          </a:lnTo>
                          <a:lnTo>
                            <a:pt x="23" y="40"/>
                          </a:lnTo>
                          <a:lnTo>
                            <a:pt x="16" y="0"/>
                          </a:lnTo>
                          <a:close/>
                        </a:path>
                      </a:pathLst>
                    </a:custGeom>
                    <a:solidFill>
                      <a:srgbClr val="3F1F00"/>
                    </a:solidFill>
                    <a:ln w="9525">
                      <a:noFill/>
                    </a:ln>
                  </p:spPr>
                  <p:txBody>
                    <a:bodyPr/>
                    <a:lstStyle/>
                    <a:p>
                      <a:endParaRPr lang="zh-CN" altLang="en-US"/>
                    </a:p>
                  </p:txBody>
                </p:sp>
                <p:sp>
                  <p:nvSpPr>
                    <p:cNvPr id="11585" name="Freeform 322"/>
                    <p:cNvSpPr/>
                    <p:nvPr/>
                  </p:nvSpPr>
                  <p:spPr>
                    <a:xfrm>
                      <a:off x="42" y="41"/>
                      <a:ext cx="7" cy="7"/>
                    </a:xfrm>
                    <a:custGeom>
                      <a:avLst/>
                      <a:gdLst/>
                      <a:ahLst/>
                      <a:cxnLst>
                        <a:cxn ang="0">
                          <a:pos x="0" y="7"/>
                        </a:cxn>
                        <a:cxn ang="0">
                          <a:pos x="0" y="0"/>
                        </a:cxn>
                        <a:cxn ang="0">
                          <a:pos x="7" y="6"/>
                        </a:cxn>
                        <a:cxn ang="0">
                          <a:pos x="0" y="7"/>
                        </a:cxn>
                      </a:cxnLst>
                      <a:rect l="0" t="0" r="0" b="0"/>
                      <a:pathLst>
                        <a:path w="7" h="7">
                          <a:moveTo>
                            <a:pt x="0" y="7"/>
                          </a:moveTo>
                          <a:lnTo>
                            <a:pt x="0" y="0"/>
                          </a:lnTo>
                          <a:lnTo>
                            <a:pt x="7" y="6"/>
                          </a:lnTo>
                          <a:lnTo>
                            <a:pt x="0" y="7"/>
                          </a:lnTo>
                          <a:close/>
                        </a:path>
                      </a:pathLst>
                    </a:custGeom>
                    <a:solidFill>
                      <a:srgbClr val="FFDFBF"/>
                    </a:solidFill>
                    <a:ln w="9525">
                      <a:noFill/>
                    </a:ln>
                  </p:spPr>
                  <p:txBody>
                    <a:bodyPr/>
                    <a:lstStyle/>
                    <a:p>
                      <a:endParaRPr lang="zh-CN" altLang="en-US"/>
                    </a:p>
                  </p:txBody>
                </p:sp>
              </p:grpSp>
            </p:grpSp>
          </p:grpSp>
          <p:grpSp>
            <p:nvGrpSpPr>
              <p:cNvPr id="11586" name="Group 323"/>
              <p:cNvGrpSpPr/>
              <p:nvPr/>
            </p:nvGrpSpPr>
            <p:grpSpPr>
              <a:xfrm>
                <a:off x="42" y="0"/>
                <a:ext cx="74" cy="165"/>
                <a:chOff x="0" y="0"/>
                <a:chExt cx="74" cy="165"/>
              </a:xfrm>
            </p:grpSpPr>
            <p:grpSp>
              <p:nvGrpSpPr>
                <p:cNvPr id="11587" name="Group 324"/>
                <p:cNvGrpSpPr/>
                <p:nvPr/>
              </p:nvGrpSpPr>
              <p:grpSpPr>
                <a:xfrm>
                  <a:off x="0" y="0"/>
                  <a:ext cx="40" cy="61"/>
                  <a:chOff x="0" y="0"/>
                  <a:chExt cx="40" cy="61"/>
                </a:xfrm>
              </p:grpSpPr>
              <p:grpSp>
                <p:nvGrpSpPr>
                  <p:cNvPr id="11588" name="Group 325"/>
                  <p:cNvGrpSpPr/>
                  <p:nvPr/>
                </p:nvGrpSpPr>
                <p:grpSpPr>
                  <a:xfrm>
                    <a:off x="0" y="2"/>
                    <a:ext cx="37" cy="59"/>
                    <a:chOff x="0" y="0"/>
                    <a:chExt cx="37" cy="59"/>
                  </a:xfrm>
                </p:grpSpPr>
                <p:sp>
                  <p:nvSpPr>
                    <p:cNvPr id="11589" name="Freeform 326"/>
                    <p:cNvSpPr/>
                    <p:nvPr/>
                  </p:nvSpPr>
                  <p:spPr>
                    <a:xfrm>
                      <a:off x="0" y="0"/>
                      <a:ext cx="36" cy="59"/>
                    </a:xfrm>
                    <a:custGeom>
                      <a:avLst/>
                      <a:gdLst/>
                      <a:ahLst/>
                      <a:cxnLst>
                        <a:cxn ang="0">
                          <a:pos x="36" y="9"/>
                        </a:cxn>
                        <a:cxn ang="0">
                          <a:pos x="36" y="19"/>
                        </a:cxn>
                        <a:cxn ang="0">
                          <a:pos x="34" y="22"/>
                        </a:cxn>
                        <a:cxn ang="0">
                          <a:pos x="36" y="26"/>
                        </a:cxn>
                        <a:cxn ang="0">
                          <a:pos x="36" y="29"/>
                        </a:cxn>
                        <a:cxn ang="0">
                          <a:pos x="36" y="34"/>
                        </a:cxn>
                        <a:cxn ang="0">
                          <a:pos x="34" y="38"/>
                        </a:cxn>
                        <a:cxn ang="0">
                          <a:pos x="34" y="43"/>
                        </a:cxn>
                        <a:cxn ang="0">
                          <a:pos x="33" y="47"/>
                        </a:cxn>
                        <a:cxn ang="0">
                          <a:pos x="30" y="50"/>
                        </a:cxn>
                        <a:cxn ang="0">
                          <a:pos x="31" y="52"/>
                        </a:cxn>
                        <a:cxn ang="0">
                          <a:pos x="24" y="59"/>
                        </a:cxn>
                        <a:cxn ang="0">
                          <a:pos x="4" y="50"/>
                        </a:cxn>
                        <a:cxn ang="0">
                          <a:pos x="4" y="35"/>
                        </a:cxn>
                        <a:cxn ang="0">
                          <a:pos x="4" y="34"/>
                        </a:cxn>
                        <a:cxn ang="0">
                          <a:pos x="3" y="31"/>
                        </a:cxn>
                        <a:cxn ang="0">
                          <a:pos x="2" y="29"/>
                        </a:cxn>
                        <a:cxn ang="0">
                          <a:pos x="0" y="21"/>
                        </a:cxn>
                        <a:cxn ang="0">
                          <a:pos x="2" y="21"/>
                        </a:cxn>
                        <a:cxn ang="0">
                          <a:pos x="2" y="18"/>
                        </a:cxn>
                        <a:cxn ang="0">
                          <a:pos x="2" y="13"/>
                        </a:cxn>
                        <a:cxn ang="0">
                          <a:pos x="2" y="10"/>
                        </a:cxn>
                        <a:cxn ang="0">
                          <a:pos x="4" y="6"/>
                        </a:cxn>
                        <a:cxn ang="0">
                          <a:pos x="6" y="4"/>
                        </a:cxn>
                        <a:cxn ang="0">
                          <a:pos x="9" y="1"/>
                        </a:cxn>
                        <a:cxn ang="0">
                          <a:pos x="13" y="0"/>
                        </a:cxn>
                        <a:cxn ang="0">
                          <a:pos x="17" y="0"/>
                        </a:cxn>
                        <a:cxn ang="0">
                          <a:pos x="20" y="0"/>
                        </a:cxn>
                        <a:cxn ang="0">
                          <a:pos x="26" y="0"/>
                        </a:cxn>
                        <a:cxn ang="0">
                          <a:pos x="29" y="0"/>
                        </a:cxn>
                        <a:cxn ang="0">
                          <a:pos x="31" y="1"/>
                        </a:cxn>
                        <a:cxn ang="0">
                          <a:pos x="34" y="4"/>
                        </a:cxn>
                        <a:cxn ang="0">
                          <a:pos x="34" y="5"/>
                        </a:cxn>
                        <a:cxn ang="0">
                          <a:pos x="36" y="9"/>
                        </a:cxn>
                      </a:cxnLst>
                      <a:rect l="0" t="0" r="0" b="0"/>
                      <a:pathLst>
                        <a:path w="36" h="59">
                          <a:moveTo>
                            <a:pt x="36" y="9"/>
                          </a:moveTo>
                          <a:lnTo>
                            <a:pt x="36" y="19"/>
                          </a:lnTo>
                          <a:lnTo>
                            <a:pt x="34" y="22"/>
                          </a:lnTo>
                          <a:lnTo>
                            <a:pt x="36" y="26"/>
                          </a:lnTo>
                          <a:lnTo>
                            <a:pt x="36" y="29"/>
                          </a:lnTo>
                          <a:lnTo>
                            <a:pt x="36" y="34"/>
                          </a:lnTo>
                          <a:lnTo>
                            <a:pt x="34" y="38"/>
                          </a:lnTo>
                          <a:lnTo>
                            <a:pt x="34" y="43"/>
                          </a:lnTo>
                          <a:lnTo>
                            <a:pt x="33" y="47"/>
                          </a:lnTo>
                          <a:lnTo>
                            <a:pt x="30" y="50"/>
                          </a:lnTo>
                          <a:lnTo>
                            <a:pt x="31" y="52"/>
                          </a:lnTo>
                          <a:lnTo>
                            <a:pt x="24" y="59"/>
                          </a:lnTo>
                          <a:lnTo>
                            <a:pt x="4" y="50"/>
                          </a:lnTo>
                          <a:lnTo>
                            <a:pt x="4" y="35"/>
                          </a:lnTo>
                          <a:lnTo>
                            <a:pt x="4" y="34"/>
                          </a:lnTo>
                          <a:lnTo>
                            <a:pt x="3" y="31"/>
                          </a:lnTo>
                          <a:lnTo>
                            <a:pt x="2" y="29"/>
                          </a:lnTo>
                          <a:lnTo>
                            <a:pt x="0" y="21"/>
                          </a:lnTo>
                          <a:lnTo>
                            <a:pt x="2" y="21"/>
                          </a:lnTo>
                          <a:lnTo>
                            <a:pt x="2" y="18"/>
                          </a:lnTo>
                          <a:lnTo>
                            <a:pt x="2" y="13"/>
                          </a:lnTo>
                          <a:lnTo>
                            <a:pt x="2" y="10"/>
                          </a:lnTo>
                          <a:lnTo>
                            <a:pt x="4" y="6"/>
                          </a:lnTo>
                          <a:lnTo>
                            <a:pt x="6" y="4"/>
                          </a:lnTo>
                          <a:lnTo>
                            <a:pt x="9" y="1"/>
                          </a:lnTo>
                          <a:lnTo>
                            <a:pt x="13" y="0"/>
                          </a:lnTo>
                          <a:lnTo>
                            <a:pt x="17" y="0"/>
                          </a:lnTo>
                          <a:lnTo>
                            <a:pt x="20" y="0"/>
                          </a:lnTo>
                          <a:lnTo>
                            <a:pt x="26" y="0"/>
                          </a:lnTo>
                          <a:lnTo>
                            <a:pt x="29" y="0"/>
                          </a:lnTo>
                          <a:lnTo>
                            <a:pt x="31" y="1"/>
                          </a:lnTo>
                          <a:lnTo>
                            <a:pt x="34" y="4"/>
                          </a:lnTo>
                          <a:lnTo>
                            <a:pt x="34" y="5"/>
                          </a:lnTo>
                          <a:lnTo>
                            <a:pt x="36" y="9"/>
                          </a:lnTo>
                          <a:close/>
                        </a:path>
                      </a:pathLst>
                    </a:custGeom>
                    <a:solidFill>
                      <a:srgbClr val="FF7F7F"/>
                    </a:solidFill>
                    <a:ln w="9525">
                      <a:noFill/>
                    </a:ln>
                  </p:spPr>
                  <p:txBody>
                    <a:bodyPr/>
                    <a:lstStyle/>
                    <a:p>
                      <a:endParaRPr lang="zh-CN" altLang="en-US"/>
                    </a:p>
                  </p:txBody>
                </p:sp>
                <p:grpSp>
                  <p:nvGrpSpPr>
                    <p:cNvPr id="11590" name="Group 327"/>
                    <p:cNvGrpSpPr/>
                    <p:nvPr/>
                  </p:nvGrpSpPr>
                  <p:grpSpPr>
                    <a:xfrm>
                      <a:off x="6" y="22"/>
                      <a:ext cx="31" cy="26"/>
                      <a:chOff x="0" y="0"/>
                      <a:chExt cx="31" cy="26"/>
                    </a:xfrm>
                  </p:grpSpPr>
                  <p:sp>
                    <p:nvSpPr>
                      <p:cNvPr id="11591" name="Freeform 328"/>
                      <p:cNvSpPr/>
                      <p:nvPr/>
                    </p:nvSpPr>
                    <p:spPr>
                      <a:xfrm>
                        <a:off x="13" y="0"/>
                        <a:ext cx="8" cy="1"/>
                      </a:xfrm>
                      <a:custGeom>
                        <a:avLst/>
                        <a:gdLst/>
                        <a:ahLst/>
                        <a:cxnLst>
                          <a:cxn ang="0">
                            <a:pos x="0" y="0"/>
                          </a:cxn>
                          <a:cxn ang="0">
                            <a:pos x="2" y="0"/>
                          </a:cxn>
                          <a:cxn ang="0">
                            <a:pos x="5" y="0"/>
                          </a:cxn>
                          <a:cxn ang="0">
                            <a:pos x="7" y="0"/>
                          </a:cxn>
                          <a:cxn ang="0">
                            <a:pos x="8" y="0"/>
                          </a:cxn>
                          <a:cxn ang="0">
                            <a:pos x="7" y="0"/>
                          </a:cxn>
                          <a:cxn ang="0">
                            <a:pos x="7" y="0"/>
                          </a:cxn>
                          <a:cxn ang="0">
                            <a:pos x="4" y="0"/>
                          </a:cxn>
                          <a:cxn ang="0">
                            <a:pos x="1" y="0"/>
                          </a:cxn>
                          <a:cxn ang="0">
                            <a:pos x="2" y="0"/>
                          </a:cxn>
                          <a:cxn ang="0">
                            <a:pos x="1" y="0"/>
                          </a:cxn>
                          <a:cxn ang="0">
                            <a:pos x="0" y="0"/>
                          </a:cxn>
                        </a:cxnLst>
                        <a:rect l="0" t="0" r="0" b="0"/>
                        <a:pathLst>
                          <a:path w="8" h="1">
                            <a:moveTo>
                              <a:pt x="0" y="0"/>
                            </a:moveTo>
                            <a:lnTo>
                              <a:pt x="2" y="0"/>
                            </a:lnTo>
                            <a:lnTo>
                              <a:pt x="5" y="0"/>
                            </a:lnTo>
                            <a:lnTo>
                              <a:pt x="7" y="0"/>
                            </a:lnTo>
                            <a:lnTo>
                              <a:pt x="8" y="0"/>
                            </a:lnTo>
                            <a:lnTo>
                              <a:pt x="7" y="0"/>
                            </a:lnTo>
                            <a:lnTo>
                              <a:pt x="4" y="0"/>
                            </a:lnTo>
                            <a:lnTo>
                              <a:pt x="1" y="0"/>
                            </a:lnTo>
                            <a:lnTo>
                              <a:pt x="2" y="0"/>
                            </a:lnTo>
                            <a:lnTo>
                              <a:pt x="1" y="0"/>
                            </a:lnTo>
                            <a:lnTo>
                              <a:pt x="0" y="0"/>
                            </a:lnTo>
                            <a:close/>
                          </a:path>
                        </a:pathLst>
                      </a:custGeom>
                      <a:solidFill>
                        <a:srgbClr val="7F5F3F"/>
                      </a:solidFill>
                      <a:ln w="9525">
                        <a:noFill/>
                      </a:ln>
                    </p:spPr>
                    <p:txBody>
                      <a:bodyPr/>
                      <a:lstStyle/>
                      <a:p>
                        <a:endParaRPr lang="zh-CN" altLang="en-US"/>
                      </a:p>
                    </p:txBody>
                  </p:sp>
                  <p:sp>
                    <p:nvSpPr>
                      <p:cNvPr id="11592" name="Freeform 329"/>
                      <p:cNvSpPr/>
                      <p:nvPr/>
                    </p:nvSpPr>
                    <p:spPr>
                      <a:xfrm>
                        <a:off x="30" y="12"/>
                        <a:ext cx="1" cy="1"/>
                      </a:xfrm>
                      <a:custGeom>
                        <a:avLst/>
                        <a:gdLst/>
                        <a:ahLst/>
                        <a:cxnLst>
                          <a:cxn ang="0">
                            <a:pos x="0" y="1"/>
                          </a:cxn>
                          <a:cxn ang="0">
                            <a:pos x="0" y="1"/>
                          </a:cxn>
                          <a:cxn ang="0">
                            <a:pos x="0" y="0"/>
                          </a:cxn>
                          <a:cxn ang="0">
                            <a:pos x="0" y="1"/>
                          </a:cxn>
                        </a:cxnLst>
                        <a:rect l="0" t="0" r="0" b="0"/>
                        <a:pathLst>
                          <a:path w="1" h="1">
                            <a:moveTo>
                              <a:pt x="0" y="1"/>
                            </a:moveTo>
                            <a:lnTo>
                              <a:pt x="0" y="1"/>
                            </a:lnTo>
                            <a:lnTo>
                              <a:pt x="0" y="0"/>
                            </a:lnTo>
                            <a:lnTo>
                              <a:pt x="0" y="1"/>
                            </a:lnTo>
                            <a:close/>
                          </a:path>
                        </a:pathLst>
                      </a:custGeom>
                      <a:solidFill>
                        <a:srgbClr val="7F5F3F"/>
                      </a:solidFill>
                      <a:ln w="9525">
                        <a:noFill/>
                      </a:ln>
                    </p:spPr>
                    <p:txBody>
                      <a:bodyPr/>
                      <a:lstStyle/>
                      <a:p>
                        <a:endParaRPr lang="zh-CN" altLang="en-US"/>
                      </a:p>
                    </p:txBody>
                  </p:sp>
                  <p:sp>
                    <p:nvSpPr>
                      <p:cNvPr id="11593" name="Freeform 330"/>
                      <p:cNvSpPr/>
                      <p:nvPr/>
                    </p:nvSpPr>
                    <p:spPr>
                      <a:xfrm>
                        <a:off x="0" y="14"/>
                        <a:ext cx="15" cy="12"/>
                      </a:xfrm>
                      <a:custGeom>
                        <a:avLst/>
                        <a:gdLst/>
                        <a:ahLst/>
                        <a:cxnLst>
                          <a:cxn ang="0">
                            <a:pos x="0" y="2"/>
                          </a:cxn>
                          <a:cxn ang="0">
                            <a:pos x="3" y="0"/>
                          </a:cxn>
                          <a:cxn ang="0">
                            <a:pos x="6" y="7"/>
                          </a:cxn>
                          <a:cxn ang="0">
                            <a:pos x="15" y="12"/>
                          </a:cxn>
                          <a:cxn ang="0">
                            <a:pos x="6" y="8"/>
                          </a:cxn>
                          <a:cxn ang="0">
                            <a:pos x="1" y="6"/>
                          </a:cxn>
                          <a:cxn ang="0">
                            <a:pos x="0" y="7"/>
                          </a:cxn>
                          <a:cxn ang="0">
                            <a:pos x="0" y="0"/>
                          </a:cxn>
                          <a:cxn ang="0">
                            <a:pos x="0" y="2"/>
                          </a:cxn>
                        </a:cxnLst>
                        <a:rect l="0" t="0" r="0" b="0"/>
                        <a:pathLst>
                          <a:path w="15" h="12">
                            <a:moveTo>
                              <a:pt x="0" y="2"/>
                            </a:moveTo>
                            <a:lnTo>
                              <a:pt x="3" y="0"/>
                            </a:lnTo>
                            <a:lnTo>
                              <a:pt x="6" y="7"/>
                            </a:lnTo>
                            <a:lnTo>
                              <a:pt x="15" y="12"/>
                            </a:lnTo>
                            <a:lnTo>
                              <a:pt x="6" y="8"/>
                            </a:lnTo>
                            <a:lnTo>
                              <a:pt x="1" y="6"/>
                            </a:lnTo>
                            <a:lnTo>
                              <a:pt x="0" y="7"/>
                            </a:lnTo>
                            <a:lnTo>
                              <a:pt x="0" y="0"/>
                            </a:lnTo>
                            <a:lnTo>
                              <a:pt x="0" y="2"/>
                            </a:lnTo>
                            <a:close/>
                          </a:path>
                        </a:pathLst>
                      </a:custGeom>
                      <a:solidFill>
                        <a:srgbClr val="7F5F3F"/>
                      </a:solidFill>
                      <a:ln w="9525">
                        <a:noFill/>
                      </a:ln>
                    </p:spPr>
                    <p:txBody>
                      <a:bodyPr/>
                      <a:lstStyle/>
                      <a:p>
                        <a:endParaRPr lang="zh-CN" altLang="en-US"/>
                      </a:p>
                    </p:txBody>
                  </p:sp>
                </p:grpSp>
              </p:grpSp>
              <p:sp>
                <p:nvSpPr>
                  <p:cNvPr id="11594" name="Freeform 331"/>
                  <p:cNvSpPr/>
                  <p:nvPr/>
                </p:nvSpPr>
                <p:spPr>
                  <a:xfrm>
                    <a:off x="0" y="0"/>
                    <a:ext cx="40" cy="37"/>
                  </a:xfrm>
                  <a:custGeom>
                    <a:avLst/>
                    <a:gdLst/>
                    <a:ahLst/>
                    <a:cxnLst>
                      <a:cxn ang="0">
                        <a:pos x="4" y="37"/>
                      </a:cxn>
                      <a:cxn ang="0">
                        <a:pos x="2" y="33"/>
                      </a:cxn>
                      <a:cxn ang="0">
                        <a:pos x="0" y="27"/>
                      </a:cxn>
                      <a:cxn ang="0">
                        <a:pos x="0" y="20"/>
                      </a:cxn>
                      <a:cxn ang="0">
                        <a:pos x="0" y="12"/>
                      </a:cxn>
                      <a:cxn ang="0">
                        <a:pos x="0" y="7"/>
                      </a:cxn>
                      <a:cxn ang="0">
                        <a:pos x="4" y="3"/>
                      </a:cxn>
                      <a:cxn ang="0">
                        <a:pos x="9" y="0"/>
                      </a:cxn>
                      <a:cxn ang="0">
                        <a:pos x="17" y="0"/>
                      </a:cxn>
                      <a:cxn ang="0">
                        <a:pos x="27" y="0"/>
                      </a:cxn>
                      <a:cxn ang="0">
                        <a:pos x="34" y="3"/>
                      </a:cxn>
                      <a:cxn ang="0">
                        <a:pos x="38" y="3"/>
                      </a:cxn>
                      <a:cxn ang="0">
                        <a:pos x="40" y="3"/>
                      </a:cxn>
                      <a:cxn ang="0">
                        <a:pos x="37" y="6"/>
                      </a:cxn>
                      <a:cxn ang="0">
                        <a:pos x="36" y="10"/>
                      </a:cxn>
                      <a:cxn ang="0">
                        <a:pos x="36" y="11"/>
                      </a:cxn>
                      <a:cxn ang="0">
                        <a:pos x="33" y="8"/>
                      </a:cxn>
                      <a:cxn ang="0">
                        <a:pos x="27" y="8"/>
                      </a:cxn>
                      <a:cxn ang="0">
                        <a:pos x="21" y="8"/>
                      </a:cxn>
                      <a:cxn ang="0">
                        <a:pos x="17" y="8"/>
                      </a:cxn>
                      <a:cxn ang="0">
                        <a:pos x="13" y="8"/>
                      </a:cxn>
                      <a:cxn ang="0">
                        <a:pos x="14" y="10"/>
                      </a:cxn>
                      <a:cxn ang="0">
                        <a:pos x="14" y="11"/>
                      </a:cxn>
                      <a:cxn ang="0">
                        <a:pos x="14" y="15"/>
                      </a:cxn>
                      <a:cxn ang="0">
                        <a:pos x="12" y="17"/>
                      </a:cxn>
                      <a:cxn ang="0">
                        <a:pos x="10" y="21"/>
                      </a:cxn>
                      <a:cxn ang="0">
                        <a:pos x="10" y="27"/>
                      </a:cxn>
                      <a:cxn ang="0">
                        <a:pos x="6" y="24"/>
                      </a:cxn>
                      <a:cxn ang="0">
                        <a:pos x="6" y="21"/>
                      </a:cxn>
                      <a:cxn ang="0">
                        <a:pos x="4" y="21"/>
                      </a:cxn>
                      <a:cxn ang="0">
                        <a:pos x="2" y="21"/>
                      </a:cxn>
                      <a:cxn ang="0">
                        <a:pos x="0" y="23"/>
                      </a:cxn>
                      <a:cxn ang="0">
                        <a:pos x="2" y="29"/>
                      </a:cxn>
                      <a:cxn ang="0">
                        <a:pos x="3" y="33"/>
                      </a:cxn>
                      <a:cxn ang="0">
                        <a:pos x="4" y="37"/>
                      </a:cxn>
                    </a:cxnLst>
                    <a:rect l="0" t="0" r="0" b="0"/>
                    <a:pathLst>
                      <a:path w="40" h="37">
                        <a:moveTo>
                          <a:pt x="4" y="37"/>
                        </a:moveTo>
                        <a:lnTo>
                          <a:pt x="2" y="33"/>
                        </a:lnTo>
                        <a:lnTo>
                          <a:pt x="0" y="27"/>
                        </a:lnTo>
                        <a:lnTo>
                          <a:pt x="0" y="20"/>
                        </a:lnTo>
                        <a:lnTo>
                          <a:pt x="0" y="12"/>
                        </a:lnTo>
                        <a:lnTo>
                          <a:pt x="0" y="7"/>
                        </a:lnTo>
                        <a:lnTo>
                          <a:pt x="4" y="3"/>
                        </a:lnTo>
                        <a:lnTo>
                          <a:pt x="9" y="0"/>
                        </a:lnTo>
                        <a:lnTo>
                          <a:pt x="17" y="0"/>
                        </a:lnTo>
                        <a:lnTo>
                          <a:pt x="27" y="0"/>
                        </a:lnTo>
                        <a:lnTo>
                          <a:pt x="34" y="3"/>
                        </a:lnTo>
                        <a:lnTo>
                          <a:pt x="38" y="3"/>
                        </a:lnTo>
                        <a:lnTo>
                          <a:pt x="40" y="3"/>
                        </a:lnTo>
                        <a:lnTo>
                          <a:pt x="37" y="6"/>
                        </a:lnTo>
                        <a:lnTo>
                          <a:pt x="36" y="10"/>
                        </a:lnTo>
                        <a:lnTo>
                          <a:pt x="36" y="11"/>
                        </a:lnTo>
                        <a:lnTo>
                          <a:pt x="33" y="8"/>
                        </a:lnTo>
                        <a:lnTo>
                          <a:pt x="27" y="8"/>
                        </a:lnTo>
                        <a:lnTo>
                          <a:pt x="21" y="8"/>
                        </a:lnTo>
                        <a:lnTo>
                          <a:pt x="17" y="8"/>
                        </a:lnTo>
                        <a:lnTo>
                          <a:pt x="13" y="8"/>
                        </a:lnTo>
                        <a:lnTo>
                          <a:pt x="14" y="10"/>
                        </a:lnTo>
                        <a:lnTo>
                          <a:pt x="14" y="11"/>
                        </a:lnTo>
                        <a:lnTo>
                          <a:pt x="14" y="15"/>
                        </a:lnTo>
                        <a:lnTo>
                          <a:pt x="12" y="17"/>
                        </a:lnTo>
                        <a:lnTo>
                          <a:pt x="10" y="21"/>
                        </a:lnTo>
                        <a:lnTo>
                          <a:pt x="10" y="27"/>
                        </a:lnTo>
                        <a:lnTo>
                          <a:pt x="6" y="24"/>
                        </a:lnTo>
                        <a:lnTo>
                          <a:pt x="6" y="21"/>
                        </a:lnTo>
                        <a:lnTo>
                          <a:pt x="4" y="21"/>
                        </a:lnTo>
                        <a:lnTo>
                          <a:pt x="2" y="21"/>
                        </a:lnTo>
                        <a:lnTo>
                          <a:pt x="0" y="23"/>
                        </a:lnTo>
                        <a:lnTo>
                          <a:pt x="2" y="29"/>
                        </a:lnTo>
                        <a:lnTo>
                          <a:pt x="3" y="33"/>
                        </a:lnTo>
                        <a:lnTo>
                          <a:pt x="4" y="37"/>
                        </a:lnTo>
                        <a:close/>
                      </a:path>
                    </a:pathLst>
                  </a:custGeom>
                  <a:solidFill>
                    <a:srgbClr val="BF7F1F"/>
                  </a:solidFill>
                  <a:ln w="9525">
                    <a:noFill/>
                  </a:ln>
                </p:spPr>
                <p:txBody>
                  <a:bodyPr/>
                  <a:lstStyle/>
                  <a:p>
                    <a:endParaRPr lang="zh-CN" altLang="en-US"/>
                  </a:p>
                </p:txBody>
              </p:sp>
            </p:grpSp>
            <p:sp>
              <p:nvSpPr>
                <p:cNvPr id="11595" name="Freeform 332"/>
                <p:cNvSpPr/>
                <p:nvPr/>
              </p:nvSpPr>
              <p:spPr>
                <a:xfrm>
                  <a:off x="38" y="149"/>
                  <a:ext cx="36" cy="16"/>
                </a:xfrm>
                <a:custGeom>
                  <a:avLst/>
                  <a:gdLst/>
                  <a:ahLst/>
                  <a:cxnLst>
                    <a:cxn ang="0">
                      <a:pos x="36" y="14"/>
                    </a:cxn>
                    <a:cxn ang="0">
                      <a:pos x="27" y="16"/>
                    </a:cxn>
                    <a:cxn ang="0">
                      <a:pos x="15" y="14"/>
                    </a:cxn>
                    <a:cxn ang="0">
                      <a:pos x="6" y="12"/>
                    </a:cxn>
                    <a:cxn ang="0">
                      <a:pos x="0" y="3"/>
                    </a:cxn>
                    <a:cxn ang="0">
                      <a:pos x="16" y="4"/>
                    </a:cxn>
                    <a:cxn ang="0">
                      <a:pos x="15" y="0"/>
                    </a:cxn>
                    <a:cxn ang="0">
                      <a:pos x="23" y="0"/>
                    </a:cxn>
                    <a:cxn ang="0">
                      <a:pos x="29" y="4"/>
                    </a:cxn>
                    <a:cxn ang="0">
                      <a:pos x="33" y="5"/>
                    </a:cxn>
                    <a:cxn ang="0">
                      <a:pos x="36" y="14"/>
                    </a:cxn>
                  </a:cxnLst>
                  <a:rect l="0" t="0" r="0" b="0"/>
                  <a:pathLst>
                    <a:path w="36" h="16">
                      <a:moveTo>
                        <a:pt x="36" y="14"/>
                      </a:moveTo>
                      <a:lnTo>
                        <a:pt x="27" y="16"/>
                      </a:lnTo>
                      <a:lnTo>
                        <a:pt x="15" y="14"/>
                      </a:lnTo>
                      <a:lnTo>
                        <a:pt x="6" y="12"/>
                      </a:lnTo>
                      <a:lnTo>
                        <a:pt x="0" y="3"/>
                      </a:lnTo>
                      <a:lnTo>
                        <a:pt x="16" y="4"/>
                      </a:lnTo>
                      <a:lnTo>
                        <a:pt x="15" y="0"/>
                      </a:lnTo>
                      <a:lnTo>
                        <a:pt x="23" y="0"/>
                      </a:lnTo>
                      <a:lnTo>
                        <a:pt x="29" y="4"/>
                      </a:lnTo>
                      <a:lnTo>
                        <a:pt x="33" y="5"/>
                      </a:lnTo>
                      <a:lnTo>
                        <a:pt x="36" y="14"/>
                      </a:lnTo>
                      <a:close/>
                    </a:path>
                  </a:pathLst>
                </a:custGeom>
                <a:solidFill>
                  <a:srgbClr val="FF7F7F"/>
                </a:solidFill>
                <a:ln w="9525">
                  <a:noFill/>
                </a:ln>
              </p:spPr>
              <p:txBody>
                <a:bodyPr/>
                <a:lstStyle/>
                <a:p>
                  <a:endParaRPr lang="zh-CN" altLang="en-US"/>
                </a:p>
              </p:txBody>
            </p:sp>
          </p:grpSp>
        </p:grpSp>
        <p:sp>
          <p:nvSpPr>
            <p:cNvPr id="11596" name="Rectangle 333"/>
            <p:cNvSpPr/>
            <p:nvPr/>
          </p:nvSpPr>
          <p:spPr>
            <a:xfrm>
              <a:off x="3232" y="728"/>
              <a:ext cx="825" cy="158"/>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597" name="Rectangle 334"/>
            <p:cNvSpPr/>
            <p:nvPr/>
          </p:nvSpPr>
          <p:spPr>
            <a:xfrm>
              <a:off x="3274" y="759"/>
              <a:ext cx="540" cy="247"/>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Administer justice</a:t>
              </a:r>
            </a:p>
            <a:p>
              <a:pPr>
                <a:buClrTx/>
              </a:pPr>
              <a:endParaRPr lang="zh-CN" altLang="en-US" sz="2400" dirty="0">
                <a:latin typeface="Times New Roman" panose="02020603050405020304" pitchFamily="18" charset="0"/>
                <a:ea typeface="宋体" panose="02010600030101010101" pitchFamily="2" charset="-122"/>
              </a:endParaRPr>
            </a:p>
          </p:txBody>
        </p:sp>
        <p:grpSp>
          <p:nvGrpSpPr>
            <p:cNvPr id="11598" name="Group 335"/>
            <p:cNvGrpSpPr/>
            <p:nvPr/>
          </p:nvGrpSpPr>
          <p:grpSpPr>
            <a:xfrm>
              <a:off x="760" y="695"/>
              <a:ext cx="145" cy="481"/>
              <a:chOff x="0" y="0"/>
              <a:chExt cx="145" cy="481"/>
            </a:xfrm>
          </p:grpSpPr>
          <p:grpSp>
            <p:nvGrpSpPr>
              <p:cNvPr id="11599" name="Group 336"/>
              <p:cNvGrpSpPr/>
              <p:nvPr/>
            </p:nvGrpSpPr>
            <p:grpSpPr>
              <a:xfrm>
                <a:off x="0" y="71"/>
                <a:ext cx="145" cy="130"/>
                <a:chOff x="0" y="0"/>
                <a:chExt cx="145" cy="130"/>
              </a:xfrm>
            </p:grpSpPr>
            <p:sp>
              <p:nvSpPr>
                <p:cNvPr id="11600" name="Freeform 337"/>
                <p:cNvSpPr/>
                <p:nvPr/>
              </p:nvSpPr>
              <p:spPr>
                <a:xfrm>
                  <a:off x="0" y="0"/>
                  <a:ext cx="145" cy="130"/>
                </a:xfrm>
                <a:custGeom>
                  <a:avLst/>
                  <a:gdLst/>
                  <a:ahLst/>
                  <a:cxnLst>
                    <a:cxn ang="0">
                      <a:pos x="55" y="0"/>
                    </a:cxn>
                    <a:cxn ang="0">
                      <a:pos x="37" y="10"/>
                    </a:cxn>
                    <a:cxn ang="0">
                      <a:pos x="20" y="18"/>
                    </a:cxn>
                    <a:cxn ang="0">
                      <a:pos x="8" y="56"/>
                    </a:cxn>
                    <a:cxn ang="0">
                      <a:pos x="0" y="85"/>
                    </a:cxn>
                    <a:cxn ang="0">
                      <a:pos x="0" y="92"/>
                    </a:cxn>
                    <a:cxn ang="0">
                      <a:pos x="7" y="106"/>
                    </a:cxn>
                    <a:cxn ang="0">
                      <a:pos x="13" y="110"/>
                    </a:cxn>
                    <a:cxn ang="0">
                      <a:pos x="17" y="112"/>
                    </a:cxn>
                    <a:cxn ang="0">
                      <a:pos x="17" y="116"/>
                    </a:cxn>
                    <a:cxn ang="0">
                      <a:pos x="25" y="110"/>
                    </a:cxn>
                    <a:cxn ang="0">
                      <a:pos x="27" y="125"/>
                    </a:cxn>
                    <a:cxn ang="0">
                      <a:pos x="31" y="130"/>
                    </a:cxn>
                    <a:cxn ang="0">
                      <a:pos x="116" y="130"/>
                    </a:cxn>
                    <a:cxn ang="0">
                      <a:pos x="123" y="123"/>
                    </a:cxn>
                    <a:cxn ang="0">
                      <a:pos x="122" y="110"/>
                    </a:cxn>
                    <a:cxn ang="0">
                      <a:pos x="132" y="118"/>
                    </a:cxn>
                    <a:cxn ang="0">
                      <a:pos x="145" y="93"/>
                    </a:cxn>
                    <a:cxn ang="0">
                      <a:pos x="119" y="16"/>
                    </a:cxn>
                    <a:cxn ang="0">
                      <a:pos x="91" y="6"/>
                    </a:cxn>
                    <a:cxn ang="0">
                      <a:pos x="82" y="1"/>
                    </a:cxn>
                    <a:cxn ang="0">
                      <a:pos x="69" y="14"/>
                    </a:cxn>
                    <a:cxn ang="0">
                      <a:pos x="55" y="0"/>
                    </a:cxn>
                  </a:cxnLst>
                  <a:rect l="0" t="0" r="0" b="0"/>
                  <a:pathLst>
                    <a:path w="145" h="130">
                      <a:moveTo>
                        <a:pt x="55" y="0"/>
                      </a:moveTo>
                      <a:lnTo>
                        <a:pt x="37" y="10"/>
                      </a:lnTo>
                      <a:lnTo>
                        <a:pt x="20" y="18"/>
                      </a:lnTo>
                      <a:lnTo>
                        <a:pt x="8" y="56"/>
                      </a:lnTo>
                      <a:lnTo>
                        <a:pt x="0" y="85"/>
                      </a:lnTo>
                      <a:lnTo>
                        <a:pt x="0" y="92"/>
                      </a:lnTo>
                      <a:lnTo>
                        <a:pt x="7" y="106"/>
                      </a:lnTo>
                      <a:lnTo>
                        <a:pt x="13" y="110"/>
                      </a:lnTo>
                      <a:lnTo>
                        <a:pt x="17" y="112"/>
                      </a:lnTo>
                      <a:lnTo>
                        <a:pt x="17" y="116"/>
                      </a:lnTo>
                      <a:lnTo>
                        <a:pt x="25" y="110"/>
                      </a:lnTo>
                      <a:lnTo>
                        <a:pt x="27" y="125"/>
                      </a:lnTo>
                      <a:lnTo>
                        <a:pt x="31" y="130"/>
                      </a:lnTo>
                      <a:lnTo>
                        <a:pt x="116" y="130"/>
                      </a:lnTo>
                      <a:lnTo>
                        <a:pt x="123" y="123"/>
                      </a:lnTo>
                      <a:lnTo>
                        <a:pt x="122" y="110"/>
                      </a:lnTo>
                      <a:lnTo>
                        <a:pt x="132" y="118"/>
                      </a:lnTo>
                      <a:lnTo>
                        <a:pt x="145" y="93"/>
                      </a:lnTo>
                      <a:lnTo>
                        <a:pt x="119" y="16"/>
                      </a:lnTo>
                      <a:lnTo>
                        <a:pt x="91" y="6"/>
                      </a:lnTo>
                      <a:lnTo>
                        <a:pt x="82" y="1"/>
                      </a:lnTo>
                      <a:lnTo>
                        <a:pt x="69" y="14"/>
                      </a:lnTo>
                      <a:lnTo>
                        <a:pt x="55" y="0"/>
                      </a:lnTo>
                      <a:close/>
                    </a:path>
                  </a:pathLst>
                </a:custGeom>
                <a:solidFill>
                  <a:srgbClr val="3F7FFF"/>
                </a:solidFill>
                <a:ln w="9525">
                  <a:noFill/>
                </a:ln>
              </p:spPr>
              <p:txBody>
                <a:bodyPr/>
                <a:lstStyle/>
                <a:p>
                  <a:endParaRPr lang="zh-CN" altLang="en-US"/>
                </a:p>
              </p:txBody>
            </p:sp>
            <p:grpSp>
              <p:nvGrpSpPr>
                <p:cNvPr id="11601" name="Group 338"/>
                <p:cNvGrpSpPr/>
                <p:nvPr/>
              </p:nvGrpSpPr>
              <p:grpSpPr>
                <a:xfrm>
                  <a:off x="30" y="14"/>
                  <a:ext cx="98" cy="116"/>
                  <a:chOff x="0" y="0"/>
                  <a:chExt cx="98" cy="116"/>
                </a:xfrm>
              </p:grpSpPr>
              <p:sp>
                <p:nvSpPr>
                  <p:cNvPr id="11602" name="Freeform 339"/>
                  <p:cNvSpPr/>
                  <p:nvPr/>
                </p:nvSpPr>
                <p:spPr>
                  <a:xfrm>
                    <a:off x="32" y="0"/>
                    <a:ext cx="16" cy="116"/>
                  </a:xfrm>
                  <a:custGeom>
                    <a:avLst/>
                    <a:gdLst/>
                    <a:ahLst/>
                    <a:cxnLst>
                      <a:cxn ang="0">
                        <a:pos x="5" y="0"/>
                      </a:cxn>
                      <a:cxn ang="0">
                        <a:pos x="2" y="7"/>
                      </a:cxn>
                      <a:cxn ang="0">
                        <a:pos x="5" y="11"/>
                      </a:cxn>
                      <a:cxn ang="0">
                        <a:pos x="0" y="92"/>
                      </a:cxn>
                      <a:cxn ang="0">
                        <a:pos x="0" y="108"/>
                      </a:cxn>
                      <a:cxn ang="0">
                        <a:pos x="9" y="116"/>
                      </a:cxn>
                      <a:cxn ang="0">
                        <a:pos x="16" y="106"/>
                      </a:cxn>
                      <a:cxn ang="0">
                        <a:pos x="16" y="90"/>
                      </a:cxn>
                      <a:cxn ang="0">
                        <a:pos x="10" y="12"/>
                      </a:cxn>
                      <a:cxn ang="0">
                        <a:pos x="12" y="7"/>
                      </a:cxn>
                      <a:cxn ang="0">
                        <a:pos x="10" y="0"/>
                      </a:cxn>
                      <a:cxn ang="0">
                        <a:pos x="7" y="2"/>
                      </a:cxn>
                      <a:cxn ang="0">
                        <a:pos x="5" y="0"/>
                      </a:cxn>
                    </a:cxnLst>
                    <a:rect l="0" t="0" r="0" b="0"/>
                    <a:pathLst>
                      <a:path w="16" h="116">
                        <a:moveTo>
                          <a:pt x="5" y="0"/>
                        </a:moveTo>
                        <a:lnTo>
                          <a:pt x="2" y="7"/>
                        </a:lnTo>
                        <a:lnTo>
                          <a:pt x="5" y="11"/>
                        </a:lnTo>
                        <a:lnTo>
                          <a:pt x="0" y="92"/>
                        </a:lnTo>
                        <a:lnTo>
                          <a:pt x="0" y="108"/>
                        </a:lnTo>
                        <a:lnTo>
                          <a:pt x="9" y="116"/>
                        </a:lnTo>
                        <a:lnTo>
                          <a:pt x="16" y="106"/>
                        </a:lnTo>
                        <a:lnTo>
                          <a:pt x="16" y="90"/>
                        </a:lnTo>
                        <a:lnTo>
                          <a:pt x="10" y="12"/>
                        </a:lnTo>
                        <a:lnTo>
                          <a:pt x="12" y="7"/>
                        </a:lnTo>
                        <a:lnTo>
                          <a:pt x="10" y="0"/>
                        </a:lnTo>
                        <a:lnTo>
                          <a:pt x="7" y="2"/>
                        </a:lnTo>
                        <a:lnTo>
                          <a:pt x="5" y="0"/>
                        </a:lnTo>
                        <a:close/>
                      </a:path>
                    </a:pathLst>
                  </a:custGeom>
                  <a:solidFill>
                    <a:srgbClr val="001F9F"/>
                  </a:solidFill>
                  <a:ln w="9525">
                    <a:noFill/>
                  </a:ln>
                </p:spPr>
                <p:txBody>
                  <a:bodyPr/>
                  <a:lstStyle/>
                  <a:p>
                    <a:endParaRPr lang="zh-CN" altLang="en-US"/>
                  </a:p>
                </p:txBody>
              </p:sp>
              <p:grpSp>
                <p:nvGrpSpPr>
                  <p:cNvPr id="11603" name="Group 340"/>
                  <p:cNvGrpSpPr/>
                  <p:nvPr/>
                </p:nvGrpSpPr>
                <p:grpSpPr>
                  <a:xfrm>
                    <a:off x="0" y="52"/>
                    <a:ext cx="98" cy="35"/>
                    <a:chOff x="0" y="0"/>
                    <a:chExt cx="98" cy="35"/>
                  </a:xfrm>
                </p:grpSpPr>
                <p:sp>
                  <p:nvSpPr>
                    <p:cNvPr id="11604" name="Freeform 341"/>
                    <p:cNvSpPr/>
                    <p:nvPr/>
                  </p:nvSpPr>
                  <p:spPr>
                    <a:xfrm>
                      <a:off x="22" y="9"/>
                      <a:ext cx="76" cy="20"/>
                    </a:xfrm>
                    <a:custGeom>
                      <a:avLst/>
                      <a:gdLst/>
                      <a:ahLst/>
                      <a:cxnLst>
                        <a:cxn ang="0">
                          <a:pos x="6" y="12"/>
                        </a:cxn>
                        <a:cxn ang="0">
                          <a:pos x="57" y="0"/>
                        </a:cxn>
                        <a:cxn ang="0">
                          <a:pos x="76" y="1"/>
                        </a:cxn>
                        <a:cxn ang="0">
                          <a:pos x="12" y="20"/>
                        </a:cxn>
                        <a:cxn ang="0">
                          <a:pos x="0" y="14"/>
                        </a:cxn>
                        <a:cxn ang="0">
                          <a:pos x="6" y="12"/>
                        </a:cxn>
                      </a:cxnLst>
                      <a:rect l="0" t="0" r="0" b="0"/>
                      <a:pathLst>
                        <a:path w="76" h="20">
                          <a:moveTo>
                            <a:pt x="6" y="12"/>
                          </a:moveTo>
                          <a:lnTo>
                            <a:pt x="57" y="0"/>
                          </a:lnTo>
                          <a:lnTo>
                            <a:pt x="76" y="1"/>
                          </a:lnTo>
                          <a:lnTo>
                            <a:pt x="12" y="20"/>
                          </a:lnTo>
                          <a:lnTo>
                            <a:pt x="0" y="14"/>
                          </a:lnTo>
                          <a:lnTo>
                            <a:pt x="6" y="12"/>
                          </a:lnTo>
                          <a:close/>
                        </a:path>
                      </a:pathLst>
                    </a:custGeom>
                    <a:solidFill>
                      <a:srgbClr val="000000"/>
                    </a:solidFill>
                    <a:ln w="9525">
                      <a:noFill/>
                    </a:ln>
                  </p:spPr>
                  <p:txBody>
                    <a:bodyPr/>
                    <a:lstStyle/>
                    <a:p>
                      <a:endParaRPr lang="zh-CN" altLang="en-US"/>
                    </a:p>
                  </p:txBody>
                </p:sp>
                <p:sp>
                  <p:nvSpPr>
                    <p:cNvPr id="11605" name="Freeform 342"/>
                    <p:cNvSpPr/>
                    <p:nvPr/>
                  </p:nvSpPr>
                  <p:spPr>
                    <a:xfrm>
                      <a:off x="58" y="9"/>
                      <a:ext cx="40" cy="26"/>
                    </a:xfrm>
                    <a:custGeom>
                      <a:avLst/>
                      <a:gdLst/>
                      <a:ahLst/>
                      <a:cxnLst>
                        <a:cxn ang="0">
                          <a:pos x="21" y="0"/>
                        </a:cxn>
                        <a:cxn ang="0">
                          <a:pos x="4" y="4"/>
                        </a:cxn>
                        <a:cxn ang="0">
                          <a:pos x="4" y="9"/>
                        </a:cxn>
                        <a:cxn ang="0">
                          <a:pos x="0" y="13"/>
                        </a:cxn>
                        <a:cxn ang="0">
                          <a:pos x="7" y="21"/>
                        </a:cxn>
                        <a:cxn ang="0">
                          <a:pos x="15" y="25"/>
                        </a:cxn>
                        <a:cxn ang="0">
                          <a:pos x="28" y="26"/>
                        </a:cxn>
                        <a:cxn ang="0">
                          <a:pos x="40" y="14"/>
                        </a:cxn>
                        <a:cxn ang="0">
                          <a:pos x="38" y="0"/>
                        </a:cxn>
                        <a:cxn ang="0">
                          <a:pos x="28" y="6"/>
                        </a:cxn>
                        <a:cxn ang="0">
                          <a:pos x="21" y="0"/>
                        </a:cxn>
                      </a:cxnLst>
                      <a:rect l="0" t="0" r="0" b="0"/>
                      <a:pathLst>
                        <a:path w="40" h="26">
                          <a:moveTo>
                            <a:pt x="21" y="0"/>
                          </a:moveTo>
                          <a:lnTo>
                            <a:pt x="4" y="4"/>
                          </a:lnTo>
                          <a:lnTo>
                            <a:pt x="4" y="9"/>
                          </a:lnTo>
                          <a:lnTo>
                            <a:pt x="0" y="13"/>
                          </a:lnTo>
                          <a:lnTo>
                            <a:pt x="7" y="21"/>
                          </a:lnTo>
                          <a:lnTo>
                            <a:pt x="15" y="25"/>
                          </a:lnTo>
                          <a:lnTo>
                            <a:pt x="28" y="26"/>
                          </a:lnTo>
                          <a:lnTo>
                            <a:pt x="40" y="14"/>
                          </a:lnTo>
                          <a:lnTo>
                            <a:pt x="38" y="0"/>
                          </a:lnTo>
                          <a:lnTo>
                            <a:pt x="28" y="6"/>
                          </a:lnTo>
                          <a:lnTo>
                            <a:pt x="21" y="0"/>
                          </a:lnTo>
                          <a:close/>
                        </a:path>
                      </a:pathLst>
                    </a:custGeom>
                    <a:solidFill>
                      <a:srgbClr val="FF7F7F"/>
                    </a:solidFill>
                    <a:ln w="9525">
                      <a:noFill/>
                    </a:ln>
                  </p:spPr>
                  <p:txBody>
                    <a:bodyPr/>
                    <a:lstStyle/>
                    <a:p>
                      <a:endParaRPr lang="zh-CN" altLang="en-US"/>
                    </a:p>
                  </p:txBody>
                </p:sp>
                <p:sp>
                  <p:nvSpPr>
                    <p:cNvPr id="11606" name="Freeform 343"/>
                    <p:cNvSpPr/>
                    <p:nvPr/>
                  </p:nvSpPr>
                  <p:spPr>
                    <a:xfrm>
                      <a:off x="0" y="0"/>
                      <a:ext cx="31" cy="35"/>
                    </a:xfrm>
                    <a:custGeom>
                      <a:avLst/>
                      <a:gdLst/>
                      <a:ahLst/>
                      <a:cxnLst>
                        <a:cxn ang="0">
                          <a:pos x="0" y="22"/>
                        </a:cxn>
                        <a:cxn ang="0">
                          <a:pos x="2" y="15"/>
                        </a:cxn>
                        <a:cxn ang="0">
                          <a:pos x="5" y="9"/>
                        </a:cxn>
                        <a:cxn ang="0">
                          <a:pos x="8" y="2"/>
                        </a:cxn>
                        <a:cxn ang="0">
                          <a:pos x="17" y="0"/>
                        </a:cxn>
                        <a:cxn ang="0">
                          <a:pos x="25" y="0"/>
                        </a:cxn>
                        <a:cxn ang="0">
                          <a:pos x="31" y="18"/>
                        </a:cxn>
                        <a:cxn ang="0">
                          <a:pos x="28" y="22"/>
                        </a:cxn>
                        <a:cxn ang="0">
                          <a:pos x="25" y="26"/>
                        </a:cxn>
                        <a:cxn ang="0">
                          <a:pos x="18" y="29"/>
                        </a:cxn>
                        <a:cxn ang="0">
                          <a:pos x="12" y="29"/>
                        </a:cxn>
                        <a:cxn ang="0">
                          <a:pos x="11" y="30"/>
                        </a:cxn>
                        <a:cxn ang="0">
                          <a:pos x="8" y="34"/>
                        </a:cxn>
                        <a:cxn ang="0">
                          <a:pos x="2" y="35"/>
                        </a:cxn>
                        <a:cxn ang="0">
                          <a:pos x="1" y="35"/>
                        </a:cxn>
                        <a:cxn ang="0">
                          <a:pos x="0" y="22"/>
                        </a:cxn>
                      </a:cxnLst>
                      <a:rect l="0" t="0" r="0" b="0"/>
                      <a:pathLst>
                        <a:path w="31" h="35">
                          <a:moveTo>
                            <a:pt x="0" y="22"/>
                          </a:moveTo>
                          <a:lnTo>
                            <a:pt x="2" y="15"/>
                          </a:lnTo>
                          <a:lnTo>
                            <a:pt x="5" y="9"/>
                          </a:lnTo>
                          <a:lnTo>
                            <a:pt x="8" y="2"/>
                          </a:lnTo>
                          <a:lnTo>
                            <a:pt x="17" y="0"/>
                          </a:lnTo>
                          <a:lnTo>
                            <a:pt x="25" y="0"/>
                          </a:lnTo>
                          <a:lnTo>
                            <a:pt x="31" y="18"/>
                          </a:lnTo>
                          <a:lnTo>
                            <a:pt x="28" y="22"/>
                          </a:lnTo>
                          <a:lnTo>
                            <a:pt x="25" y="26"/>
                          </a:lnTo>
                          <a:lnTo>
                            <a:pt x="18" y="29"/>
                          </a:lnTo>
                          <a:lnTo>
                            <a:pt x="12" y="29"/>
                          </a:lnTo>
                          <a:lnTo>
                            <a:pt x="11" y="30"/>
                          </a:lnTo>
                          <a:lnTo>
                            <a:pt x="8" y="34"/>
                          </a:lnTo>
                          <a:lnTo>
                            <a:pt x="2" y="35"/>
                          </a:lnTo>
                          <a:lnTo>
                            <a:pt x="1" y="35"/>
                          </a:lnTo>
                          <a:lnTo>
                            <a:pt x="0" y="22"/>
                          </a:lnTo>
                          <a:close/>
                        </a:path>
                      </a:pathLst>
                    </a:custGeom>
                    <a:solidFill>
                      <a:srgbClr val="FF7F7F"/>
                    </a:solidFill>
                    <a:ln w="9525">
                      <a:noFill/>
                    </a:ln>
                  </p:spPr>
                  <p:txBody>
                    <a:bodyPr/>
                    <a:lstStyle/>
                    <a:p>
                      <a:endParaRPr lang="zh-CN" altLang="en-US"/>
                    </a:p>
                  </p:txBody>
                </p:sp>
              </p:grpSp>
            </p:grpSp>
          </p:grpSp>
          <p:grpSp>
            <p:nvGrpSpPr>
              <p:cNvPr id="11607" name="Group 344"/>
              <p:cNvGrpSpPr/>
              <p:nvPr/>
            </p:nvGrpSpPr>
            <p:grpSpPr>
              <a:xfrm>
                <a:off x="4" y="0"/>
                <a:ext cx="135" cy="481"/>
                <a:chOff x="0" y="0"/>
                <a:chExt cx="135" cy="481"/>
              </a:xfrm>
            </p:grpSpPr>
            <p:grpSp>
              <p:nvGrpSpPr>
                <p:cNvPr id="11608" name="Group 345"/>
                <p:cNvGrpSpPr/>
                <p:nvPr/>
              </p:nvGrpSpPr>
              <p:grpSpPr>
                <a:xfrm>
                  <a:off x="44" y="0"/>
                  <a:ext cx="44" cy="81"/>
                  <a:chOff x="0" y="0"/>
                  <a:chExt cx="44" cy="81"/>
                </a:xfrm>
              </p:grpSpPr>
              <p:sp>
                <p:nvSpPr>
                  <p:cNvPr id="11609" name="Freeform 346"/>
                  <p:cNvSpPr/>
                  <p:nvPr/>
                </p:nvSpPr>
                <p:spPr>
                  <a:xfrm>
                    <a:off x="0" y="4"/>
                    <a:ext cx="41" cy="77"/>
                  </a:xfrm>
                  <a:custGeom>
                    <a:avLst/>
                    <a:gdLst/>
                    <a:ahLst/>
                    <a:cxnLst>
                      <a:cxn ang="0">
                        <a:pos x="0" y="33"/>
                      </a:cxn>
                      <a:cxn ang="0">
                        <a:pos x="2" y="41"/>
                      </a:cxn>
                      <a:cxn ang="0">
                        <a:pos x="3" y="43"/>
                      </a:cxn>
                      <a:cxn ang="0">
                        <a:pos x="4" y="47"/>
                      </a:cxn>
                      <a:cxn ang="0">
                        <a:pos x="7" y="47"/>
                      </a:cxn>
                      <a:cxn ang="0">
                        <a:pos x="7" y="47"/>
                      </a:cxn>
                      <a:cxn ang="0">
                        <a:pos x="7" y="62"/>
                      </a:cxn>
                      <a:cxn ang="0">
                        <a:pos x="21" y="77"/>
                      </a:cxn>
                      <a:cxn ang="0">
                        <a:pos x="33" y="67"/>
                      </a:cxn>
                      <a:cxn ang="0">
                        <a:pos x="34" y="62"/>
                      </a:cxn>
                      <a:cxn ang="0">
                        <a:pos x="34" y="59"/>
                      </a:cxn>
                      <a:cxn ang="0">
                        <a:pos x="37" y="55"/>
                      </a:cxn>
                      <a:cxn ang="0">
                        <a:pos x="38" y="48"/>
                      </a:cxn>
                      <a:cxn ang="0">
                        <a:pos x="41" y="42"/>
                      </a:cxn>
                      <a:cxn ang="0">
                        <a:pos x="41" y="35"/>
                      </a:cxn>
                      <a:cxn ang="0">
                        <a:pos x="41" y="22"/>
                      </a:cxn>
                      <a:cxn ang="0">
                        <a:pos x="41" y="17"/>
                      </a:cxn>
                      <a:cxn ang="0">
                        <a:pos x="41" y="12"/>
                      </a:cxn>
                      <a:cxn ang="0">
                        <a:pos x="38" y="6"/>
                      </a:cxn>
                      <a:cxn ang="0">
                        <a:pos x="34" y="2"/>
                      </a:cxn>
                      <a:cxn ang="0">
                        <a:pos x="28" y="0"/>
                      </a:cxn>
                      <a:cxn ang="0">
                        <a:pos x="23" y="0"/>
                      </a:cxn>
                      <a:cxn ang="0">
                        <a:pos x="16" y="0"/>
                      </a:cxn>
                      <a:cxn ang="0">
                        <a:pos x="11" y="2"/>
                      </a:cxn>
                      <a:cxn ang="0">
                        <a:pos x="7" y="5"/>
                      </a:cxn>
                      <a:cxn ang="0">
                        <a:pos x="4" y="9"/>
                      </a:cxn>
                      <a:cxn ang="0">
                        <a:pos x="3" y="12"/>
                      </a:cxn>
                      <a:cxn ang="0">
                        <a:pos x="2" y="17"/>
                      </a:cxn>
                      <a:cxn ang="0">
                        <a:pos x="2" y="21"/>
                      </a:cxn>
                      <a:cxn ang="0">
                        <a:pos x="0" y="26"/>
                      </a:cxn>
                      <a:cxn ang="0">
                        <a:pos x="2" y="30"/>
                      </a:cxn>
                      <a:cxn ang="0">
                        <a:pos x="0" y="33"/>
                      </a:cxn>
                    </a:cxnLst>
                    <a:rect l="0" t="0" r="0" b="0"/>
                    <a:pathLst>
                      <a:path w="41" h="77">
                        <a:moveTo>
                          <a:pt x="0" y="33"/>
                        </a:moveTo>
                        <a:lnTo>
                          <a:pt x="2" y="41"/>
                        </a:lnTo>
                        <a:lnTo>
                          <a:pt x="3" y="43"/>
                        </a:lnTo>
                        <a:lnTo>
                          <a:pt x="4" y="47"/>
                        </a:lnTo>
                        <a:lnTo>
                          <a:pt x="7" y="47"/>
                        </a:lnTo>
                        <a:lnTo>
                          <a:pt x="7" y="62"/>
                        </a:lnTo>
                        <a:lnTo>
                          <a:pt x="21" y="77"/>
                        </a:lnTo>
                        <a:lnTo>
                          <a:pt x="33" y="67"/>
                        </a:lnTo>
                        <a:lnTo>
                          <a:pt x="34" y="62"/>
                        </a:lnTo>
                        <a:lnTo>
                          <a:pt x="34" y="59"/>
                        </a:lnTo>
                        <a:lnTo>
                          <a:pt x="37" y="55"/>
                        </a:lnTo>
                        <a:lnTo>
                          <a:pt x="38" y="48"/>
                        </a:lnTo>
                        <a:lnTo>
                          <a:pt x="41" y="42"/>
                        </a:lnTo>
                        <a:lnTo>
                          <a:pt x="41" y="35"/>
                        </a:lnTo>
                        <a:lnTo>
                          <a:pt x="41" y="22"/>
                        </a:lnTo>
                        <a:lnTo>
                          <a:pt x="41" y="17"/>
                        </a:lnTo>
                        <a:lnTo>
                          <a:pt x="41" y="12"/>
                        </a:lnTo>
                        <a:lnTo>
                          <a:pt x="38" y="6"/>
                        </a:lnTo>
                        <a:lnTo>
                          <a:pt x="34" y="2"/>
                        </a:lnTo>
                        <a:lnTo>
                          <a:pt x="28" y="0"/>
                        </a:lnTo>
                        <a:lnTo>
                          <a:pt x="23" y="0"/>
                        </a:lnTo>
                        <a:lnTo>
                          <a:pt x="16" y="0"/>
                        </a:lnTo>
                        <a:lnTo>
                          <a:pt x="11" y="2"/>
                        </a:lnTo>
                        <a:lnTo>
                          <a:pt x="7" y="5"/>
                        </a:lnTo>
                        <a:lnTo>
                          <a:pt x="4" y="9"/>
                        </a:lnTo>
                        <a:lnTo>
                          <a:pt x="3" y="12"/>
                        </a:lnTo>
                        <a:lnTo>
                          <a:pt x="2" y="17"/>
                        </a:lnTo>
                        <a:lnTo>
                          <a:pt x="2" y="21"/>
                        </a:lnTo>
                        <a:lnTo>
                          <a:pt x="0" y="26"/>
                        </a:lnTo>
                        <a:lnTo>
                          <a:pt x="2" y="30"/>
                        </a:lnTo>
                        <a:lnTo>
                          <a:pt x="0" y="33"/>
                        </a:lnTo>
                        <a:close/>
                      </a:path>
                    </a:pathLst>
                  </a:custGeom>
                  <a:solidFill>
                    <a:srgbClr val="FF9F7F"/>
                  </a:solidFill>
                  <a:ln w="9525">
                    <a:noFill/>
                  </a:ln>
                </p:spPr>
                <p:txBody>
                  <a:bodyPr/>
                  <a:lstStyle/>
                  <a:p>
                    <a:endParaRPr lang="zh-CN" altLang="en-US"/>
                  </a:p>
                </p:txBody>
              </p:sp>
              <p:sp>
                <p:nvSpPr>
                  <p:cNvPr id="11610" name="Freeform 347"/>
                  <p:cNvSpPr/>
                  <p:nvPr/>
                </p:nvSpPr>
                <p:spPr>
                  <a:xfrm>
                    <a:off x="0" y="10"/>
                    <a:ext cx="27" cy="70"/>
                  </a:xfrm>
                  <a:custGeom>
                    <a:avLst/>
                    <a:gdLst/>
                    <a:ahLst/>
                    <a:cxnLst>
                      <a:cxn ang="0">
                        <a:pos x="4" y="6"/>
                      </a:cxn>
                      <a:cxn ang="0">
                        <a:pos x="6" y="3"/>
                      </a:cxn>
                      <a:cxn ang="0">
                        <a:pos x="7" y="0"/>
                      </a:cxn>
                      <a:cxn ang="0">
                        <a:pos x="16" y="8"/>
                      </a:cxn>
                      <a:cxn ang="0">
                        <a:pos x="16" y="20"/>
                      </a:cxn>
                      <a:cxn ang="0">
                        <a:pos x="23" y="23"/>
                      </a:cxn>
                      <a:cxn ang="0">
                        <a:pos x="26" y="23"/>
                      </a:cxn>
                      <a:cxn ang="0">
                        <a:pos x="27" y="39"/>
                      </a:cxn>
                      <a:cxn ang="0">
                        <a:pos x="26" y="37"/>
                      </a:cxn>
                      <a:cxn ang="0">
                        <a:pos x="24" y="40"/>
                      </a:cxn>
                      <a:cxn ang="0">
                        <a:pos x="24" y="25"/>
                      </a:cxn>
                      <a:cxn ang="0">
                        <a:pos x="17" y="27"/>
                      </a:cxn>
                      <a:cxn ang="0">
                        <a:pos x="14" y="29"/>
                      </a:cxn>
                      <a:cxn ang="0">
                        <a:pos x="13" y="33"/>
                      </a:cxn>
                      <a:cxn ang="0">
                        <a:pos x="16" y="39"/>
                      </a:cxn>
                      <a:cxn ang="0">
                        <a:pos x="13" y="41"/>
                      </a:cxn>
                      <a:cxn ang="0">
                        <a:pos x="13" y="52"/>
                      </a:cxn>
                      <a:cxn ang="0">
                        <a:pos x="17" y="54"/>
                      </a:cxn>
                      <a:cxn ang="0">
                        <a:pos x="21" y="57"/>
                      </a:cxn>
                      <a:cxn ang="0">
                        <a:pos x="19" y="70"/>
                      </a:cxn>
                      <a:cxn ang="0">
                        <a:pos x="7" y="56"/>
                      </a:cxn>
                      <a:cxn ang="0">
                        <a:pos x="7" y="41"/>
                      </a:cxn>
                      <a:cxn ang="0">
                        <a:pos x="4" y="41"/>
                      </a:cxn>
                      <a:cxn ang="0">
                        <a:pos x="0" y="28"/>
                      </a:cxn>
                      <a:cxn ang="0">
                        <a:pos x="2" y="25"/>
                      </a:cxn>
                      <a:cxn ang="0">
                        <a:pos x="0" y="21"/>
                      </a:cxn>
                      <a:cxn ang="0">
                        <a:pos x="2" y="17"/>
                      </a:cxn>
                      <a:cxn ang="0">
                        <a:pos x="2" y="15"/>
                      </a:cxn>
                      <a:cxn ang="0">
                        <a:pos x="2" y="10"/>
                      </a:cxn>
                      <a:cxn ang="0">
                        <a:pos x="4" y="6"/>
                      </a:cxn>
                    </a:cxnLst>
                    <a:rect l="0" t="0" r="0" b="0"/>
                    <a:pathLst>
                      <a:path w="27" h="70">
                        <a:moveTo>
                          <a:pt x="4" y="6"/>
                        </a:moveTo>
                        <a:lnTo>
                          <a:pt x="6" y="3"/>
                        </a:lnTo>
                        <a:lnTo>
                          <a:pt x="7" y="0"/>
                        </a:lnTo>
                        <a:lnTo>
                          <a:pt x="16" y="8"/>
                        </a:lnTo>
                        <a:lnTo>
                          <a:pt x="16" y="20"/>
                        </a:lnTo>
                        <a:lnTo>
                          <a:pt x="23" y="23"/>
                        </a:lnTo>
                        <a:lnTo>
                          <a:pt x="26" y="23"/>
                        </a:lnTo>
                        <a:lnTo>
                          <a:pt x="27" y="39"/>
                        </a:lnTo>
                        <a:lnTo>
                          <a:pt x="26" y="37"/>
                        </a:lnTo>
                        <a:lnTo>
                          <a:pt x="24" y="40"/>
                        </a:lnTo>
                        <a:lnTo>
                          <a:pt x="24" y="25"/>
                        </a:lnTo>
                        <a:lnTo>
                          <a:pt x="17" y="27"/>
                        </a:lnTo>
                        <a:lnTo>
                          <a:pt x="14" y="29"/>
                        </a:lnTo>
                        <a:lnTo>
                          <a:pt x="13" y="33"/>
                        </a:lnTo>
                        <a:lnTo>
                          <a:pt x="16" y="39"/>
                        </a:lnTo>
                        <a:lnTo>
                          <a:pt x="13" y="41"/>
                        </a:lnTo>
                        <a:lnTo>
                          <a:pt x="13" y="52"/>
                        </a:lnTo>
                        <a:lnTo>
                          <a:pt x="17" y="54"/>
                        </a:lnTo>
                        <a:lnTo>
                          <a:pt x="21" y="57"/>
                        </a:lnTo>
                        <a:lnTo>
                          <a:pt x="19" y="70"/>
                        </a:lnTo>
                        <a:lnTo>
                          <a:pt x="7" y="56"/>
                        </a:lnTo>
                        <a:lnTo>
                          <a:pt x="7" y="41"/>
                        </a:lnTo>
                        <a:lnTo>
                          <a:pt x="4" y="41"/>
                        </a:lnTo>
                        <a:lnTo>
                          <a:pt x="0" y="28"/>
                        </a:lnTo>
                        <a:lnTo>
                          <a:pt x="2" y="25"/>
                        </a:lnTo>
                        <a:lnTo>
                          <a:pt x="0" y="21"/>
                        </a:lnTo>
                        <a:lnTo>
                          <a:pt x="2" y="17"/>
                        </a:lnTo>
                        <a:lnTo>
                          <a:pt x="2" y="15"/>
                        </a:lnTo>
                        <a:lnTo>
                          <a:pt x="2" y="10"/>
                        </a:lnTo>
                        <a:lnTo>
                          <a:pt x="4" y="6"/>
                        </a:lnTo>
                        <a:close/>
                      </a:path>
                    </a:pathLst>
                  </a:custGeom>
                  <a:solidFill>
                    <a:srgbClr val="FF7F3F"/>
                  </a:solidFill>
                  <a:ln w="9525">
                    <a:noFill/>
                  </a:ln>
                </p:spPr>
                <p:txBody>
                  <a:bodyPr/>
                  <a:lstStyle/>
                  <a:p>
                    <a:endParaRPr lang="zh-CN" altLang="en-US"/>
                  </a:p>
                </p:txBody>
              </p:sp>
              <p:sp>
                <p:nvSpPr>
                  <p:cNvPr id="11611" name="Freeform 348"/>
                  <p:cNvSpPr/>
                  <p:nvPr/>
                </p:nvSpPr>
                <p:spPr>
                  <a:xfrm>
                    <a:off x="0" y="0"/>
                    <a:ext cx="44" cy="39"/>
                  </a:xfrm>
                  <a:custGeom>
                    <a:avLst/>
                    <a:gdLst/>
                    <a:ahLst/>
                    <a:cxnLst>
                      <a:cxn ang="0">
                        <a:pos x="0" y="31"/>
                      </a:cxn>
                      <a:cxn ang="0">
                        <a:pos x="0" y="27"/>
                      </a:cxn>
                      <a:cxn ang="0">
                        <a:pos x="0" y="20"/>
                      </a:cxn>
                      <a:cxn ang="0">
                        <a:pos x="2" y="14"/>
                      </a:cxn>
                      <a:cxn ang="0">
                        <a:pos x="2" y="9"/>
                      </a:cxn>
                      <a:cxn ang="0">
                        <a:pos x="4" y="6"/>
                      </a:cxn>
                      <a:cxn ang="0">
                        <a:pos x="9" y="5"/>
                      </a:cxn>
                      <a:cxn ang="0">
                        <a:pos x="11" y="3"/>
                      </a:cxn>
                      <a:cxn ang="0">
                        <a:pos x="16" y="1"/>
                      </a:cxn>
                      <a:cxn ang="0">
                        <a:pos x="20" y="0"/>
                      </a:cxn>
                      <a:cxn ang="0">
                        <a:pos x="24" y="0"/>
                      </a:cxn>
                      <a:cxn ang="0">
                        <a:pos x="30" y="0"/>
                      </a:cxn>
                      <a:cxn ang="0">
                        <a:pos x="33" y="1"/>
                      </a:cxn>
                      <a:cxn ang="0">
                        <a:pos x="36" y="4"/>
                      </a:cxn>
                      <a:cxn ang="0">
                        <a:pos x="40" y="8"/>
                      </a:cxn>
                      <a:cxn ang="0">
                        <a:pos x="43" y="10"/>
                      </a:cxn>
                      <a:cxn ang="0">
                        <a:pos x="44" y="12"/>
                      </a:cxn>
                      <a:cxn ang="0">
                        <a:pos x="43" y="12"/>
                      </a:cxn>
                      <a:cxn ang="0">
                        <a:pos x="43" y="13"/>
                      </a:cxn>
                      <a:cxn ang="0">
                        <a:pos x="43" y="16"/>
                      </a:cxn>
                      <a:cxn ang="0">
                        <a:pos x="41" y="18"/>
                      </a:cxn>
                      <a:cxn ang="0">
                        <a:pos x="43" y="24"/>
                      </a:cxn>
                      <a:cxn ang="0">
                        <a:pos x="44" y="27"/>
                      </a:cxn>
                      <a:cxn ang="0">
                        <a:pos x="41" y="33"/>
                      </a:cxn>
                      <a:cxn ang="0">
                        <a:pos x="41" y="26"/>
                      </a:cxn>
                      <a:cxn ang="0">
                        <a:pos x="41" y="21"/>
                      </a:cxn>
                      <a:cxn ang="0">
                        <a:pos x="40" y="18"/>
                      </a:cxn>
                      <a:cxn ang="0">
                        <a:pos x="38" y="17"/>
                      </a:cxn>
                      <a:cxn ang="0">
                        <a:pos x="37" y="16"/>
                      </a:cxn>
                      <a:cxn ang="0">
                        <a:pos x="36" y="16"/>
                      </a:cxn>
                      <a:cxn ang="0">
                        <a:pos x="33" y="17"/>
                      </a:cxn>
                      <a:cxn ang="0">
                        <a:pos x="30" y="17"/>
                      </a:cxn>
                      <a:cxn ang="0">
                        <a:pos x="27" y="17"/>
                      </a:cxn>
                      <a:cxn ang="0">
                        <a:pos x="23" y="16"/>
                      </a:cxn>
                      <a:cxn ang="0">
                        <a:pos x="21" y="16"/>
                      </a:cxn>
                      <a:cxn ang="0">
                        <a:pos x="23" y="17"/>
                      </a:cxn>
                      <a:cxn ang="0">
                        <a:pos x="26" y="18"/>
                      </a:cxn>
                      <a:cxn ang="0">
                        <a:pos x="23" y="18"/>
                      </a:cxn>
                      <a:cxn ang="0">
                        <a:pos x="20" y="18"/>
                      </a:cxn>
                      <a:cxn ang="0">
                        <a:pos x="17" y="17"/>
                      </a:cxn>
                      <a:cxn ang="0">
                        <a:pos x="13" y="17"/>
                      </a:cxn>
                      <a:cxn ang="0">
                        <a:pos x="10" y="17"/>
                      </a:cxn>
                      <a:cxn ang="0">
                        <a:pos x="9" y="17"/>
                      </a:cxn>
                      <a:cxn ang="0">
                        <a:pos x="10" y="18"/>
                      </a:cxn>
                      <a:cxn ang="0">
                        <a:pos x="10" y="20"/>
                      </a:cxn>
                      <a:cxn ang="0">
                        <a:pos x="10" y="22"/>
                      </a:cxn>
                      <a:cxn ang="0">
                        <a:pos x="10" y="25"/>
                      </a:cxn>
                      <a:cxn ang="0">
                        <a:pos x="9" y="27"/>
                      </a:cxn>
                      <a:cxn ang="0">
                        <a:pos x="7" y="30"/>
                      </a:cxn>
                      <a:cxn ang="0">
                        <a:pos x="7" y="33"/>
                      </a:cxn>
                      <a:cxn ang="0">
                        <a:pos x="7" y="38"/>
                      </a:cxn>
                      <a:cxn ang="0">
                        <a:pos x="7" y="39"/>
                      </a:cxn>
                      <a:cxn ang="0">
                        <a:pos x="6" y="37"/>
                      </a:cxn>
                      <a:cxn ang="0">
                        <a:pos x="2" y="33"/>
                      </a:cxn>
                      <a:cxn ang="0">
                        <a:pos x="2" y="33"/>
                      </a:cxn>
                      <a:cxn ang="0">
                        <a:pos x="0" y="35"/>
                      </a:cxn>
                      <a:cxn ang="0">
                        <a:pos x="0" y="31"/>
                      </a:cxn>
                    </a:cxnLst>
                    <a:rect l="0" t="0" r="0" b="0"/>
                    <a:pathLst>
                      <a:path w="44" h="39">
                        <a:moveTo>
                          <a:pt x="0" y="31"/>
                        </a:moveTo>
                        <a:lnTo>
                          <a:pt x="0" y="27"/>
                        </a:lnTo>
                        <a:lnTo>
                          <a:pt x="0" y="20"/>
                        </a:lnTo>
                        <a:lnTo>
                          <a:pt x="2" y="14"/>
                        </a:lnTo>
                        <a:lnTo>
                          <a:pt x="2" y="9"/>
                        </a:lnTo>
                        <a:lnTo>
                          <a:pt x="4" y="6"/>
                        </a:lnTo>
                        <a:lnTo>
                          <a:pt x="9" y="5"/>
                        </a:lnTo>
                        <a:lnTo>
                          <a:pt x="11" y="3"/>
                        </a:lnTo>
                        <a:lnTo>
                          <a:pt x="16" y="1"/>
                        </a:lnTo>
                        <a:lnTo>
                          <a:pt x="20" y="0"/>
                        </a:lnTo>
                        <a:lnTo>
                          <a:pt x="24" y="0"/>
                        </a:lnTo>
                        <a:lnTo>
                          <a:pt x="30" y="0"/>
                        </a:lnTo>
                        <a:lnTo>
                          <a:pt x="33" y="1"/>
                        </a:lnTo>
                        <a:lnTo>
                          <a:pt x="36" y="4"/>
                        </a:lnTo>
                        <a:lnTo>
                          <a:pt x="40" y="8"/>
                        </a:lnTo>
                        <a:lnTo>
                          <a:pt x="43" y="10"/>
                        </a:lnTo>
                        <a:lnTo>
                          <a:pt x="44" y="12"/>
                        </a:lnTo>
                        <a:lnTo>
                          <a:pt x="43" y="12"/>
                        </a:lnTo>
                        <a:lnTo>
                          <a:pt x="43" y="13"/>
                        </a:lnTo>
                        <a:lnTo>
                          <a:pt x="43" y="16"/>
                        </a:lnTo>
                        <a:lnTo>
                          <a:pt x="41" y="18"/>
                        </a:lnTo>
                        <a:lnTo>
                          <a:pt x="43" y="24"/>
                        </a:lnTo>
                        <a:lnTo>
                          <a:pt x="44" y="27"/>
                        </a:lnTo>
                        <a:lnTo>
                          <a:pt x="41" y="33"/>
                        </a:lnTo>
                        <a:lnTo>
                          <a:pt x="41" y="26"/>
                        </a:lnTo>
                        <a:lnTo>
                          <a:pt x="41" y="21"/>
                        </a:lnTo>
                        <a:lnTo>
                          <a:pt x="40" y="18"/>
                        </a:lnTo>
                        <a:lnTo>
                          <a:pt x="38" y="17"/>
                        </a:lnTo>
                        <a:lnTo>
                          <a:pt x="37" y="16"/>
                        </a:lnTo>
                        <a:lnTo>
                          <a:pt x="36" y="16"/>
                        </a:lnTo>
                        <a:lnTo>
                          <a:pt x="33" y="17"/>
                        </a:lnTo>
                        <a:lnTo>
                          <a:pt x="30" y="17"/>
                        </a:lnTo>
                        <a:lnTo>
                          <a:pt x="27" y="17"/>
                        </a:lnTo>
                        <a:lnTo>
                          <a:pt x="23" y="16"/>
                        </a:lnTo>
                        <a:lnTo>
                          <a:pt x="21" y="16"/>
                        </a:lnTo>
                        <a:lnTo>
                          <a:pt x="23" y="17"/>
                        </a:lnTo>
                        <a:lnTo>
                          <a:pt x="26" y="18"/>
                        </a:lnTo>
                        <a:lnTo>
                          <a:pt x="23" y="18"/>
                        </a:lnTo>
                        <a:lnTo>
                          <a:pt x="20" y="18"/>
                        </a:lnTo>
                        <a:lnTo>
                          <a:pt x="17" y="17"/>
                        </a:lnTo>
                        <a:lnTo>
                          <a:pt x="13" y="17"/>
                        </a:lnTo>
                        <a:lnTo>
                          <a:pt x="10" y="17"/>
                        </a:lnTo>
                        <a:lnTo>
                          <a:pt x="9" y="17"/>
                        </a:lnTo>
                        <a:lnTo>
                          <a:pt x="10" y="18"/>
                        </a:lnTo>
                        <a:lnTo>
                          <a:pt x="10" y="20"/>
                        </a:lnTo>
                        <a:lnTo>
                          <a:pt x="10" y="22"/>
                        </a:lnTo>
                        <a:lnTo>
                          <a:pt x="10" y="25"/>
                        </a:lnTo>
                        <a:lnTo>
                          <a:pt x="9" y="27"/>
                        </a:lnTo>
                        <a:lnTo>
                          <a:pt x="7" y="30"/>
                        </a:lnTo>
                        <a:lnTo>
                          <a:pt x="7" y="33"/>
                        </a:lnTo>
                        <a:lnTo>
                          <a:pt x="7" y="38"/>
                        </a:lnTo>
                        <a:lnTo>
                          <a:pt x="7" y="39"/>
                        </a:lnTo>
                        <a:lnTo>
                          <a:pt x="6" y="37"/>
                        </a:lnTo>
                        <a:lnTo>
                          <a:pt x="2" y="33"/>
                        </a:lnTo>
                        <a:lnTo>
                          <a:pt x="0" y="35"/>
                        </a:lnTo>
                        <a:lnTo>
                          <a:pt x="0" y="31"/>
                        </a:lnTo>
                        <a:close/>
                      </a:path>
                    </a:pathLst>
                  </a:custGeom>
                  <a:solidFill>
                    <a:srgbClr val="000000"/>
                  </a:solidFill>
                  <a:ln w="9525">
                    <a:noFill/>
                  </a:ln>
                </p:spPr>
                <p:txBody>
                  <a:bodyPr/>
                  <a:lstStyle/>
                  <a:p>
                    <a:endParaRPr lang="zh-CN" altLang="en-US"/>
                  </a:p>
                </p:txBody>
              </p:sp>
            </p:grpSp>
            <p:grpSp>
              <p:nvGrpSpPr>
                <p:cNvPr id="11612" name="Group 349"/>
                <p:cNvGrpSpPr/>
                <p:nvPr/>
              </p:nvGrpSpPr>
              <p:grpSpPr>
                <a:xfrm>
                  <a:off x="0" y="451"/>
                  <a:ext cx="135" cy="30"/>
                  <a:chOff x="0" y="0"/>
                  <a:chExt cx="135" cy="30"/>
                </a:xfrm>
              </p:grpSpPr>
              <p:sp>
                <p:nvSpPr>
                  <p:cNvPr id="11613" name="Freeform 350"/>
                  <p:cNvSpPr/>
                  <p:nvPr/>
                </p:nvSpPr>
                <p:spPr>
                  <a:xfrm>
                    <a:off x="0" y="0"/>
                    <a:ext cx="55" cy="30"/>
                  </a:xfrm>
                  <a:custGeom>
                    <a:avLst/>
                    <a:gdLst/>
                    <a:ahLst/>
                    <a:cxnLst>
                      <a:cxn ang="0">
                        <a:pos x="26" y="4"/>
                      </a:cxn>
                      <a:cxn ang="0">
                        <a:pos x="19" y="9"/>
                      </a:cxn>
                      <a:cxn ang="0">
                        <a:pos x="10" y="16"/>
                      </a:cxn>
                      <a:cxn ang="0">
                        <a:pos x="3" y="18"/>
                      </a:cxn>
                      <a:cxn ang="0">
                        <a:pos x="0" y="21"/>
                      </a:cxn>
                      <a:cxn ang="0">
                        <a:pos x="0" y="26"/>
                      </a:cxn>
                      <a:cxn ang="0">
                        <a:pos x="3" y="29"/>
                      </a:cxn>
                      <a:cxn ang="0">
                        <a:pos x="10" y="30"/>
                      </a:cxn>
                      <a:cxn ang="0">
                        <a:pos x="19" y="30"/>
                      </a:cxn>
                      <a:cxn ang="0">
                        <a:pos x="26" y="30"/>
                      </a:cxn>
                      <a:cxn ang="0">
                        <a:pos x="31" y="26"/>
                      </a:cxn>
                      <a:cxn ang="0">
                        <a:pos x="40" y="22"/>
                      </a:cxn>
                      <a:cxn ang="0">
                        <a:pos x="54" y="20"/>
                      </a:cxn>
                      <a:cxn ang="0">
                        <a:pos x="55" y="8"/>
                      </a:cxn>
                      <a:cxn ang="0">
                        <a:pos x="54" y="0"/>
                      </a:cxn>
                      <a:cxn ang="0">
                        <a:pos x="26" y="4"/>
                      </a:cxn>
                    </a:cxnLst>
                    <a:rect l="0" t="0" r="0" b="0"/>
                    <a:pathLst>
                      <a:path w="55" h="30">
                        <a:moveTo>
                          <a:pt x="26" y="4"/>
                        </a:moveTo>
                        <a:lnTo>
                          <a:pt x="19" y="9"/>
                        </a:lnTo>
                        <a:lnTo>
                          <a:pt x="10" y="16"/>
                        </a:lnTo>
                        <a:lnTo>
                          <a:pt x="3" y="18"/>
                        </a:lnTo>
                        <a:lnTo>
                          <a:pt x="0" y="21"/>
                        </a:lnTo>
                        <a:lnTo>
                          <a:pt x="0" y="26"/>
                        </a:lnTo>
                        <a:lnTo>
                          <a:pt x="3" y="29"/>
                        </a:lnTo>
                        <a:lnTo>
                          <a:pt x="10" y="30"/>
                        </a:lnTo>
                        <a:lnTo>
                          <a:pt x="19" y="30"/>
                        </a:lnTo>
                        <a:lnTo>
                          <a:pt x="26" y="30"/>
                        </a:lnTo>
                        <a:lnTo>
                          <a:pt x="31" y="26"/>
                        </a:lnTo>
                        <a:lnTo>
                          <a:pt x="40" y="22"/>
                        </a:lnTo>
                        <a:lnTo>
                          <a:pt x="54" y="20"/>
                        </a:lnTo>
                        <a:lnTo>
                          <a:pt x="55" y="8"/>
                        </a:lnTo>
                        <a:lnTo>
                          <a:pt x="54" y="0"/>
                        </a:lnTo>
                        <a:lnTo>
                          <a:pt x="26" y="4"/>
                        </a:lnTo>
                        <a:close/>
                      </a:path>
                    </a:pathLst>
                  </a:custGeom>
                  <a:solidFill>
                    <a:srgbClr val="3F1F00"/>
                  </a:solidFill>
                  <a:ln w="9525">
                    <a:noFill/>
                  </a:ln>
                </p:spPr>
                <p:txBody>
                  <a:bodyPr/>
                  <a:lstStyle/>
                  <a:p>
                    <a:endParaRPr lang="zh-CN" altLang="en-US"/>
                  </a:p>
                </p:txBody>
              </p:sp>
              <p:sp>
                <p:nvSpPr>
                  <p:cNvPr id="11614" name="Freeform 351"/>
                  <p:cNvSpPr/>
                  <p:nvPr/>
                </p:nvSpPr>
                <p:spPr>
                  <a:xfrm>
                    <a:off x="77" y="2"/>
                    <a:ext cx="58" cy="25"/>
                  </a:xfrm>
                  <a:custGeom>
                    <a:avLst/>
                    <a:gdLst/>
                    <a:ahLst/>
                    <a:cxnLst>
                      <a:cxn ang="0">
                        <a:pos x="0" y="0"/>
                      </a:cxn>
                      <a:cxn ang="0">
                        <a:pos x="0" y="10"/>
                      </a:cxn>
                      <a:cxn ang="0">
                        <a:pos x="0" y="18"/>
                      </a:cxn>
                      <a:cxn ang="0">
                        <a:pos x="14" y="20"/>
                      </a:cxn>
                      <a:cxn ang="0">
                        <a:pos x="21" y="20"/>
                      </a:cxn>
                      <a:cxn ang="0">
                        <a:pos x="31" y="23"/>
                      </a:cxn>
                      <a:cxn ang="0">
                        <a:pos x="42" y="24"/>
                      </a:cxn>
                      <a:cxn ang="0">
                        <a:pos x="58" y="25"/>
                      </a:cxn>
                      <a:cxn ang="0">
                        <a:pos x="58" y="23"/>
                      </a:cxn>
                      <a:cxn ang="0">
                        <a:pos x="58" y="18"/>
                      </a:cxn>
                      <a:cxn ang="0">
                        <a:pos x="47" y="12"/>
                      </a:cxn>
                      <a:cxn ang="0">
                        <a:pos x="32" y="4"/>
                      </a:cxn>
                      <a:cxn ang="0">
                        <a:pos x="24" y="0"/>
                      </a:cxn>
                      <a:cxn ang="0">
                        <a:pos x="0" y="0"/>
                      </a:cxn>
                    </a:cxnLst>
                    <a:rect l="0" t="0" r="0" b="0"/>
                    <a:pathLst>
                      <a:path w="58" h="25">
                        <a:moveTo>
                          <a:pt x="0" y="0"/>
                        </a:moveTo>
                        <a:lnTo>
                          <a:pt x="0" y="10"/>
                        </a:lnTo>
                        <a:lnTo>
                          <a:pt x="0" y="18"/>
                        </a:lnTo>
                        <a:lnTo>
                          <a:pt x="14" y="20"/>
                        </a:lnTo>
                        <a:lnTo>
                          <a:pt x="21" y="20"/>
                        </a:lnTo>
                        <a:lnTo>
                          <a:pt x="31" y="23"/>
                        </a:lnTo>
                        <a:lnTo>
                          <a:pt x="42" y="24"/>
                        </a:lnTo>
                        <a:lnTo>
                          <a:pt x="58" y="25"/>
                        </a:lnTo>
                        <a:lnTo>
                          <a:pt x="58" y="23"/>
                        </a:lnTo>
                        <a:lnTo>
                          <a:pt x="58" y="18"/>
                        </a:lnTo>
                        <a:lnTo>
                          <a:pt x="47" y="12"/>
                        </a:lnTo>
                        <a:lnTo>
                          <a:pt x="32" y="4"/>
                        </a:lnTo>
                        <a:lnTo>
                          <a:pt x="24" y="0"/>
                        </a:lnTo>
                        <a:lnTo>
                          <a:pt x="0" y="0"/>
                        </a:lnTo>
                        <a:close/>
                      </a:path>
                    </a:pathLst>
                  </a:custGeom>
                  <a:solidFill>
                    <a:srgbClr val="3F1F00"/>
                  </a:solidFill>
                  <a:ln w="9525">
                    <a:noFill/>
                  </a:ln>
                </p:spPr>
                <p:txBody>
                  <a:bodyPr/>
                  <a:lstStyle/>
                  <a:p>
                    <a:endParaRPr lang="zh-CN" altLang="en-US"/>
                  </a:p>
                </p:txBody>
              </p:sp>
            </p:grpSp>
            <p:sp>
              <p:nvSpPr>
                <p:cNvPr id="11615" name="Freeform 352"/>
                <p:cNvSpPr/>
                <p:nvPr/>
              </p:nvSpPr>
              <p:spPr>
                <a:xfrm>
                  <a:off x="24" y="206"/>
                  <a:ext cx="91" cy="251"/>
                </a:xfrm>
                <a:custGeom>
                  <a:avLst/>
                  <a:gdLst/>
                  <a:ahLst/>
                  <a:cxnLst>
                    <a:cxn ang="0">
                      <a:pos x="3" y="0"/>
                    </a:cxn>
                    <a:cxn ang="0">
                      <a:pos x="0" y="21"/>
                    </a:cxn>
                    <a:cxn ang="0">
                      <a:pos x="0" y="57"/>
                    </a:cxn>
                    <a:cxn ang="0">
                      <a:pos x="0" y="98"/>
                    </a:cxn>
                    <a:cxn ang="0">
                      <a:pos x="3" y="121"/>
                    </a:cxn>
                    <a:cxn ang="0">
                      <a:pos x="3" y="132"/>
                    </a:cxn>
                    <a:cxn ang="0">
                      <a:pos x="0" y="170"/>
                    </a:cxn>
                    <a:cxn ang="0">
                      <a:pos x="2" y="198"/>
                    </a:cxn>
                    <a:cxn ang="0">
                      <a:pos x="4" y="236"/>
                    </a:cxn>
                    <a:cxn ang="0">
                      <a:pos x="4" y="246"/>
                    </a:cxn>
                    <a:cxn ang="0">
                      <a:pos x="9" y="251"/>
                    </a:cxn>
                    <a:cxn ang="0">
                      <a:pos x="33" y="245"/>
                    </a:cxn>
                    <a:cxn ang="0">
                      <a:pos x="39" y="165"/>
                    </a:cxn>
                    <a:cxn ang="0">
                      <a:pos x="41" y="113"/>
                    </a:cxn>
                    <a:cxn ang="0">
                      <a:pos x="44" y="69"/>
                    </a:cxn>
                    <a:cxn ang="0">
                      <a:pos x="46" y="140"/>
                    </a:cxn>
                    <a:cxn ang="0">
                      <a:pos x="50" y="244"/>
                    </a:cxn>
                    <a:cxn ang="0">
                      <a:pos x="73" y="251"/>
                    </a:cxn>
                    <a:cxn ang="0">
                      <a:pos x="77" y="246"/>
                    </a:cxn>
                    <a:cxn ang="0">
                      <a:pos x="83" y="154"/>
                    </a:cxn>
                    <a:cxn ang="0">
                      <a:pos x="84" y="109"/>
                    </a:cxn>
                    <a:cxn ang="0">
                      <a:pos x="91" y="12"/>
                    </a:cxn>
                    <a:cxn ang="0">
                      <a:pos x="88" y="0"/>
                    </a:cxn>
                    <a:cxn ang="0">
                      <a:pos x="3" y="0"/>
                    </a:cxn>
                  </a:cxnLst>
                  <a:rect l="0" t="0" r="0" b="0"/>
                  <a:pathLst>
                    <a:path w="91" h="251">
                      <a:moveTo>
                        <a:pt x="3" y="0"/>
                      </a:moveTo>
                      <a:lnTo>
                        <a:pt x="0" y="21"/>
                      </a:lnTo>
                      <a:lnTo>
                        <a:pt x="0" y="57"/>
                      </a:lnTo>
                      <a:lnTo>
                        <a:pt x="0" y="98"/>
                      </a:lnTo>
                      <a:lnTo>
                        <a:pt x="3" y="121"/>
                      </a:lnTo>
                      <a:lnTo>
                        <a:pt x="3" y="132"/>
                      </a:lnTo>
                      <a:lnTo>
                        <a:pt x="0" y="170"/>
                      </a:lnTo>
                      <a:lnTo>
                        <a:pt x="2" y="198"/>
                      </a:lnTo>
                      <a:lnTo>
                        <a:pt x="4" y="236"/>
                      </a:lnTo>
                      <a:lnTo>
                        <a:pt x="4" y="246"/>
                      </a:lnTo>
                      <a:lnTo>
                        <a:pt x="9" y="251"/>
                      </a:lnTo>
                      <a:lnTo>
                        <a:pt x="33" y="245"/>
                      </a:lnTo>
                      <a:lnTo>
                        <a:pt x="39" y="165"/>
                      </a:lnTo>
                      <a:lnTo>
                        <a:pt x="41" y="113"/>
                      </a:lnTo>
                      <a:lnTo>
                        <a:pt x="44" y="69"/>
                      </a:lnTo>
                      <a:lnTo>
                        <a:pt x="46" y="140"/>
                      </a:lnTo>
                      <a:lnTo>
                        <a:pt x="50" y="244"/>
                      </a:lnTo>
                      <a:lnTo>
                        <a:pt x="73" y="251"/>
                      </a:lnTo>
                      <a:lnTo>
                        <a:pt x="77" y="246"/>
                      </a:lnTo>
                      <a:lnTo>
                        <a:pt x="83" y="154"/>
                      </a:lnTo>
                      <a:lnTo>
                        <a:pt x="84" y="109"/>
                      </a:lnTo>
                      <a:lnTo>
                        <a:pt x="91" y="12"/>
                      </a:lnTo>
                      <a:lnTo>
                        <a:pt x="88" y="0"/>
                      </a:lnTo>
                      <a:lnTo>
                        <a:pt x="3" y="0"/>
                      </a:lnTo>
                      <a:close/>
                    </a:path>
                  </a:pathLst>
                </a:custGeom>
                <a:solidFill>
                  <a:srgbClr val="000000"/>
                </a:solidFill>
                <a:ln w="9525">
                  <a:noFill/>
                </a:ln>
              </p:spPr>
              <p:txBody>
                <a:bodyPr/>
                <a:lstStyle/>
                <a:p>
                  <a:endParaRPr lang="zh-CN" altLang="en-US"/>
                </a:p>
              </p:txBody>
            </p:sp>
          </p:grpSp>
        </p:grpSp>
        <p:sp>
          <p:nvSpPr>
            <p:cNvPr id="11616" name="Rectangle 353"/>
            <p:cNvSpPr/>
            <p:nvPr/>
          </p:nvSpPr>
          <p:spPr>
            <a:xfrm>
              <a:off x="2372" y="538"/>
              <a:ext cx="485" cy="157"/>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617" name="Rectangle 354"/>
            <p:cNvSpPr/>
            <p:nvPr/>
          </p:nvSpPr>
          <p:spPr>
            <a:xfrm>
              <a:off x="2414" y="568"/>
              <a:ext cx="156" cy="82"/>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Bank</a:t>
              </a:r>
              <a:endParaRPr lang="en-US" altLang="zh-CN" sz="2400" dirty="0">
                <a:latin typeface="Times New Roman" panose="02020603050405020304" pitchFamily="18" charset="0"/>
                <a:ea typeface="宋体" panose="02010600030101010101" pitchFamily="2" charset="-122"/>
              </a:endParaRPr>
            </a:p>
          </p:txBody>
        </p:sp>
        <p:grpSp>
          <p:nvGrpSpPr>
            <p:cNvPr id="11618" name="Group 355"/>
            <p:cNvGrpSpPr/>
            <p:nvPr/>
          </p:nvGrpSpPr>
          <p:grpSpPr>
            <a:xfrm>
              <a:off x="272" y="1990"/>
              <a:ext cx="1820" cy="83"/>
              <a:chOff x="0" y="0"/>
              <a:chExt cx="1820" cy="83"/>
            </a:xfrm>
          </p:grpSpPr>
          <p:sp>
            <p:nvSpPr>
              <p:cNvPr id="11619" name="Freeform 356"/>
              <p:cNvSpPr/>
              <p:nvPr/>
            </p:nvSpPr>
            <p:spPr>
              <a:xfrm>
                <a:off x="86" y="31"/>
                <a:ext cx="1734" cy="46"/>
              </a:xfrm>
              <a:custGeom>
                <a:avLst/>
                <a:gdLst/>
                <a:ahLst/>
                <a:cxnLst>
                  <a:cxn ang="0">
                    <a:pos x="1734" y="46"/>
                  </a:cxn>
                  <a:cxn ang="0">
                    <a:pos x="1734" y="25"/>
                  </a:cxn>
                  <a:cxn ang="0">
                    <a:pos x="0" y="0"/>
                  </a:cxn>
                  <a:cxn ang="0">
                    <a:pos x="0" y="22"/>
                  </a:cxn>
                  <a:cxn ang="0">
                    <a:pos x="1734" y="46"/>
                  </a:cxn>
                </a:cxnLst>
                <a:rect l="0" t="0" r="0" b="0"/>
                <a:pathLst>
                  <a:path w="1734" h="46">
                    <a:moveTo>
                      <a:pt x="1734" y="46"/>
                    </a:moveTo>
                    <a:lnTo>
                      <a:pt x="1734" y="25"/>
                    </a:lnTo>
                    <a:lnTo>
                      <a:pt x="0" y="0"/>
                    </a:lnTo>
                    <a:lnTo>
                      <a:pt x="0" y="22"/>
                    </a:lnTo>
                    <a:lnTo>
                      <a:pt x="1734" y="46"/>
                    </a:lnTo>
                    <a:close/>
                  </a:path>
                </a:pathLst>
              </a:custGeom>
              <a:solidFill>
                <a:srgbClr val="DC0081"/>
              </a:solidFill>
              <a:ln w="9525">
                <a:noFill/>
              </a:ln>
            </p:spPr>
            <p:txBody>
              <a:bodyPr/>
              <a:lstStyle/>
              <a:p>
                <a:endParaRPr lang="zh-CN" altLang="en-US"/>
              </a:p>
            </p:txBody>
          </p:sp>
          <p:sp>
            <p:nvSpPr>
              <p:cNvPr id="11620" name="Freeform 357"/>
              <p:cNvSpPr/>
              <p:nvPr/>
            </p:nvSpPr>
            <p:spPr>
              <a:xfrm>
                <a:off x="0" y="0"/>
                <a:ext cx="89" cy="83"/>
              </a:xfrm>
              <a:custGeom>
                <a:avLst/>
                <a:gdLst/>
                <a:ahLst/>
                <a:cxnLst>
                  <a:cxn ang="0">
                    <a:pos x="89" y="0"/>
                  </a:cxn>
                  <a:cxn ang="0">
                    <a:pos x="0" y="41"/>
                  </a:cxn>
                  <a:cxn ang="0">
                    <a:pos x="89" y="83"/>
                  </a:cxn>
                  <a:cxn ang="0">
                    <a:pos x="89" y="0"/>
                  </a:cxn>
                </a:cxnLst>
                <a:rect l="0" t="0" r="0" b="0"/>
                <a:pathLst>
                  <a:path w="89" h="83">
                    <a:moveTo>
                      <a:pt x="89" y="0"/>
                    </a:moveTo>
                    <a:lnTo>
                      <a:pt x="0" y="41"/>
                    </a:lnTo>
                    <a:lnTo>
                      <a:pt x="89" y="83"/>
                    </a:lnTo>
                    <a:lnTo>
                      <a:pt x="89" y="0"/>
                    </a:lnTo>
                    <a:close/>
                  </a:path>
                </a:pathLst>
              </a:custGeom>
              <a:solidFill>
                <a:srgbClr val="DC0081"/>
              </a:solidFill>
              <a:ln w="9525">
                <a:noFill/>
              </a:ln>
            </p:spPr>
            <p:txBody>
              <a:bodyPr/>
              <a:lstStyle/>
              <a:p>
                <a:endParaRPr lang="zh-CN" altLang="en-US"/>
              </a:p>
            </p:txBody>
          </p:sp>
        </p:grpSp>
        <p:grpSp>
          <p:nvGrpSpPr>
            <p:cNvPr id="11621" name="Group 358"/>
            <p:cNvGrpSpPr/>
            <p:nvPr/>
          </p:nvGrpSpPr>
          <p:grpSpPr>
            <a:xfrm>
              <a:off x="1390" y="1222"/>
              <a:ext cx="711" cy="836"/>
              <a:chOff x="0" y="0"/>
              <a:chExt cx="711" cy="836"/>
            </a:xfrm>
          </p:grpSpPr>
          <p:sp>
            <p:nvSpPr>
              <p:cNvPr id="11622" name="Freeform 359"/>
              <p:cNvSpPr/>
              <p:nvPr/>
            </p:nvSpPr>
            <p:spPr>
              <a:xfrm>
                <a:off x="44" y="57"/>
                <a:ext cx="667" cy="779"/>
              </a:xfrm>
              <a:custGeom>
                <a:avLst/>
                <a:gdLst/>
                <a:ahLst/>
                <a:cxnLst>
                  <a:cxn ang="0">
                    <a:pos x="650" y="779"/>
                  </a:cxn>
                  <a:cxn ang="0">
                    <a:pos x="667" y="766"/>
                  </a:cxn>
                  <a:cxn ang="0">
                    <a:pos x="17" y="0"/>
                  </a:cxn>
                  <a:cxn ang="0">
                    <a:pos x="0" y="13"/>
                  </a:cxn>
                  <a:cxn ang="0">
                    <a:pos x="650" y="779"/>
                  </a:cxn>
                </a:cxnLst>
                <a:rect l="0" t="0" r="0" b="0"/>
                <a:pathLst>
                  <a:path w="667" h="779">
                    <a:moveTo>
                      <a:pt x="650" y="779"/>
                    </a:moveTo>
                    <a:lnTo>
                      <a:pt x="667" y="766"/>
                    </a:lnTo>
                    <a:lnTo>
                      <a:pt x="17" y="0"/>
                    </a:lnTo>
                    <a:lnTo>
                      <a:pt x="0" y="13"/>
                    </a:lnTo>
                    <a:lnTo>
                      <a:pt x="650" y="779"/>
                    </a:lnTo>
                    <a:close/>
                  </a:path>
                </a:pathLst>
              </a:custGeom>
              <a:solidFill>
                <a:srgbClr val="DC0081"/>
              </a:solidFill>
              <a:ln w="9525">
                <a:noFill/>
              </a:ln>
            </p:spPr>
            <p:txBody>
              <a:bodyPr/>
              <a:lstStyle/>
              <a:p>
                <a:endParaRPr lang="zh-CN" altLang="en-US"/>
              </a:p>
            </p:txBody>
          </p:sp>
          <p:sp>
            <p:nvSpPr>
              <p:cNvPr id="11623" name="Freeform 360"/>
              <p:cNvSpPr/>
              <p:nvPr/>
            </p:nvSpPr>
            <p:spPr>
              <a:xfrm>
                <a:off x="0" y="0"/>
                <a:ext cx="91" cy="91"/>
              </a:xfrm>
              <a:custGeom>
                <a:avLst/>
                <a:gdLst/>
                <a:ahLst/>
                <a:cxnLst>
                  <a:cxn ang="0">
                    <a:pos x="91" y="40"/>
                  </a:cxn>
                  <a:cxn ang="0">
                    <a:pos x="0" y="0"/>
                  </a:cxn>
                  <a:cxn ang="0">
                    <a:pos x="20" y="91"/>
                  </a:cxn>
                  <a:cxn ang="0">
                    <a:pos x="91" y="40"/>
                  </a:cxn>
                </a:cxnLst>
                <a:rect l="0" t="0" r="0" b="0"/>
                <a:pathLst>
                  <a:path w="91" h="91">
                    <a:moveTo>
                      <a:pt x="91" y="40"/>
                    </a:moveTo>
                    <a:lnTo>
                      <a:pt x="0" y="0"/>
                    </a:lnTo>
                    <a:lnTo>
                      <a:pt x="20" y="91"/>
                    </a:lnTo>
                    <a:lnTo>
                      <a:pt x="91" y="40"/>
                    </a:lnTo>
                    <a:close/>
                  </a:path>
                </a:pathLst>
              </a:custGeom>
              <a:solidFill>
                <a:srgbClr val="DC0081"/>
              </a:solidFill>
              <a:ln w="9525">
                <a:noFill/>
              </a:ln>
            </p:spPr>
            <p:txBody>
              <a:bodyPr/>
              <a:lstStyle/>
              <a:p>
                <a:endParaRPr lang="zh-CN" altLang="en-US"/>
              </a:p>
            </p:txBody>
          </p:sp>
        </p:grpSp>
        <p:grpSp>
          <p:nvGrpSpPr>
            <p:cNvPr id="11624" name="Group 361"/>
            <p:cNvGrpSpPr/>
            <p:nvPr/>
          </p:nvGrpSpPr>
          <p:grpSpPr>
            <a:xfrm>
              <a:off x="2081" y="1122"/>
              <a:ext cx="115" cy="931"/>
              <a:chOff x="0" y="0"/>
              <a:chExt cx="115" cy="931"/>
            </a:xfrm>
          </p:grpSpPr>
          <p:sp>
            <p:nvSpPr>
              <p:cNvPr id="11625" name="Freeform 362"/>
              <p:cNvSpPr/>
              <p:nvPr/>
            </p:nvSpPr>
            <p:spPr>
              <a:xfrm>
                <a:off x="0" y="80"/>
                <a:ext cx="81" cy="851"/>
              </a:xfrm>
              <a:custGeom>
                <a:avLst/>
                <a:gdLst/>
                <a:ahLst/>
                <a:cxnLst>
                  <a:cxn ang="0">
                    <a:pos x="0" y="850"/>
                  </a:cxn>
                  <a:cxn ang="0">
                    <a:pos x="23" y="851"/>
                  </a:cxn>
                  <a:cxn ang="0">
                    <a:pos x="81" y="2"/>
                  </a:cxn>
                  <a:cxn ang="0">
                    <a:pos x="58" y="0"/>
                  </a:cxn>
                  <a:cxn ang="0">
                    <a:pos x="0" y="850"/>
                  </a:cxn>
                </a:cxnLst>
                <a:rect l="0" t="0" r="0" b="0"/>
                <a:pathLst>
                  <a:path w="81" h="851">
                    <a:moveTo>
                      <a:pt x="0" y="850"/>
                    </a:moveTo>
                    <a:lnTo>
                      <a:pt x="23" y="851"/>
                    </a:lnTo>
                    <a:lnTo>
                      <a:pt x="81" y="2"/>
                    </a:lnTo>
                    <a:lnTo>
                      <a:pt x="58" y="0"/>
                    </a:lnTo>
                    <a:lnTo>
                      <a:pt x="0" y="850"/>
                    </a:lnTo>
                    <a:close/>
                  </a:path>
                </a:pathLst>
              </a:custGeom>
              <a:solidFill>
                <a:srgbClr val="DC0081"/>
              </a:solidFill>
              <a:ln w="9525">
                <a:noFill/>
              </a:ln>
            </p:spPr>
            <p:txBody>
              <a:bodyPr/>
              <a:lstStyle/>
              <a:p>
                <a:endParaRPr lang="zh-CN" altLang="en-US"/>
              </a:p>
            </p:txBody>
          </p:sp>
          <p:sp>
            <p:nvSpPr>
              <p:cNvPr id="11626" name="Freeform 363"/>
              <p:cNvSpPr/>
              <p:nvPr/>
            </p:nvSpPr>
            <p:spPr>
              <a:xfrm>
                <a:off x="25" y="0"/>
                <a:ext cx="90" cy="86"/>
              </a:xfrm>
              <a:custGeom>
                <a:avLst/>
                <a:gdLst/>
                <a:ahLst/>
                <a:cxnLst>
                  <a:cxn ang="0">
                    <a:pos x="90" y="86"/>
                  </a:cxn>
                  <a:cxn ang="0">
                    <a:pos x="50" y="0"/>
                  </a:cxn>
                  <a:cxn ang="0">
                    <a:pos x="0" y="80"/>
                  </a:cxn>
                  <a:cxn ang="0">
                    <a:pos x="90" y="86"/>
                  </a:cxn>
                </a:cxnLst>
                <a:rect l="0" t="0" r="0" b="0"/>
                <a:pathLst>
                  <a:path w="90" h="86">
                    <a:moveTo>
                      <a:pt x="90" y="86"/>
                    </a:moveTo>
                    <a:lnTo>
                      <a:pt x="50" y="0"/>
                    </a:lnTo>
                    <a:lnTo>
                      <a:pt x="0" y="80"/>
                    </a:lnTo>
                    <a:lnTo>
                      <a:pt x="90" y="86"/>
                    </a:lnTo>
                    <a:close/>
                  </a:path>
                </a:pathLst>
              </a:custGeom>
              <a:solidFill>
                <a:srgbClr val="DC0081"/>
              </a:solidFill>
              <a:ln w="9525">
                <a:noFill/>
              </a:ln>
            </p:spPr>
            <p:txBody>
              <a:bodyPr/>
              <a:lstStyle/>
              <a:p>
                <a:endParaRPr lang="zh-CN" altLang="en-US"/>
              </a:p>
            </p:txBody>
          </p:sp>
        </p:grpSp>
        <p:grpSp>
          <p:nvGrpSpPr>
            <p:cNvPr id="11627" name="Group 364"/>
            <p:cNvGrpSpPr/>
            <p:nvPr/>
          </p:nvGrpSpPr>
          <p:grpSpPr>
            <a:xfrm>
              <a:off x="2082" y="1148"/>
              <a:ext cx="459" cy="909"/>
              <a:chOff x="0" y="0"/>
              <a:chExt cx="459" cy="909"/>
            </a:xfrm>
          </p:grpSpPr>
          <p:sp>
            <p:nvSpPr>
              <p:cNvPr id="11628" name="Freeform 365"/>
              <p:cNvSpPr/>
              <p:nvPr/>
            </p:nvSpPr>
            <p:spPr>
              <a:xfrm>
                <a:off x="0" y="69"/>
                <a:ext cx="427" cy="840"/>
              </a:xfrm>
              <a:custGeom>
                <a:avLst/>
                <a:gdLst/>
                <a:ahLst/>
                <a:cxnLst>
                  <a:cxn ang="0">
                    <a:pos x="0" y="831"/>
                  </a:cxn>
                  <a:cxn ang="0">
                    <a:pos x="20" y="840"/>
                  </a:cxn>
                  <a:cxn ang="0">
                    <a:pos x="427" y="9"/>
                  </a:cxn>
                  <a:cxn ang="0">
                    <a:pos x="408" y="0"/>
                  </a:cxn>
                  <a:cxn ang="0">
                    <a:pos x="0" y="831"/>
                  </a:cxn>
                </a:cxnLst>
                <a:rect l="0" t="0" r="0" b="0"/>
                <a:pathLst>
                  <a:path w="427" h="840">
                    <a:moveTo>
                      <a:pt x="0" y="831"/>
                    </a:moveTo>
                    <a:lnTo>
                      <a:pt x="20" y="840"/>
                    </a:lnTo>
                    <a:lnTo>
                      <a:pt x="427" y="9"/>
                    </a:lnTo>
                    <a:lnTo>
                      <a:pt x="408" y="0"/>
                    </a:lnTo>
                    <a:lnTo>
                      <a:pt x="0" y="831"/>
                    </a:lnTo>
                    <a:close/>
                  </a:path>
                </a:pathLst>
              </a:custGeom>
              <a:solidFill>
                <a:srgbClr val="DC0081"/>
              </a:solidFill>
              <a:ln w="9525">
                <a:noFill/>
              </a:ln>
            </p:spPr>
            <p:txBody>
              <a:bodyPr/>
              <a:lstStyle/>
              <a:p>
                <a:endParaRPr lang="zh-CN" altLang="en-US"/>
              </a:p>
            </p:txBody>
          </p:sp>
          <p:sp>
            <p:nvSpPr>
              <p:cNvPr id="11629" name="Freeform 366"/>
              <p:cNvSpPr/>
              <p:nvPr/>
            </p:nvSpPr>
            <p:spPr>
              <a:xfrm>
                <a:off x="378" y="0"/>
                <a:ext cx="81" cy="94"/>
              </a:xfrm>
              <a:custGeom>
                <a:avLst/>
                <a:gdLst/>
                <a:ahLst/>
                <a:cxnLst>
                  <a:cxn ang="0">
                    <a:pos x="81" y="94"/>
                  </a:cxn>
                  <a:cxn ang="0">
                    <a:pos x="76" y="0"/>
                  </a:cxn>
                  <a:cxn ang="0">
                    <a:pos x="0" y="58"/>
                  </a:cxn>
                  <a:cxn ang="0">
                    <a:pos x="81" y="94"/>
                  </a:cxn>
                </a:cxnLst>
                <a:rect l="0" t="0" r="0" b="0"/>
                <a:pathLst>
                  <a:path w="81" h="94">
                    <a:moveTo>
                      <a:pt x="81" y="94"/>
                    </a:moveTo>
                    <a:lnTo>
                      <a:pt x="76" y="0"/>
                    </a:lnTo>
                    <a:lnTo>
                      <a:pt x="0" y="58"/>
                    </a:lnTo>
                    <a:lnTo>
                      <a:pt x="81" y="94"/>
                    </a:lnTo>
                    <a:close/>
                  </a:path>
                </a:pathLst>
              </a:custGeom>
              <a:solidFill>
                <a:srgbClr val="DC0081"/>
              </a:solidFill>
              <a:ln w="9525">
                <a:noFill/>
              </a:ln>
            </p:spPr>
            <p:txBody>
              <a:bodyPr/>
              <a:lstStyle/>
              <a:p>
                <a:endParaRPr lang="zh-CN" altLang="en-US"/>
              </a:p>
            </p:txBody>
          </p:sp>
        </p:grpSp>
        <p:grpSp>
          <p:nvGrpSpPr>
            <p:cNvPr id="11630" name="Group 367"/>
            <p:cNvGrpSpPr/>
            <p:nvPr/>
          </p:nvGrpSpPr>
          <p:grpSpPr>
            <a:xfrm>
              <a:off x="2087" y="1248"/>
              <a:ext cx="1426" cy="813"/>
              <a:chOff x="0" y="0"/>
              <a:chExt cx="1426" cy="813"/>
            </a:xfrm>
          </p:grpSpPr>
          <p:sp>
            <p:nvSpPr>
              <p:cNvPr id="11631" name="Freeform 368"/>
              <p:cNvSpPr/>
              <p:nvPr/>
            </p:nvSpPr>
            <p:spPr>
              <a:xfrm>
                <a:off x="0" y="32"/>
                <a:ext cx="1357" cy="781"/>
              </a:xfrm>
              <a:custGeom>
                <a:avLst/>
                <a:gdLst/>
                <a:ahLst/>
                <a:cxnLst>
                  <a:cxn ang="0">
                    <a:pos x="0" y="763"/>
                  </a:cxn>
                  <a:cxn ang="0">
                    <a:pos x="11" y="781"/>
                  </a:cxn>
                  <a:cxn ang="0">
                    <a:pos x="1357" y="18"/>
                  </a:cxn>
                  <a:cxn ang="0">
                    <a:pos x="1346" y="0"/>
                  </a:cxn>
                  <a:cxn ang="0">
                    <a:pos x="0" y="763"/>
                  </a:cxn>
                </a:cxnLst>
                <a:rect l="0" t="0" r="0" b="0"/>
                <a:pathLst>
                  <a:path w="1357" h="781">
                    <a:moveTo>
                      <a:pt x="0" y="763"/>
                    </a:moveTo>
                    <a:lnTo>
                      <a:pt x="11" y="781"/>
                    </a:lnTo>
                    <a:lnTo>
                      <a:pt x="1357" y="18"/>
                    </a:lnTo>
                    <a:lnTo>
                      <a:pt x="1346" y="0"/>
                    </a:lnTo>
                    <a:lnTo>
                      <a:pt x="0" y="763"/>
                    </a:lnTo>
                    <a:close/>
                  </a:path>
                </a:pathLst>
              </a:custGeom>
              <a:solidFill>
                <a:srgbClr val="DC0081"/>
              </a:solidFill>
              <a:ln w="9525">
                <a:noFill/>
              </a:ln>
            </p:spPr>
            <p:txBody>
              <a:bodyPr/>
              <a:lstStyle/>
              <a:p>
                <a:endParaRPr lang="zh-CN" altLang="en-US"/>
              </a:p>
            </p:txBody>
          </p:sp>
          <p:sp>
            <p:nvSpPr>
              <p:cNvPr id="11632" name="Freeform 369"/>
              <p:cNvSpPr/>
              <p:nvPr/>
            </p:nvSpPr>
            <p:spPr>
              <a:xfrm>
                <a:off x="1326" y="0"/>
                <a:ext cx="100" cy="79"/>
              </a:xfrm>
              <a:custGeom>
                <a:avLst/>
                <a:gdLst/>
                <a:ahLst/>
                <a:cxnLst>
                  <a:cxn ang="0">
                    <a:pos x="47" y="79"/>
                  </a:cxn>
                  <a:cxn ang="0">
                    <a:pos x="100" y="0"/>
                  </a:cxn>
                  <a:cxn ang="0">
                    <a:pos x="0" y="8"/>
                  </a:cxn>
                  <a:cxn ang="0">
                    <a:pos x="47" y="79"/>
                  </a:cxn>
                </a:cxnLst>
                <a:rect l="0" t="0" r="0" b="0"/>
                <a:pathLst>
                  <a:path w="100" h="79">
                    <a:moveTo>
                      <a:pt x="47" y="79"/>
                    </a:moveTo>
                    <a:lnTo>
                      <a:pt x="100" y="0"/>
                    </a:lnTo>
                    <a:lnTo>
                      <a:pt x="0" y="8"/>
                    </a:lnTo>
                    <a:lnTo>
                      <a:pt x="47" y="79"/>
                    </a:lnTo>
                    <a:close/>
                  </a:path>
                </a:pathLst>
              </a:custGeom>
              <a:solidFill>
                <a:srgbClr val="DC0081"/>
              </a:solidFill>
              <a:ln w="9525">
                <a:noFill/>
              </a:ln>
            </p:spPr>
            <p:txBody>
              <a:bodyPr/>
              <a:lstStyle/>
              <a:p>
                <a:endParaRPr lang="zh-CN" altLang="en-US"/>
              </a:p>
            </p:txBody>
          </p:sp>
        </p:grpSp>
        <p:sp>
          <p:nvSpPr>
            <p:cNvPr id="11633" name="Rectangle 370"/>
            <p:cNvSpPr/>
            <p:nvPr/>
          </p:nvSpPr>
          <p:spPr>
            <a:xfrm>
              <a:off x="19" y="1484"/>
              <a:ext cx="521" cy="158"/>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634" name="Rectangle 371"/>
            <p:cNvSpPr/>
            <p:nvPr/>
          </p:nvSpPr>
          <p:spPr>
            <a:xfrm>
              <a:off x="63" y="1515"/>
              <a:ext cx="232" cy="82"/>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Auditor</a:t>
              </a:r>
              <a:endParaRPr lang="en-US" altLang="zh-CN" sz="2400" dirty="0">
                <a:latin typeface="Times New Roman" panose="02020603050405020304" pitchFamily="18" charset="0"/>
                <a:ea typeface="宋体" panose="02010600030101010101" pitchFamily="2" charset="-122"/>
              </a:endParaRPr>
            </a:p>
          </p:txBody>
        </p:sp>
        <p:grpSp>
          <p:nvGrpSpPr>
            <p:cNvPr id="11635" name="Group 372"/>
            <p:cNvGrpSpPr/>
            <p:nvPr/>
          </p:nvGrpSpPr>
          <p:grpSpPr>
            <a:xfrm>
              <a:off x="3759" y="1630"/>
              <a:ext cx="161" cy="472"/>
              <a:chOff x="0" y="0"/>
              <a:chExt cx="161" cy="472"/>
            </a:xfrm>
          </p:grpSpPr>
          <p:sp>
            <p:nvSpPr>
              <p:cNvPr id="11636" name="Freeform 373"/>
              <p:cNvSpPr/>
              <p:nvPr/>
            </p:nvSpPr>
            <p:spPr>
              <a:xfrm>
                <a:off x="35" y="324"/>
                <a:ext cx="82" cy="133"/>
              </a:xfrm>
              <a:custGeom>
                <a:avLst/>
                <a:gdLst/>
                <a:ahLst/>
                <a:cxnLst>
                  <a:cxn ang="0">
                    <a:pos x="17" y="0"/>
                  </a:cxn>
                  <a:cxn ang="0">
                    <a:pos x="15" y="15"/>
                  </a:cxn>
                  <a:cxn ang="0">
                    <a:pos x="14" y="33"/>
                  </a:cxn>
                  <a:cxn ang="0">
                    <a:pos x="14" y="52"/>
                  </a:cxn>
                  <a:cxn ang="0">
                    <a:pos x="15" y="67"/>
                  </a:cxn>
                  <a:cxn ang="0">
                    <a:pos x="15" y="81"/>
                  </a:cxn>
                  <a:cxn ang="0">
                    <a:pos x="15" y="98"/>
                  </a:cxn>
                  <a:cxn ang="0">
                    <a:pos x="14" y="104"/>
                  </a:cxn>
                  <a:cxn ang="0">
                    <a:pos x="2" y="125"/>
                  </a:cxn>
                  <a:cxn ang="0">
                    <a:pos x="0" y="133"/>
                  </a:cxn>
                  <a:cxn ang="0">
                    <a:pos x="17" y="133"/>
                  </a:cxn>
                  <a:cxn ang="0">
                    <a:pos x="25" y="124"/>
                  </a:cxn>
                  <a:cxn ang="0">
                    <a:pos x="29" y="113"/>
                  </a:cxn>
                  <a:cxn ang="0">
                    <a:pos x="32" y="96"/>
                  </a:cxn>
                  <a:cxn ang="0">
                    <a:pos x="42" y="52"/>
                  </a:cxn>
                  <a:cxn ang="0">
                    <a:pos x="45" y="39"/>
                  </a:cxn>
                  <a:cxn ang="0">
                    <a:pos x="43" y="64"/>
                  </a:cxn>
                  <a:cxn ang="0">
                    <a:pos x="46" y="78"/>
                  </a:cxn>
                  <a:cxn ang="0">
                    <a:pos x="48" y="92"/>
                  </a:cxn>
                  <a:cxn ang="0">
                    <a:pos x="45" y="106"/>
                  </a:cxn>
                  <a:cxn ang="0">
                    <a:pos x="46" y="112"/>
                  </a:cxn>
                  <a:cxn ang="0">
                    <a:pos x="58" y="131"/>
                  </a:cxn>
                  <a:cxn ang="0">
                    <a:pos x="68" y="132"/>
                  </a:cxn>
                  <a:cxn ang="0">
                    <a:pos x="73" y="132"/>
                  </a:cxn>
                  <a:cxn ang="0">
                    <a:pos x="79" y="128"/>
                  </a:cxn>
                  <a:cxn ang="0">
                    <a:pos x="65" y="106"/>
                  </a:cxn>
                  <a:cxn ang="0">
                    <a:pos x="72" y="60"/>
                  </a:cxn>
                  <a:cxn ang="0">
                    <a:pos x="75" y="37"/>
                  </a:cxn>
                  <a:cxn ang="0">
                    <a:pos x="82" y="0"/>
                  </a:cxn>
                  <a:cxn ang="0">
                    <a:pos x="17" y="0"/>
                  </a:cxn>
                </a:cxnLst>
                <a:rect l="0" t="0" r="0" b="0"/>
                <a:pathLst>
                  <a:path w="82" h="133">
                    <a:moveTo>
                      <a:pt x="17" y="0"/>
                    </a:moveTo>
                    <a:lnTo>
                      <a:pt x="15" y="15"/>
                    </a:lnTo>
                    <a:lnTo>
                      <a:pt x="14" y="33"/>
                    </a:lnTo>
                    <a:lnTo>
                      <a:pt x="14" y="52"/>
                    </a:lnTo>
                    <a:lnTo>
                      <a:pt x="15" y="67"/>
                    </a:lnTo>
                    <a:lnTo>
                      <a:pt x="15" y="81"/>
                    </a:lnTo>
                    <a:lnTo>
                      <a:pt x="15" y="98"/>
                    </a:lnTo>
                    <a:lnTo>
                      <a:pt x="14" y="104"/>
                    </a:lnTo>
                    <a:lnTo>
                      <a:pt x="2" y="125"/>
                    </a:lnTo>
                    <a:lnTo>
                      <a:pt x="0" y="133"/>
                    </a:lnTo>
                    <a:lnTo>
                      <a:pt x="17" y="133"/>
                    </a:lnTo>
                    <a:lnTo>
                      <a:pt x="25" y="124"/>
                    </a:lnTo>
                    <a:lnTo>
                      <a:pt x="29" y="113"/>
                    </a:lnTo>
                    <a:lnTo>
                      <a:pt x="32" y="96"/>
                    </a:lnTo>
                    <a:lnTo>
                      <a:pt x="42" y="52"/>
                    </a:lnTo>
                    <a:lnTo>
                      <a:pt x="45" y="39"/>
                    </a:lnTo>
                    <a:lnTo>
                      <a:pt x="43" y="64"/>
                    </a:lnTo>
                    <a:lnTo>
                      <a:pt x="46" y="78"/>
                    </a:lnTo>
                    <a:lnTo>
                      <a:pt x="48" y="92"/>
                    </a:lnTo>
                    <a:lnTo>
                      <a:pt x="45" y="106"/>
                    </a:lnTo>
                    <a:lnTo>
                      <a:pt x="46" y="112"/>
                    </a:lnTo>
                    <a:lnTo>
                      <a:pt x="58" y="131"/>
                    </a:lnTo>
                    <a:lnTo>
                      <a:pt x="68" y="132"/>
                    </a:lnTo>
                    <a:lnTo>
                      <a:pt x="73" y="132"/>
                    </a:lnTo>
                    <a:lnTo>
                      <a:pt x="79" y="128"/>
                    </a:lnTo>
                    <a:lnTo>
                      <a:pt x="65" y="106"/>
                    </a:lnTo>
                    <a:lnTo>
                      <a:pt x="72" y="60"/>
                    </a:lnTo>
                    <a:lnTo>
                      <a:pt x="75" y="37"/>
                    </a:lnTo>
                    <a:lnTo>
                      <a:pt x="82" y="0"/>
                    </a:lnTo>
                    <a:lnTo>
                      <a:pt x="17" y="0"/>
                    </a:lnTo>
                    <a:close/>
                  </a:path>
                </a:pathLst>
              </a:custGeom>
              <a:solidFill>
                <a:srgbClr val="7F3F00"/>
              </a:solidFill>
              <a:ln w="9525">
                <a:noFill/>
              </a:ln>
            </p:spPr>
            <p:txBody>
              <a:bodyPr/>
              <a:lstStyle/>
              <a:p>
                <a:endParaRPr lang="zh-CN" altLang="en-US"/>
              </a:p>
            </p:txBody>
          </p:sp>
          <p:grpSp>
            <p:nvGrpSpPr>
              <p:cNvPr id="11637" name="Group 374"/>
              <p:cNvGrpSpPr/>
              <p:nvPr/>
            </p:nvGrpSpPr>
            <p:grpSpPr>
              <a:xfrm>
                <a:off x="3" y="151"/>
                <a:ext cx="154" cy="133"/>
                <a:chOff x="0" y="0"/>
                <a:chExt cx="154" cy="133"/>
              </a:xfrm>
            </p:grpSpPr>
            <p:sp>
              <p:nvSpPr>
                <p:cNvPr id="11638" name="Freeform 375"/>
                <p:cNvSpPr/>
                <p:nvPr/>
              </p:nvSpPr>
              <p:spPr>
                <a:xfrm>
                  <a:off x="0" y="4"/>
                  <a:ext cx="34" cy="129"/>
                </a:xfrm>
                <a:custGeom>
                  <a:avLst/>
                  <a:gdLst/>
                  <a:ahLst/>
                  <a:cxnLst>
                    <a:cxn ang="0">
                      <a:pos x="2" y="0"/>
                    </a:cxn>
                    <a:cxn ang="0">
                      <a:pos x="0" y="29"/>
                    </a:cxn>
                    <a:cxn ang="0">
                      <a:pos x="5" y="68"/>
                    </a:cxn>
                    <a:cxn ang="0">
                      <a:pos x="9" y="104"/>
                    </a:cxn>
                    <a:cxn ang="0">
                      <a:pos x="19" y="125"/>
                    </a:cxn>
                    <a:cxn ang="0">
                      <a:pos x="22" y="129"/>
                    </a:cxn>
                    <a:cxn ang="0">
                      <a:pos x="24" y="122"/>
                    </a:cxn>
                    <a:cxn ang="0">
                      <a:pos x="26" y="108"/>
                    </a:cxn>
                    <a:cxn ang="0">
                      <a:pos x="34" y="104"/>
                    </a:cxn>
                    <a:cxn ang="0">
                      <a:pos x="24" y="92"/>
                    </a:cxn>
                    <a:cxn ang="0">
                      <a:pos x="17" y="85"/>
                    </a:cxn>
                    <a:cxn ang="0">
                      <a:pos x="17" y="25"/>
                    </a:cxn>
                    <a:cxn ang="0">
                      <a:pos x="22" y="1"/>
                    </a:cxn>
                    <a:cxn ang="0">
                      <a:pos x="2" y="0"/>
                    </a:cxn>
                  </a:cxnLst>
                  <a:rect l="0" t="0" r="0" b="0"/>
                  <a:pathLst>
                    <a:path w="34" h="129">
                      <a:moveTo>
                        <a:pt x="2" y="0"/>
                      </a:moveTo>
                      <a:lnTo>
                        <a:pt x="0" y="29"/>
                      </a:lnTo>
                      <a:lnTo>
                        <a:pt x="5" y="68"/>
                      </a:lnTo>
                      <a:lnTo>
                        <a:pt x="9" y="104"/>
                      </a:lnTo>
                      <a:lnTo>
                        <a:pt x="19" y="125"/>
                      </a:lnTo>
                      <a:lnTo>
                        <a:pt x="22" y="129"/>
                      </a:lnTo>
                      <a:lnTo>
                        <a:pt x="24" y="122"/>
                      </a:lnTo>
                      <a:lnTo>
                        <a:pt x="26" y="108"/>
                      </a:lnTo>
                      <a:lnTo>
                        <a:pt x="34" y="104"/>
                      </a:lnTo>
                      <a:lnTo>
                        <a:pt x="24" y="92"/>
                      </a:lnTo>
                      <a:lnTo>
                        <a:pt x="17" y="85"/>
                      </a:lnTo>
                      <a:lnTo>
                        <a:pt x="17" y="25"/>
                      </a:lnTo>
                      <a:lnTo>
                        <a:pt x="22" y="1"/>
                      </a:lnTo>
                      <a:lnTo>
                        <a:pt x="2" y="0"/>
                      </a:lnTo>
                      <a:close/>
                    </a:path>
                  </a:pathLst>
                </a:custGeom>
                <a:solidFill>
                  <a:srgbClr val="7F3F00"/>
                </a:solidFill>
                <a:ln w="9525">
                  <a:noFill/>
                </a:ln>
              </p:spPr>
              <p:txBody>
                <a:bodyPr/>
                <a:lstStyle/>
                <a:p>
                  <a:endParaRPr lang="zh-CN" altLang="en-US"/>
                </a:p>
              </p:txBody>
            </p:sp>
            <p:sp>
              <p:nvSpPr>
                <p:cNvPr id="11639" name="Freeform 376"/>
                <p:cNvSpPr/>
                <p:nvPr/>
              </p:nvSpPr>
              <p:spPr>
                <a:xfrm>
                  <a:off x="124" y="0"/>
                  <a:ext cx="30" cy="120"/>
                </a:xfrm>
                <a:custGeom>
                  <a:avLst/>
                  <a:gdLst/>
                  <a:ahLst/>
                  <a:cxnLst>
                    <a:cxn ang="0">
                      <a:pos x="8" y="3"/>
                    </a:cxn>
                    <a:cxn ang="0">
                      <a:pos x="13" y="24"/>
                    </a:cxn>
                    <a:cxn ang="0">
                      <a:pos x="13" y="75"/>
                    </a:cxn>
                    <a:cxn ang="0">
                      <a:pos x="0" y="97"/>
                    </a:cxn>
                    <a:cxn ang="0">
                      <a:pos x="3" y="100"/>
                    </a:cxn>
                    <a:cxn ang="0">
                      <a:pos x="0" y="110"/>
                    </a:cxn>
                    <a:cxn ang="0">
                      <a:pos x="3" y="120"/>
                    </a:cxn>
                    <a:cxn ang="0">
                      <a:pos x="13" y="105"/>
                    </a:cxn>
                    <a:cxn ang="0">
                      <a:pos x="21" y="79"/>
                    </a:cxn>
                    <a:cxn ang="0">
                      <a:pos x="30" y="18"/>
                    </a:cxn>
                    <a:cxn ang="0">
                      <a:pos x="27" y="0"/>
                    </a:cxn>
                    <a:cxn ang="0">
                      <a:pos x="8" y="3"/>
                    </a:cxn>
                  </a:cxnLst>
                  <a:rect l="0" t="0" r="0" b="0"/>
                  <a:pathLst>
                    <a:path w="30" h="120">
                      <a:moveTo>
                        <a:pt x="8" y="3"/>
                      </a:moveTo>
                      <a:lnTo>
                        <a:pt x="13" y="24"/>
                      </a:lnTo>
                      <a:lnTo>
                        <a:pt x="13" y="75"/>
                      </a:lnTo>
                      <a:lnTo>
                        <a:pt x="0" y="97"/>
                      </a:lnTo>
                      <a:lnTo>
                        <a:pt x="3" y="100"/>
                      </a:lnTo>
                      <a:lnTo>
                        <a:pt x="0" y="110"/>
                      </a:lnTo>
                      <a:lnTo>
                        <a:pt x="3" y="120"/>
                      </a:lnTo>
                      <a:lnTo>
                        <a:pt x="13" y="105"/>
                      </a:lnTo>
                      <a:lnTo>
                        <a:pt x="21" y="79"/>
                      </a:lnTo>
                      <a:lnTo>
                        <a:pt x="30" y="18"/>
                      </a:lnTo>
                      <a:lnTo>
                        <a:pt x="27" y="0"/>
                      </a:lnTo>
                      <a:lnTo>
                        <a:pt x="8" y="3"/>
                      </a:lnTo>
                      <a:close/>
                    </a:path>
                  </a:pathLst>
                </a:custGeom>
                <a:solidFill>
                  <a:srgbClr val="7F3F00"/>
                </a:solidFill>
                <a:ln w="9525">
                  <a:noFill/>
                </a:ln>
              </p:spPr>
              <p:txBody>
                <a:bodyPr/>
                <a:lstStyle/>
                <a:p>
                  <a:endParaRPr lang="zh-CN" altLang="en-US"/>
                </a:p>
              </p:txBody>
            </p:sp>
          </p:grpSp>
          <p:sp>
            <p:nvSpPr>
              <p:cNvPr id="11640" name="Freeform 377"/>
              <p:cNvSpPr/>
              <p:nvPr/>
            </p:nvSpPr>
            <p:spPr>
              <a:xfrm>
                <a:off x="61" y="9"/>
                <a:ext cx="47" cy="56"/>
              </a:xfrm>
              <a:custGeom>
                <a:avLst/>
                <a:gdLst/>
                <a:ahLst/>
                <a:cxnLst>
                  <a:cxn ang="0">
                    <a:pos x="8" y="56"/>
                  </a:cxn>
                  <a:cxn ang="0">
                    <a:pos x="8" y="49"/>
                  </a:cxn>
                  <a:cxn ang="0">
                    <a:pos x="2" y="38"/>
                  </a:cxn>
                  <a:cxn ang="0">
                    <a:pos x="0" y="30"/>
                  </a:cxn>
                  <a:cxn ang="0">
                    <a:pos x="0" y="26"/>
                  </a:cxn>
                  <a:cxn ang="0">
                    <a:pos x="0" y="18"/>
                  </a:cxn>
                  <a:cxn ang="0">
                    <a:pos x="2" y="12"/>
                  </a:cxn>
                  <a:cxn ang="0">
                    <a:pos x="3" y="8"/>
                  </a:cxn>
                  <a:cxn ang="0">
                    <a:pos x="8" y="4"/>
                  </a:cxn>
                  <a:cxn ang="0">
                    <a:pos x="12" y="1"/>
                  </a:cxn>
                  <a:cxn ang="0">
                    <a:pos x="17" y="0"/>
                  </a:cxn>
                  <a:cxn ang="0">
                    <a:pos x="26" y="0"/>
                  </a:cxn>
                  <a:cxn ang="0">
                    <a:pos x="32" y="0"/>
                  </a:cxn>
                  <a:cxn ang="0">
                    <a:pos x="37" y="1"/>
                  </a:cxn>
                  <a:cxn ang="0">
                    <a:pos x="42" y="4"/>
                  </a:cxn>
                  <a:cxn ang="0">
                    <a:pos x="44" y="8"/>
                  </a:cxn>
                  <a:cxn ang="0">
                    <a:pos x="47" y="13"/>
                  </a:cxn>
                  <a:cxn ang="0">
                    <a:pos x="47" y="22"/>
                  </a:cxn>
                  <a:cxn ang="0">
                    <a:pos x="44" y="30"/>
                  </a:cxn>
                  <a:cxn ang="0">
                    <a:pos x="43" y="39"/>
                  </a:cxn>
                  <a:cxn ang="0">
                    <a:pos x="40" y="43"/>
                  </a:cxn>
                  <a:cxn ang="0">
                    <a:pos x="36" y="47"/>
                  </a:cxn>
                  <a:cxn ang="0">
                    <a:pos x="35" y="50"/>
                  </a:cxn>
                  <a:cxn ang="0">
                    <a:pos x="32" y="56"/>
                  </a:cxn>
                  <a:cxn ang="0">
                    <a:pos x="8" y="56"/>
                  </a:cxn>
                </a:cxnLst>
                <a:rect l="0" t="0" r="0" b="0"/>
                <a:pathLst>
                  <a:path w="47" h="56">
                    <a:moveTo>
                      <a:pt x="8" y="56"/>
                    </a:moveTo>
                    <a:lnTo>
                      <a:pt x="8" y="49"/>
                    </a:lnTo>
                    <a:lnTo>
                      <a:pt x="2" y="38"/>
                    </a:lnTo>
                    <a:lnTo>
                      <a:pt x="0" y="30"/>
                    </a:lnTo>
                    <a:lnTo>
                      <a:pt x="0" y="26"/>
                    </a:lnTo>
                    <a:lnTo>
                      <a:pt x="0" y="18"/>
                    </a:lnTo>
                    <a:lnTo>
                      <a:pt x="2" y="12"/>
                    </a:lnTo>
                    <a:lnTo>
                      <a:pt x="3" y="8"/>
                    </a:lnTo>
                    <a:lnTo>
                      <a:pt x="8" y="4"/>
                    </a:lnTo>
                    <a:lnTo>
                      <a:pt x="12" y="1"/>
                    </a:lnTo>
                    <a:lnTo>
                      <a:pt x="17" y="0"/>
                    </a:lnTo>
                    <a:lnTo>
                      <a:pt x="26" y="0"/>
                    </a:lnTo>
                    <a:lnTo>
                      <a:pt x="32" y="0"/>
                    </a:lnTo>
                    <a:lnTo>
                      <a:pt x="37" y="1"/>
                    </a:lnTo>
                    <a:lnTo>
                      <a:pt x="42" y="4"/>
                    </a:lnTo>
                    <a:lnTo>
                      <a:pt x="44" y="8"/>
                    </a:lnTo>
                    <a:lnTo>
                      <a:pt x="47" y="13"/>
                    </a:lnTo>
                    <a:lnTo>
                      <a:pt x="47" y="22"/>
                    </a:lnTo>
                    <a:lnTo>
                      <a:pt x="44" y="30"/>
                    </a:lnTo>
                    <a:lnTo>
                      <a:pt x="43" y="39"/>
                    </a:lnTo>
                    <a:lnTo>
                      <a:pt x="40" y="43"/>
                    </a:lnTo>
                    <a:lnTo>
                      <a:pt x="36" y="47"/>
                    </a:lnTo>
                    <a:lnTo>
                      <a:pt x="35" y="50"/>
                    </a:lnTo>
                    <a:lnTo>
                      <a:pt x="32" y="56"/>
                    </a:lnTo>
                    <a:lnTo>
                      <a:pt x="8" y="56"/>
                    </a:lnTo>
                    <a:close/>
                  </a:path>
                </a:pathLst>
              </a:custGeom>
              <a:solidFill>
                <a:srgbClr val="7F3F00"/>
              </a:solidFill>
              <a:ln w="9525">
                <a:noFill/>
              </a:ln>
            </p:spPr>
            <p:txBody>
              <a:bodyPr/>
              <a:lstStyle/>
              <a:p>
                <a:endParaRPr lang="zh-CN" altLang="en-US"/>
              </a:p>
            </p:txBody>
          </p:sp>
          <p:sp>
            <p:nvSpPr>
              <p:cNvPr id="11641" name="Freeform 378"/>
              <p:cNvSpPr/>
              <p:nvPr/>
            </p:nvSpPr>
            <p:spPr>
              <a:xfrm>
                <a:off x="37" y="0"/>
                <a:ext cx="94" cy="46"/>
              </a:xfrm>
              <a:custGeom>
                <a:avLst/>
                <a:gdLst/>
                <a:ahLst/>
                <a:cxnLst>
                  <a:cxn ang="0">
                    <a:pos x="9" y="46"/>
                  </a:cxn>
                  <a:cxn ang="0">
                    <a:pos x="5" y="46"/>
                  </a:cxn>
                  <a:cxn ang="0">
                    <a:pos x="0" y="44"/>
                  </a:cxn>
                  <a:cxn ang="0">
                    <a:pos x="2" y="36"/>
                  </a:cxn>
                  <a:cxn ang="0">
                    <a:pos x="5" y="27"/>
                  </a:cxn>
                  <a:cxn ang="0">
                    <a:pos x="12" y="17"/>
                  </a:cxn>
                  <a:cxn ang="0">
                    <a:pos x="15" y="12"/>
                  </a:cxn>
                  <a:cxn ang="0">
                    <a:pos x="19" y="6"/>
                  </a:cxn>
                  <a:cxn ang="0">
                    <a:pos x="26" y="2"/>
                  </a:cxn>
                  <a:cxn ang="0">
                    <a:pos x="41" y="0"/>
                  </a:cxn>
                  <a:cxn ang="0">
                    <a:pos x="54" y="0"/>
                  </a:cxn>
                  <a:cxn ang="0">
                    <a:pos x="73" y="4"/>
                  </a:cxn>
                  <a:cxn ang="0">
                    <a:pos x="80" y="9"/>
                  </a:cxn>
                  <a:cxn ang="0">
                    <a:pos x="85" y="18"/>
                  </a:cxn>
                  <a:cxn ang="0">
                    <a:pos x="93" y="30"/>
                  </a:cxn>
                  <a:cxn ang="0">
                    <a:pos x="94" y="39"/>
                  </a:cxn>
                  <a:cxn ang="0">
                    <a:pos x="94" y="43"/>
                  </a:cxn>
                  <a:cxn ang="0">
                    <a:pos x="85" y="43"/>
                  </a:cxn>
                  <a:cxn ang="0">
                    <a:pos x="78" y="44"/>
                  </a:cxn>
                  <a:cxn ang="0">
                    <a:pos x="68" y="46"/>
                  </a:cxn>
                  <a:cxn ang="0">
                    <a:pos x="71" y="35"/>
                  </a:cxn>
                  <a:cxn ang="0">
                    <a:pos x="71" y="31"/>
                  </a:cxn>
                  <a:cxn ang="0">
                    <a:pos x="71" y="26"/>
                  </a:cxn>
                  <a:cxn ang="0">
                    <a:pos x="71" y="18"/>
                  </a:cxn>
                  <a:cxn ang="0">
                    <a:pos x="60" y="15"/>
                  </a:cxn>
                  <a:cxn ang="0">
                    <a:pos x="57" y="10"/>
                  </a:cxn>
                  <a:cxn ang="0">
                    <a:pos x="49" y="14"/>
                  </a:cxn>
                  <a:cxn ang="0">
                    <a:pos x="36" y="22"/>
                  </a:cxn>
                  <a:cxn ang="0">
                    <a:pos x="40" y="18"/>
                  </a:cxn>
                  <a:cxn ang="0">
                    <a:pos x="30" y="23"/>
                  </a:cxn>
                  <a:cxn ang="0">
                    <a:pos x="30" y="33"/>
                  </a:cxn>
                  <a:cxn ang="0">
                    <a:pos x="33" y="36"/>
                  </a:cxn>
                  <a:cxn ang="0">
                    <a:pos x="36" y="40"/>
                  </a:cxn>
                  <a:cxn ang="0">
                    <a:pos x="39" y="46"/>
                  </a:cxn>
                  <a:cxn ang="0">
                    <a:pos x="26" y="46"/>
                  </a:cxn>
                  <a:cxn ang="0">
                    <a:pos x="32" y="46"/>
                  </a:cxn>
                  <a:cxn ang="0">
                    <a:pos x="16" y="44"/>
                  </a:cxn>
                  <a:cxn ang="0">
                    <a:pos x="15" y="44"/>
                  </a:cxn>
                  <a:cxn ang="0">
                    <a:pos x="9" y="46"/>
                  </a:cxn>
                </a:cxnLst>
                <a:rect l="0" t="0" r="0" b="0"/>
                <a:pathLst>
                  <a:path w="94" h="46">
                    <a:moveTo>
                      <a:pt x="9" y="46"/>
                    </a:moveTo>
                    <a:lnTo>
                      <a:pt x="5" y="46"/>
                    </a:lnTo>
                    <a:lnTo>
                      <a:pt x="0" y="44"/>
                    </a:lnTo>
                    <a:lnTo>
                      <a:pt x="2" y="36"/>
                    </a:lnTo>
                    <a:lnTo>
                      <a:pt x="5" y="27"/>
                    </a:lnTo>
                    <a:lnTo>
                      <a:pt x="12" y="17"/>
                    </a:lnTo>
                    <a:lnTo>
                      <a:pt x="15" y="12"/>
                    </a:lnTo>
                    <a:lnTo>
                      <a:pt x="19" y="6"/>
                    </a:lnTo>
                    <a:lnTo>
                      <a:pt x="26" y="2"/>
                    </a:lnTo>
                    <a:lnTo>
                      <a:pt x="41" y="0"/>
                    </a:lnTo>
                    <a:lnTo>
                      <a:pt x="54" y="0"/>
                    </a:lnTo>
                    <a:lnTo>
                      <a:pt x="73" y="4"/>
                    </a:lnTo>
                    <a:lnTo>
                      <a:pt x="80" y="9"/>
                    </a:lnTo>
                    <a:lnTo>
                      <a:pt x="85" y="18"/>
                    </a:lnTo>
                    <a:lnTo>
                      <a:pt x="93" y="30"/>
                    </a:lnTo>
                    <a:lnTo>
                      <a:pt x="94" y="39"/>
                    </a:lnTo>
                    <a:lnTo>
                      <a:pt x="94" y="43"/>
                    </a:lnTo>
                    <a:lnTo>
                      <a:pt x="85" y="43"/>
                    </a:lnTo>
                    <a:lnTo>
                      <a:pt x="78" y="44"/>
                    </a:lnTo>
                    <a:lnTo>
                      <a:pt x="68" y="46"/>
                    </a:lnTo>
                    <a:lnTo>
                      <a:pt x="71" y="35"/>
                    </a:lnTo>
                    <a:lnTo>
                      <a:pt x="71" y="31"/>
                    </a:lnTo>
                    <a:lnTo>
                      <a:pt x="71" y="26"/>
                    </a:lnTo>
                    <a:lnTo>
                      <a:pt x="71" y="18"/>
                    </a:lnTo>
                    <a:lnTo>
                      <a:pt x="60" y="15"/>
                    </a:lnTo>
                    <a:lnTo>
                      <a:pt x="57" y="10"/>
                    </a:lnTo>
                    <a:lnTo>
                      <a:pt x="49" y="14"/>
                    </a:lnTo>
                    <a:lnTo>
                      <a:pt x="36" y="22"/>
                    </a:lnTo>
                    <a:lnTo>
                      <a:pt x="40" y="18"/>
                    </a:lnTo>
                    <a:lnTo>
                      <a:pt x="30" y="23"/>
                    </a:lnTo>
                    <a:lnTo>
                      <a:pt x="30" y="33"/>
                    </a:lnTo>
                    <a:lnTo>
                      <a:pt x="33" y="36"/>
                    </a:lnTo>
                    <a:lnTo>
                      <a:pt x="36" y="40"/>
                    </a:lnTo>
                    <a:lnTo>
                      <a:pt x="39" y="46"/>
                    </a:lnTo>
                    <a:lnTo>
                      <a:pt x="26" y="46"/>
                    </a:lnTo>
                    <a:lnTo>
                      <a:pt x="32" y="46"/>
                    </a:lnTo>
                    <a:lnTo>
                      <a:pt x="16" y="44"/>
                    </a:lnTo>
                    <a:lnTo>
                      <a:pt x="15" y="44"/>
                    </a:lnTo>
                    <a:lnTo>
                      <a:pt x="9" y="46"/>
                    </a:lnTo>
                    <a:close/>
                  </a:path>
                </a:pathLst>
              </a:custGeom>
              <a:solidFill>
                <a:srgbClr val="000000"/>
              </a:solidFill>
              <a:ln w="9525">
                <a:noFill/>
              </a:ln>
            </p:spPr>
            <p:txBody>
              <a:bodyPr/>
              <a:lstStyle/>
              <a:p>
                <a:endParaRPr lang="zh-CN" altLang="en-US"/>
              </a:p>
            </p:txBody>
          </p:sp>
          <p:sp>
            <p:nvSpPr>
              <p:cNvPr id="11642" name="Freeform 379"/>
              <p:cNvSpPr/>
              <p:nvPr/>
            </p:nvSpPr>
            <p:spPr>
              <a:xfrm>
                <a:off x="0" y="72"/>
                <a:ext cx="161" cy="250"/>
              </a:xfrm>
              <a:custGeom>
                <a:avLst/>
                <a:gdLst/>
                <a:ahLst/>
                <a:cxnLst>
                  <a:cxn ang="0">
                    <a:pos x="64" y="0"/>
                  </a:cxn>
                  <a:cxn ang="0">
                    <a:pos x="25" y="12"/>
                  </a:cxn>
                  <a:cxn ang="0">
                    <a:pos x="19" y="17"/>
                  </a:cxn>
                  <a:cxn ang="0">
                    <a:pos x="0" y="80"/>
                  </a:cxn>
                  <a:cxn ang="0">
                    <a:pos x="30" y="83"/>
                  </a:cxn>
                  <a:cxn ang="0">
                    <a:pos x="33" y="67"/>
                  </a:cxn>
                  <a:cxn ang="0">
                    <a:pos x="46" y="101"/>
                  </a:cxn>
                  <a:cxn ang="0">
                    <a:pos x="26" y="177"/>
                  </a:cxn>
                  <a:cxn ang="0">
                    <a:pos x="36" y="250"/>
                  </a:cxn>
                  <a:cxn ang="0">
                    <a:pos x="47" y="250"/>
                  </a:cxn>
                  <a:cxn ang="0">
                    <a:pos x="64" y="250"/>
                  </a:cxn>
                  <a:cxn ang="0">
                    <a:pos x="90" y="248"/>
                  </a:cxn>
                  <a:cxn ang="0">
                    <a:pos x="111" y="248"/>
                  </a:cxn>
                  <a:cxn ang="0">
                    <a:pos x="128" y="248"/>
                  </a:cxn>
                  <a:cxn ang="0">
                    <a:pos x="135" y="143"/>
                  </a:cxn>
                  <a:cxn ang="0">
                    <a:pos x="117" y="97"/>
                  </a:cxn>
                  <a:cxn ang="0">
                    <a:pos x="124" y="72"/>
                  </a:cxn>
                  <a:cxn ang="0">
                    <a:pos x="128" y="82"/>
                  </a:cxn>
                  <a:cxn ang="0">
                    <a:pos x="161" y="76"/>
                  </a:cxn>
                  <a:cxn ang="0">
                    <a:pos x="137" y="17"/>
                  </a:cxn>
                  <a:cxn ang="0">
                    <a:pos x="96" y="0"/>
                  </a:cxn>
                  <a:cxn ang="0">
                    <a:pos x="64" y="0"/>
                  </a:cxn>
                </a:cxnLst>
                <a:rect l="0" t="0" r="0" b="0"/>
                <a:pathLst>
                  <a:path w="161" h="250">
                    <a:moveTo>
                      <a:pt x="64" y="0"/>
                    </a:moveTo>
                    <a:lnTo>
                      <a:pt x="25" y="12"/>
                    </a:lnTo>
                    <a:lnTo>
                      <a:pt x="19" y="17"/>
                    </a:lnTo>
                    <a:lnTo>
                      <a:pt x="0" y="80"/>
                    </a:lnTo>
                    <a:lnTo>
                      <a:pt x="30" y="83"/>
                    </a:lnTo>
                    <a:lnTo>
                      <a:pt x="33" y="67"/>
                    </a:lnTo>
                    <a:lnTo>
                      <a:pt x="46" y="101"/>
                    </a:lnTo>
                    <a:lnTo>
                      <a:pt x="26" y="177"/>
                    </a:lnTo>
                    <a:lnTo>
                      <a:pt x="36" y="250"/>
                    </a:lnTo>
                    <a:lnTo>
                      <a:pt x="47" y="250"/>
                    </a:lnTo>
                    <a:lnTo>
                      <a:pt x="64" y="250"/>
                    </a:lnTo>
                    <a:lnTo>
                      <a:pt x="90" y="248"/>
                    </a:lnTo>
                    <a:lnTo>
                      <a:pt x="111" y="248"/>
                    </a:lnTo>
                    <a:lnTo>
                      <a:pt x="128" y="248"/>
                    </a:lnTo>
                    <a:lnTo>
                      <a:pt x="135" y="143"/>
                    </a:lnTo>
                    <a:lnTo>
                      <a:pt x="117" y="97"/>
                    </a:lnTo>
                    <a:lnTo>
                      <a:pt x="124" y="72"/>
                    </a:lnTo>
                    <a:lnTo>
                      <a:pt x="128" y="82"/>
                    </a:lnTo>
                    <a:lnTo>
                      <a:pt x="161" y="76"/>
                    </a:lnTo>
                    <a:lnTo>
                      <a:pt x="137" y="17"/>
                    </a:lnTo>
                    <a:lnTo>
                      <a:pt x="96" y="0"/>
                    </a:lnTo>
                    <a:lnTo>
                      <a:pt x="64" y="0"/>
                    </a:lnTo>
                    <a:close/>
                  </a:path>
                </a:pathLst>
              </a:custGeom>
              <a:solidFill>
                <a:srgbClr val="001F9F"/>
              </a:solidFill>
              <a:ln w="9525">
                <a:noFill/>
              </a:ln>
            </p:spPr>
            <p:txBody>
              <a:bodyPr/>
              <a:lstStyle/>
              <a:p>
                <a:endParaRPr lang="zh-CN" altLang="en-US"/>
              </a:p>
            </p:txBody>
          </p:sp>
          <p:grpSp>
            <p:nvGrpSpPr>
              <p:cNvPr id="11643" name="Group 380"/>
              <p:cNvGrpSpPr/>
              <p:nvPr/>
            </p:nvGrpSpPr>
            <p:grpSpPr>
              <a:xfrm>
                <a:off x="50" y="72"/>
                <a:ext cx="72" cy="104"/>
                <a:chOff x="0" y="0"/>
                <a:chExt cx="72" cy="104"/>
              </a:xfrm>
            </p:grpSpPr>
            <p:grpSp>
              <p:nvGrpSpPr>
                <p:cNvPr id="11644" name="Group 381"/>
                <p:cNvGrpSpPr/>
                <p:nvPr/>
              </p:nvGrpSpPr>
              <p:grpSpPr>
                <a:xfrm>
                  <a:off x="17" y="0"/>
                  <a:ext cx="37" cy="12"/>
                  <a:chOff x="0" y="0"/>
                  <a:chExt cx="37" cy="12"/>
                </a:xfrm>
              </p:grpSpPr>
              <p:sp>
                <p:nvSpPr>
                  <p:cNvPr id="11645" name="Freeform 382"/>
                  <p:cNvSpPr/>
                  <p:nvPr/>
                </p:nvSpPr>
                <p:spPr>
                  <a:xfrm>
                    <a:off x="0" y="0"/>
                    <a:ext cx="37" cy="12"/>
                  </a:xfrm>
                  <a:custGeom>
                    <a:avLst/>
                    <a:gdLst/>
                    <a:ahLst/>
                    <a:cxnLst>
                      <a:cxn ang="0">
                        <a:pos x="0" y="0"/>
                      </a:cxn>
                      <a:cxn ang="0">
                        <a:pos x="7" y="12"/>
                      </a:cxn>
                      <a:cxn ang="0">
                        <a:pos x="19" y="0"/>
                      </a:cxn>
                      <a:cxn ang="0">
                        <a:pos x="30" y="12"/>
                      </a:cxn>
                      <a:cxn ang="0">
                        <a:pos x="37" y="0"/>
                      </a:cxn>
                      <a:cxn ang="0">
                        <a:pos x="0" y="0"/>
                      </a:cxn>
                    </a:cxnLst>
                    <a:rect l="0" t="0" r="0" b="0"/>
                    <a:pathLst>
                      <a:path w="37" h="12">
                        <a:moveTo>
                          <a:pt x="0" y="0"/>
                        </a:moveTo>
                        <a:lnTo>
                          <a:pt x="7" y="12"/>
                        </a:lnTo>
                        <a:lnTo>
                          <a:pt x="19" y="0"/>
                        </a:lnTo>
                        <a:lnTo>
                          <a:pt x="30" y="12"/>
                        </a:lnTo>
                        <a:lnTo>
                          <a:pt x="37" y="0"/>
                        </a:lnTo>
                        <a:lnTo>
                          <a:pt x="0" y="0"/>
                        </a:lnTo>
                        <a:close/>
                      </a:path>
                    </a:pathLst>
                  </a:custGeom>
                  <a:solidFill>
                    <a:srgbClr val="00007F"/>
                  </a:solidFill>
                  <a:ln w="9525">
                    <a:noFill/>
                  </a:ln>
                </p:spPr>
                <p:txBody>
                  <a:bodyPr/>
                  <a:lstStyle/>
                  <a:p>
                    <a:endParaRPr lang="zh-CN" altLang="en-US"/>
                  </a:p>
                </p:txBody>
              </p:sp>
              <p:sp>
                <p:nvSpPr>
                  <p:cNvPr id="11646" name="Freeform 383"/>
                  <p:cNvSpPr/>
                  <p:nvPr/>
                </p:nvSpPr>
                <p:spPr>
                  <a:xfrm>
                    <a:off x="0" y="0"/>
                    <a:ext cx="37" cy="12"/>
                  </a:xfrm>
                  <a:custGeom>
                    <a:avLst/>
                    <a:gdLst/>
                    <a:ahLst/>
                    <a:cxnLst>
                      <a:cxn ang="0">
                        <a:pos x="0" y="0"/>
                      </a:cxn>
                      <a:cxn ang="0">
                        <a:pos x="7" y="12"/>
                      </a:cxn>
                      <a:cxn ang="0">
                        <a:pos x="19" y="0"/>
                      </a:cxn>
                      <a:cxn ang="0">
                        <a:pos x="30" y="12"/>
                      </a:cxn>
                      <a:cxn ang="0">
                        <a:pos x="37" y="0"/>
                      </a:cxn>
                      <a:cxn ang="0">
                        <a:pos x="0" y="0"/>
                      </a:cxn>
                    </a:cxnLst>
                    <a:rect l="0" t="0" r="0" b="0"/>
                    <a:pathLst>
                      <a:path w="37" h="12">
                        <a:moveTo>
                          <a:pt x="0" y="0"/>
                        </a:moveTo>
                        <a:lnTo>
                          <a:pt x="7" y="12"/>
                        </a:lnTo>
                        <a:lnTo>
                          <a:pt x="19" y="0"/>
                        </a:lnTo>
                        <a:lnTo>
                          <a:pt x="30" y="12"/>
                        </a:lnTo>
                        <a:lnTo>
                          <a:pt x="37" y="0"/>
                        </a:lnTo>
                        <a:lnTo>
                          <a:pt x="0" y="0"/>
                        </a:lnTo>
                      </a:path>
                    </a:pathLst>
                  </a:custGeom>
                  <a:noFill/>
                  <a:ln w="9525" cap="flat" cmpd="sng">
                    <a:solidFill>
                      <a:srgbClr val="00007F"/>
                    </a:solidFill>
                    <a:prstDash val="solid"/>
                    <a:round/>
                    <a:headEnd type="none" w="med" len="med"/>
                    <a:tailEnd type="none" w="med" len="med"/>
                  </a:ln>
                </p:spPr>
                <p:txBody>
                  <a:bodyPr/>
                  <a:lstStyle/>
                  <a:p>
                    <a:endParaRPr lang="zh-CN" altLang="en-US"/>
                  </a:p>
                </p:txBody>
              </p:sp>
            </p:grpSp>
            <p:grpSp>
              <p:nvGrpSpPr>
                <p:cNvPr id="11647" name="Group 384"/>
                <p:cNvGrpSpPr/>
                <p:nvPr/>
              </p:nvGrpSpPr>
              <p:grpSpPr>
                <a:xfrm>
                  <a:off x="36" y="3"/>
                  <a:ext cx="2" cy="100"/>
                  <a:chOff x="0" y="0"/>
                  <a:chExt cx="2" cy="100"/>
                </a:xfrm>
              </p:grpSpPr>
              <p:sp>
                <p:nvSpPr>
                  <p:cNvPr id="11648" name="Freeform 385"/>
                  <p:cNvSpPr/>
                  <p:nvPr/>
                </p:nvSpPr>
                <p:spPr>
                  <a:xfrm>
                    <a:off x="0" y="0"/>
                    <a:ext cx="2" cy="100"/>
                  </a:xfrm>
                  <a:custGeom>
                    <a:avLst/>
                    <a:gdLst/>
                    <a:ahLst/>
                    <a:cxnLst>
                      <a:cxn ang="0">
                        <a:pos x="0" y="0"/>
                      </a:cxn>
                      <a:cxn ang="0">
                        <a:pos x="2" y="42"/>
                      </a:cxn>
                      <a:cxn ang="0">
                        <a:pos x="2" y="100"/>
                      </a:cxn>
                      <a:cxn ang="0">
                        <a:pos x="0" y="0"/>
                      </a:cxn>
                    </a:cxnLst>
                    <a:rect l="0" t="0" r="0" b="0"/>
                    <a:pathLst>
                      <a:path w="2" h="100">
                        <a:moveTo>
                          <a:pt x="0" y="0"/>
                        </a:moveTo>
                        <a:lnTo>
                          <a:pt x="2" y="42"/>
                        </a:lnTo>
                        <a:lnTo>
                          <a:pt x="2" y="100"/>
                        </a:lnTo>
                        <a:lnTo>
                          <a:pt x="0" y="0"/>
                        </a:lnTo>
                        <a:close/>
                      </a:path>
                    </a:pathLst>
                  </a:custGeom>
                  <a:solidFill>
                    <a:srgbClr val="00007F"/>
                  </a:solidFill>
                  <a:ln w="9525">
                    <a:noFill/>
                  </a:ln>
                </p:spPr>
                <p:txBody>
                  <a:bodyPr/>
                  <a:lstStyle/>
                  <a:p>
                    <a:endParaRPr lang="zh-CN" altLang="en-US"/>
                  </a:p>
                </p:txBody>
              </p:sp>
              <p:sp>
                <p:nvSpPr>
                  <p:cNvPr id="11649" name="Freeform 386"/>
                  <p:cNvSpPr/>
                  <p:nvPr/>
                </p:nvSpPr>
                <p:spPr>
                  <a:xfrm>
                    <a:off x="0" y="0"/>
                    <a:ext cx="2" cy="100"/>
                  </a:xfrm>
                  <a:custGeom>
                    <a:avLst/>
                    <a:gdLst/>
                    <a:ahLst/>
                    <a:cxnLst>
                      <a:cxn ang="0">
                        <a:pos x="0" y="0"/>
                      </a:cxn>
                      <a:cxn ang="0">
                        <a:pos x="2" y="42"/>
                      </a:cxn>
                      <a:cxn ang="0">
                        <a:pos x="2" y="100"/>
                      </a:cxn>
                      <a:cxn ang="0">
                        <a:pos x="0" y="0"/>
                      </a:cxn>
                    </a:cxnLst>
                    <a:rect l="0" t="0" r="0" b="0"/>
                    <a:pathLst>
                      <a:path w="2" h="100">
                        <a:moveTo>
                          <a:pt x="0" y="0"/>
                        </a:moveTo>
                        <a:lnTo>
                          <a:pt x="2" y="42"/>
                        </a:lnTo>
                        <a:lnTo>
                          <a:pt x="2" y="100"/>
                        </a:lnTo>
                        <a:lnTo>
                          <a:pt x="0" y="0"/>
                        </a:lnTo>
                      </a:path>
                    </a:pathLst>
                  </a:custGeom>
                  <a:noFill/>
                  <a:ln w="9525" cap="flat" cmpd="sng">
                    <a:solidFill>
                      <a:srgbClr val="00007F"/>
                    </a:solidFill>
                    <a:prstDash val="solid"/>
                    <a:round/>
                    <a:headEnd type="none" w="med" len="med"/>
                    <a:tailEnd type="none" w="med" len="med"/>
                  </a:ln>
                </p:spPr>
                <p:txBody>
                  <a:bodyPr/>
                  <a:lstStyle/>
                  <a:p>
                    <a:endParaRPr lang="zh-CN" altLang="en-US"/>
                  </a:p>
                </p:txBody>
              </p:sp>
            </p:grpSp>
            <p:grpSp>
              <p:nvGrpSpPr>
                <p:cNvPr id="11650" name="Group 387"/>
                <p:cNvGrpSpPr/>
                <p:nvPr/>
              </p:nvGrpSpPr>
              <p:grpSpPr>
                <a:xfrm>
                  <a:off x="0" y="103"/>
                  <a:ext cx="72" cy="1"/>
                  <a:chOff x="0" y="0"/>
                  <a:chExt cx="72" cy="1"/>
                </a:xfrm>
              </p:grpSpPr>
              <p:sp>
                <p:nvSpPr>
                  <p:cNvPr id="11651" name="Freeform 388"/>
                  <p:cNvSpPr/>
                  <p:nvPr/>
                </p:nvSpPr>
                <p:spPr>
                  <a:xfrm>
                    <a:off x="0" y="0"/>
                    <a:ext cx="72" cy="1"/>
                  </a:xfrm>
                  <a:custGeom>
                    <a:avLst/>
                    <a:gdLst/>
                    <a:ahLst/>
                    <a:cxnLst>
                      <a:cxn ang="0">
                        <a:pos x="0" y="1"/>
                      </a:cxn>
                      <a:cxn ang="0">
                        <a:pos x="40" y="0"/>
                      </a:cxn>
                      <a:cxn ang="0">
                        <a:pos x="72" y="0"/>
                      </a:cxn>
                      <a:cxn ang="0">
                        <a:pos x="0" y="1"/>
                      </a:cxn>
                    </a:cxnLst>
                    <a:rect l="0" t="0" r="0" b="0"/>
                    <a:pathLst>
                      <a:path w="72" h="1">
                        <a:moveTo>
                          <a:pt x="0" y="1"/>
                        </a:moveTo>
                        <a:lnTo>
                          <a:pt x="40" y="0"/>
                        </a:lnTo>
                        <a:lnTo>
                          <a:pt x="72" y="0"/>
                        </a:lnTo>
                        <a:lnTo>
                          <a:pt x="0" y="1"/>
                        </a:lnTo>
                        <a:close/>
                      </a:path>
                    </a:pathLst>
                  </a:custGeom>
                  <a:solidFill>
                    <a:srgbClr val="00007F"/>
                  </a:solidFill>
                  <a:ln w="9525">
                    <a:noFill/>
                  </a:ln>
                </p:spPr>
                <p:txBody>
                  <a:bodyPr/>
                  <a:lstStyle/>
                  <a:p>
                    <a:endParaRPr lang="zh-CN" altLang="en-US"/>
                  </a:p>
                </p:txBody>
              </p:sp>
              <p:sp>
                <p:nvSpPr>
                  <p:cNvPr id="11652" name="Freeform 389"/>
                  <p:cNvSpPr/>
                  <p:nvPr/>
                </p:nvSpPr>
                <p:spPr>
                  <a:xfrm>
                    <a:off x="0" y="0"/>
                    <a:ext cx="72" cy="1"/>
                  </a:xfrm>
                  <a:custGeom>
                    <a:avLst/>
                    <a:gdLst/>
                    <a:ahLst/>
                    <a:cxnLst>
                      <a:cxn ang="0">
                        <a:pos x="0" y="1"/>
                      </a:cxn>
                      <a:cxn ang="0">
                        <a:pos x="40" y="0"/>
                      </a:cxn>
                      <a:cxn ang="0">
                        <a:pos x="72" y="0"/>
                      </a:cxn>
                      <a:cxn ang="0">
                        <a:pos x="0" y="1"/>
                      </a:cxn>
                    </a:cxnLst>
                    <a:rect l="0" t="0" r="0" b="0"/>
                    <a:pathLst>
                      <a:path w="72" h="1">
                        <a:moveTo>
                          <a:pt x="0" y="1"/>
                        </a:moveTo>
                        <a:lnTo>
                          <a:pt x="40" y="0"/>
                        </a:lnTo>
                        <a:lnTo>
                          <a:pt x="72" y="0"/>
                        </a:lnTo>
                        <a:lnTo>
                          <a:pt x="0" y="1"/>
                        </a:lnTo>
                      </a:path>
                    </a:pathLst>
                  </a:custGeom>
                  <a:noFill/>
                  <a:ln w="9525" cap="flat" cmpd="sng">
                    <a:solidFill>
                      <a:srgbClr val="00007F"/>
                    </a:solidFill>
                    <a:prstDash val="solid"/>
                    <a:round/>
                    <a:headEnd type="none" w="med" len="med"/>
                    <a:tailEnd type="none" w="med" len="med"/>
                  </a:ln>
                </p:spPr>
                <p:txBody>
                  <a:bodyPr/>
                  <a:lstStyle/>
                  <a:p>
                    <a:endParaRPr lang="zh-CN" altLang="en-US"/>
                  </a:p>
                </p:txBody>
              </p:sp>
            </p:grpSp>
          </p:grpSp>
          <p:grpSp>
            <p:nvGrpSpPr>
              <p:cNvPr id="11653" name="Group 390"/>
              <p:cNvGrpSpPr/>
              <p:nvPr/>
            </p:nvGrpSpPr>
            <p:grpSpPr>
              <a:xfrm>
                <a:off x="30" y="435"/>
                <a:ext cx="90" cy="37"/>
                <a:chOff x="0" y="0"/>
                <a:chExt cx="90" cy="37"/>
              </a:xfrm>
            </p:grpSpPr>
            <p:sp>
              <p:nvSpPr>
                <p:cNvPr id="11654" name="Freeform 391"/>
                <p:cNvSpPr/>
                <p:nvPr/>
              </p:nvSpPr>
              <p:spPr>
                <a:xfrm>
                  <a:off x="0" y="5"/>
                  <a:ext cx="29" cy="32"/>
                </a:xfrm>
                <a:custGeom>
                  <a:avLst/>
                  <a:gdLst/>
                  <a:ahLst/>
                  <a:cxnLst>
                    <a:cxn ang="0">
                      <a:pos x="5" y="16"/>
                    </a:cxn>
                    <a:cxn ang="0">
                      <a:pos x="0" y="20"/>
                    </a:cxn>
                    <a:cxn ang="0">
                      <a:pos x="0" y="24"/>
                    </a:cxn>
                    <a:cxn ang="0">
                      <a:pos x="0" y="26"/>
                    </a:cxn>
                    <a:cxn ang="0">
                      <a:pos x="0" y="28"/>
                    </a:cxn>
                    <a:cxn ang="0">
                      <a:pos x="2" y="30"/>
                    </a:cxn>
                    <a:cxn ang="0">
                      <a:pos x="6" y="32"/>
                    </a:cxn>
                    <a:cxn ang="0">
                      <a:pos x="12" y="30"/>
                    </a:cxn>
                    <a:cxn ang="0">
                      <a:pos x="16" y="29"/>
                    </a:cxn>
                    <a:cxn ang="0">
                      <a:pos x="20" y="26"/>
                    </a:cxn>
                    <a:cxn ang="0">
                      <a:pos x="23" y="21"/>
                    </a:cxn>
                    <a:cxn ang="0">
                      <a:pos x="26" y="13"/>
                    </a:cxn>
                    <a:cxn ang="0">
                      <a:pos x="29" y="4"/>
                    </a:cxn>
                    <a:cxn ang="0">
                      <a:pos x="29" y="0"/>
                    </a:cxn>
                    <a:cxn ang="0">
                      <a:pos x="23" y="12"/>
                    </a:cxn>
                    <a:cxn ang="0">
                      <a:pos x="17" y="20"/>
                    </a:cxn>
                    <a:cxn ang="0">
                      <a:pos x="10" y="20"/>
                    </a:cxn>
                    <a:cxn ang="0">
                      <a:pos x="3" y="19"/>
                    </a:cxn>
                    <a:cxn ang="0">
                      <a:pos x="5" y="16"/>
                    </a:cxn>
                  </a:cxnLst>
                  <a:rect l="0" t="0" r="0" b="0"/>
                  <a:pathLst>
                    <a:path w="29" h="32">
                      <a:moveTo>
                        <a:pt x="5" y="16"/>
                      </a:moveTo>
                      <a:lnTo>
                        <a:pt x="0" y="20"/>
                      </a:lnTo>
                      <a:lnTo>
                        <a:pt x="0" y="24"/>
                      </a:lnTo>
                      <a:lnTo>
                        <a:pt x="0" y="26"/>
                      </a:lnTo>
                      <a:lnTo>
                        <a:pt x="0" y="28"/>
                      </a:lnTo>
                      <a:lnTo>
                        <a:pt x="2" y="30"/>
                      </a:lnTo>
                      <a:lnTo>
                        <a:pt x="6" y="32"/>
                      </a:lnTo>
                      <a:lnTo>
                        <a:pt x="12" y="30"/>
                      </a:lnTo>
                      <a:lnTo>
                        <a:pt x="16" y="29"/>
                      </a:lnTo>
                      <a:lnTo>
                        <a:pt x="20" y="26"/>
                      </a:lnTo>
                      <a:lnTo>
                        <a:pt x="23" y="21"/>
                      </a:lnTo>
                      <a:lnTo>
                        <a:pt x="26" y="13"/>
                      </a:lnTo>
                      <a:lnTo>
                        <a:pt x="29" y="4"/>
                      </a:lnTo>
                      <a:lnTo>
                        <a:pt x="29" y="0"/>
                      </a:lnTo>
                      <a:lnTo>
                        <a:pt x="23" y="12"/>
                      </a:lnTo>
                      <a:lnTo>
                        <a:pt x="17" y="20"/>
                      </a:lnTo>
                      <a:lnTo>
                        <a:pt x="10" y="20"/>
                      </a:lnTo>
                      <a:lnTo>
                        <a:pt x="3" y="19"/>
                      </a:lnTo>
                      <a:lnTo>
                        <a:pt x="5" y="16"/>
                      </a:lnTo>
                      <a:close/>
                    </a:path>
                  </a:pathLst>
                </a:custGeom>
                <a:solidFill>
                  <a:srgbClr val="000000"/>
                </a:solidFill>
                <a:ln w="9525">
                  <a:noFill/>
                </a:ln>
              </p:spPr>
              <p:txBody>
                <a:bodyPr/>
                <a:lstStyle/>
                <a:p>
                  <a:endParaRPr lang="zh-CN" altLang="en-US"/>
                </a:p>
              </p:txBody>
            </p:sp>
            <p:sp>
              <p:nvSpPr>
                <p:cNvPr id="11655" name="Freeform 392"/>
                <p:cNvSpPr/>
                <p:nvPr/>
              </p:nvSpPr>
              <p:spPr>
                <a:xfrm>
                  <a:off x="56" y="0"/>
                  <a:ext cx="34" cy="35"/>
                </a:xfrm>
                <a:custGeom>
                  <a:avLst/>
                  <a:gdLst/>
                  <a:ahLst/>
                  <a:cxnLst>
                    <a:cxn ang="0">
                      <a:pos x="0" y="0"/>
                    </a:cxn>
                    <a:cxn ang="0">
                      <a:pos x="0" y="2"/>
                    </a:cxn>
                    <a:cxn ang="0">
                      <a:pos x="2" y="12"/>
                    </a:cxn>
                    <a:cxn ang="0">
                      <a:pos x="7" y="20"/>
                    </a:cxn>
                    <a:cxn ang="0">
                      <a:pos x="10" y="27"/>
                    </a:cxn>
                    <a:cxn ang="0">
                      <a:pos x="14" y="30"/>
                    </a:cxn>
                    <a:cxn ang="0">
                      <a:pos x="17" y="34"/>
                    </a:cxn>
                    <a:cxn ang="0">
                      <a:pos x="21" y="35"/>
                    </a:cxn>
                    <a:cxn ang="0">
                      <a:pos x="27" y="35"/>
                    </a:cxn>
                    <a:cxn ang="0">
                      <a:pos x="29" y="34"/>
                    </a:cxn>
                    <a:cxn ang="0">
                      <a:pos x="32" y="34"/>
                    </a:cxn>
                    <a:cxn ang="0">
                      <a:pos x="34" y="30"/>
                    </a:cxn>
                    <a:cxn ang="0">
                      <a:pos x="32" y="25"/>
                    </a:cxn>
                    <a:cxn ang="0">
                      <a:pos x="29" y="20"/>
                    </a:cxn>
                    <a:cxn ang="0">
                      <a:pos x="28" y="17"/>
                    </a:cxn>
                    <a:cxn ang="0">
                      <a:pos x="27" y="20"/>
                    </a:cxn>
                    <a:cxn ang="0">
                      <a:pos x="25" y="20"/>
                    </a:cxn>
                    <a:cxn ang="0">
                      <a:pos x="21" y="21"/>
                    </a:cxn>
                    <a:cxn ang="0">
                      <a:pos x="18" y="21"/>
                    </a:cxn>
                    <a:cxn ang="0">
                      <a:pos x="11" y="21"/>
                    </a:cxn>
                    <a:cxn ang="0">
                      <a:pos x="2" y="6"/>
                    </a:cxn>
                    <a:cxn ang="0">
                      <a:pos x="0" y="0"/>
                    </a:cxn>
                  </a:cxnLst>
                  <a:rect l="0" t="0" r="0" b="0"/>
                  <a:pathLst>
                    <a:path w="34" h="35">
                      <a:moveTo>
                        <a:pt x="0" y="0"/>
                      </a:moveTo>
                      <a:lnTo>
                        <a:pt x="0" y="2"/>
                      </a:lnTo>
                      <a:lnTo>
                        <a:pt x="2" y="12"/>
                      </a:lnTo>
                      <a:lnTo>
                        <a:pt x="7" y="20"/>
                      </a:lnTo>
                      <a:lnTo>
                        <a:pt x="10" y="27"/>
                      </a:lnTo>
                      <a:lnTo>
                        <a:pt x="14" y="30"/>
                      </a:lnTo>
                      <a:lnTo>
                        <a:pt x="17" y="34"/>
                      </a:lnTo>
                      <a:lnTo>
                        <a:pt x="21" y="35"/>
                      </a:lnTo>
                      <a:lnTo>
                        <a:pt x="27" y="35"/>
                      </a:lnTo>
                      <a:lnTo>
                        <a:pt x="29" y="34"/>
                      </a:lnTo>
                      <a:lnTo>
                        <a:pt x="32" y="34"/>
                      </a:lnTo>
                      <a:lnTo>
                        <a:pt x="34" y="30"/>
                      </a:lnTo>
                      <a:lnTo>
                        <a:pt x="32" y="25"/>
                      </a:lnTo>
                      <a:lnTo>
                        <a:pt x="29" y="20"/>
                      </a:lnTo>
                      <a:lnTo>
                        <a:pt x="28" y="17"/>
                      </a:lnTo>
                      <a:lnTo>
                        <a:pt x="27" y="20"/>
                      </a:lnTo>
                      <a:lnTo>
                        <a:pt x="25" y="20"/>
                      </a:lnTo>
                      <a:lnTo>
                        <a:pt x="21" y="21"/>
                      </a:lnTo>
                      <a:lnTo>
                        <a:pt x="18" y="21"/>
                      </a:lnTo>
                      <a:lnTo>
                        <a:pt x="11" y="21"/>
                      </a:lnTo>
                      <a:lnTo>
                        <a:pt x="2" y="6"/>
                      </a:lnTo>
                      <a:lnTo>
                        <a:pt x="0" y="0"/>
                      </a:lnTo>
                      <a:close/>
                    </a:path>
                  </a:pathLst>
                </a:custGeom>
                <a:solidFill>
                  <a:srgbClr val="000000"/>
                </a:solidFill>
                <a:ln w="9525">
                  <a:noFill/>
                </a:ln>
              </p:spPr>
              <p:txBody>
                <a:bodyPr/>
                <a:lstStyle/>
                <a:p>
                  <a:endParaRPr lang="zh-CN" altLang="en-US"/>
                </a:p>
              </p:txBody>
            </p:sp>
          </p:grpSp>
          <p:sp>
            <p:nvSpPr>
              <p:cNvPr id="11656" name="Freeform 393"/>
              <p:cNvSpPr/>
              <p:nvPr/>
            </p:nvSpPr>
            <p:spPr>
              <a:xfrm>
                <a:off x="86" y="48"/>
                <a:ext cx="12" cy="2"/>
              </a:xfrm>
              <a:custGeom>
                <a:avLst/>
                <a:gdLst/>
                <a:ahLst/>
                <a:cxnLst>
                  <a:cxn ang="0">
                    <a:pos x="0" y="2"/>
                  </a:cxn>
                  <a:cxn ang="0">
                    <a:pos x="4" y="0"/>
                  </a:cxn>
                  <a:cxn ang="0">
                    <a:pos x="5" y="0"/>
                  </a:cxn>
                  <a:cxn ang="0">
                    <a:pos x="11" y="0"/>
                  </a:cxn>
                  <a:cxn ang="0">
                    <a:pos x="12" y="2"/>
                  </a:cxn>
                </a:cxnLst>
                <a:rect l="0" t="0" r="0" b="0"/>
                <a:pathLst>
                  <a:path w="12" h="2">
                    <a:moveTo>
                      <a:pt x="0" y="2"/>
                    </a:moveTo>
                    <a:lnTo>
                      <a:pt x="4" y="0"/>
                    </a:lnTo>
                    <a:lnTo>
                      <a:pt x="5" y="0"/>
                    </a:lnTo>
                    <a:lnTo>
                      <a:pt x="11" y="0"/>
                    </a:lnTo>
                    <a:lnTo>
                      <a:pt x="12" y="2"/>
                    </a:lnTo>
                  </a:path>
                </a:pathLst>
              </a:custGeom>
              <a:noFill/>
              <a:ln w="9525" cap="flat" cmpd="sng">
                <a:solidFill>
                  <a:srgbClr val="FF009F"/>
                </a:solidFill>
                <a:prstDash val="solid"/>
                <a:round/>
                <a:headEnd type="none" w="med" len="med"/>
                <a:tailEnd type="none" w="med" len="med"/>
              </a:ln>
            </p:spPr>
            <p:txBody>
              <a:bodyPr/>
              <a:lstStyle/>
              <a:p>
                <a:endParaRPr lang="zh-CN" altLang="en-US"/>
              </a:p>
            </p:txBody>
          </p:sp>
        </p:grpSp>
        <p:sp>
          <p:nvSpPr>
            <p:cNvPr id="11657" name="Rectangle 394"/>
            <p:cNvSpPr/>
            <p:nvPr/>
          </p:nvSpPr>
          <p:spPr>
            <a:xfrm>
              <a:off x="1686" y="533"/>
              <a:ext cx="520" cy="271"/>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658" name="Rectangle 395"/>
            <p:cNvSpPr/>
            <p:nvPr/>
          </p:nvSpPr>
          <p:spPr>
            <a:xfrm>
              <a:off x="1828" y="564"/>
              <a:ext cx="188" cy="82"/>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Media</a:t>
              </a:r>
              <a:endParaRPr lang="en-US" altLang="zh-CN" sz="2400" dirty="0">
                <a:latin typeface="Times New Roman" panose="02020603050405020304" pitchFamily="18" charset="0"/>
                <a:ea typeface="宋体" panose="02010600030101010101" pitchFamily="2" charset="-122"/>
              </a:endParaRPr>
            </a:p>
          </p:txBody>
        </p:sp>
        <p:sp>
          <p:nvSpPr>
            <p:cNvPr id="11659" name="Rectangle 397"/>
            <p:cNvSpPr/>
            <p:nvPr/>
          </p:nvSpPr>
          <p:spPr>
            <a:xfrm>
              <a:off x="1842" y="677"/>
              <a:ext cx="1" cy="164"/>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sp>
          <p:nvSpPr>
            <p:cNvPr id="11660" name="Rectangle 398"/>
            <p:cNvSpPr/>
            <p:nvPr/>
          </p:nvSpPr>
          <p:spPr>
            <a:xfrm>
              <a:off x="3545" y="1365"/>
              <a:ext cx="485" cy="271"/>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661" name="Rectangle 399"/>
            <p:cNvSpPr/>
            <p:nvPr/>
          </p:nvSpPr>
          <p:spPr>
            <a:xfrm>
              <a:off x="3684" y="1396"/>
              <a:ext cx="275" cy="164"/>
            </a:xfrm>
            <a:prstGeom prst="rect">
              <a:avLst/>
            </a:prstGeom>
            <a:noFill/>
            <a:ln w="9525">
              <a:noFill/>
            </a:ln>
          </p:spPr>
          <p:txBody>
            <a:bodyPr wrap="none" lIns="0" tIns="0" rIns="0" bIns="0" anchor="t" anchorCtr="0">
              <a:spAutoFit/>
            </a:bodyPr>
            <a:lstStyle/>
            <a:p>
              <a:pPr>
                <a:buClrTx/>
              </a:pPr>
              <a:r>
                <a:rPr lang="en-US" altLang="zh-CN" sz="1200" b="1" dirty="0">
                  <a:solidFill>
                    <a:srgbClr val="000000"/>
                  </a:solidFill>
                  <a:latin typeface="Times New Roman" panose="02020603050405020304" pitchFamily="18" charset="0"/>
                  <a:ea typeface="宋体" panose="02010600030101010101" pitchFamily="2" charset="-122"/>
                </a:rPr>
                <a:t>Financial</a:t>
              </a:r>
            </a:p>
            <a:p>
              <a:pPr>
                <a:buClrTx/>
              </a:pPr>
              <a:r>
                <a:rPr lang="en-US" altLang="zh-CN" sz="1200" b="1" dirty="0">
                  <a:solidFill>
                    <a:srgbClr val="000000"/>
                  </a:solidFill>
                  <a:latin typeface="Times New Roman" panose="02020603050405020304" pitchFamily="18" charset="0"/>
                  <a:ea typeface="宋体" panose="02010600030101010101" pitchFamily="2" charset="-122"/>
                </a:rPr>
                <a:t> analyst</a:t>
              </a:r>
              <a:endParaRPr lang="en-US" altLang="zh-CN" sz="2400" dirty="0">
                <a:latin typeface="Times New Roman" panose="02020603050405020304" pitchFamily="18" charset="0"/>
                <a:ea typeface="宋体" panose="02010600030101010101" pitchFamily="2" charset="-122"/>
              </a:endParaRPr>
            </a:p>
          </p:txBody>
        </p:sp>
        <p:sp>
          <p:nvSpPr>
            <p:cNvPr id="11662" name="Rectangle 400"/>
            <p:cNvSpPr/>
            <p:nvPr/>
          </p:nvSpPr>
          <p:spPr>
            <a:xfrm>
              <a:off x="3684" y="1510"/>
              <a:ext cx="1" cy="164"/>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grpSp>
          <p:nvGrpSpPr>
            <p:cNvPr id="11663" name="Group 401"/>
            <p:cNvGrpSpPr/>
            <p:nvPr/>
          </p:nvGrpSpPr>
          <p:grpSpPr>
            <a:xfrm>
              <a:off x="3057" y="1999"/>
              <a:ext cx="711" cy="83"/>
              <a:chOff x="0" y="0"/>
              <a:chExt cx="711" cy="83"/>
            </a:xfrm>
          </p:grpSpPr>
          <p:sp>
            <p:nvSpPr>
              <p:cNvPr id="11664" name="Freeform 402"/>
              <p:cNvSpPr/>
              <p:nvPr/>
            </p:nvSpPr>
            <p:spPr>
              <a:xfrm>
                <a:off x="0" y="29"/>
                <a:ext cx="624" cy="22"/>
              </a:xfrm>
              <a:custGeom>
                <a:avLst/>
                <a:gdLst/>
                <a:ahLst/>
                <a:cxnLst>
                  <a:cxn ang="0">
                    <a:pos x="0" y="0"/>
                  </a:cxn>
                  <a:cxn ang="0">
                    <a:pos x="0" y="21"/>
                  </a:cxn>
                  <a:cxn ang="0">
                    <a:pos x="624" y="22"/>
                  </a:cxn>
                  <a:cxn ang="0">
                    <a:pos x="624" y="1"/>
                  </a:cxn>
                  <a:cxn ang="0">
                    <a:pos x="0" y="0"/>
                  </a:cxn>
                </a:cxnLst>
                <a:rect l="0" t="0" r="0" b="0"/>
                <a:pathLst>
                  <a:path w="624" h="22">
                    <a:moveTo>
                      <a:pt x="0" y="0"/>
                    </a:moveTo>
                    <a:lnTo>
                      <a:pt x="0" y="21"/>
                    </a:lnTo>
                    <a:lnTo>
                      <a:pt x="624" y="22"/>
                    </a:lnTo>
                    <a:lnTo>
                      <a:pt x="624" y="1"/>
                    </a:lnTo>
                    <a:lnTo>
                      <a:pt x="0" y="0"/>
                    </a:lnTo>
                    <a:close/>
                  </a:path>
                </a:pathLst>
              </a:custGeom>
              <a:solidFill>
                <a:srgbClr val="DC0081"/>
              </a:solidFill>
              <a:ln w="9525">
                <a:noFill/>
              </a:ln>
            </p:spPr>
            <p:txBody>
              <a:bodyPr/>
              <a:lstStyle/>
              <a:p>
                <a:endParaRPr lang="zh-CN" altLang="en-US"/>
              </a:p>
            </p:txBody>
          </p:sp>
          <p:sp>
            <p:nvSpPr>
              <p:cNvPr id="11665" name="Freeform 403"/>
              <p:cNvSpPr/>
              <p:nvPr/>
            </p:nvSpPr>
            <p:spPr>
              <a:xfrm>
                <a:off x="622" y="0"/>
                <a:ext cx="89" cy="83"/>
              </a:xfrm>
              <a:custGeom>
                <a:avLst/>
                <a:gdLst/>
                <a:ahLst/>
                <a:cxnLst>
                  <a:cxn ang="0">
                    <a:pos x="0" y="83"/>
                  </a:cxn>
                  <a:cxn ang="0">
                    <a:pos x="89" y="41"/>
                  </a:cxn>
                  <a:cxn ang="0">
                    <a:pos x="0" y="0"/>
                  </a:cxn>
                  <a:cxn ang="0">
                    <a:pos x="0" y="83"/>
                  </a:cxn>
                </a:cxnLst>
                <a:rect l="0" t="0" r="0" b="0"/>
                <a:pathLst>
                  <a:path w="89" h="83">
                    <a:moveTo>
                      <a:pt x="0" y="83"/>
                    </a:moveTo>
                    <a:lnTo>
                      <a:pt x="89" y="41"/>
                    </a:lnTo>
                    <a:lnTo>
                      <a:pt x="0" y="0"/>
                    </a:lnTo>
                    <a:lnTo>
                      <a:pt x="0" y="83"/>
                    </a:lnTo>
                    <a:close/>
                  </a:path>
                </a:pathLst>
              </a:custGeom>
              <a:solidFill>
                <a:srgbClr val="DC0081"/>
              </a:solidFill>
              <a:ln w="9525">
                <a:noFill/>
              </a:ln>
            </p:spPr>
            <p:txBody>
              <a:bodyPr/>
              <a:lstStyle/>
              <a:p>
                <a:endParaRPr lang="zh-CN" altLang="en-US"/>
              </a:p>
            </p:txBody>
          </p:sp>
        </p:grpSp>
        <p:grpSp>
          <p:nvGrpSpPr>
            <p:cNvPr id="11666" name="Group 404"/>
            <p:cNvGrpSpPr/>
            <p:nvPr/>
          </p:nvGrpSpPr>
          <p:grpSpPr>
            <a:xfrm>
              <a:off x="2105" y="691"/>
              <a:ext cx="140" cy="409"/>
              <a:chOff x="0" y="0"/>
              <a:chExt cx="140" cy="409"/>
            </a:xfrm>
          </p:grpSpPr>
          <p:grpSp>
            <p:nvGrpSpPr>
              <p:cNvPr id="11667" name="Group 405"/>
              <p:cNvGrpSpPr/>
              <p:nvPr/>
            </p:nvGrpSpPr>
            <p:grpSpPr>
              <a:xfrm>
                <a:off x="3" y="373"/>
                <a:ext cx="137" cy="36"/>
                <a:chOff x="0" y="0"/>
                <a:chExt cx="137" cy="36"/>
              </a:xfrm>
            </p:grpSpPr>
            <p:sp>
              <p:nvSpPr>
                <p:cNvPr id="11668" name="Freeform 406"/>
                <p:cNvSpPr/>
                <p:nvPr/>
              </p:nvSpPr>
              <p:spPr>
                <a:xfrm>
                  <a:off x="85" y="0"/>
                  <a:ext cx="52" cy="20"/>
                </a:xfrm>
                <a:custGeom>
                  <a:avLst/>
                  <a:gdLst/>
                  <a:ahLst/>
                  <a:cxnLst>
                    <a:cxn ang="0">
                      <a:pos x="27" y="0"/>
                    </a:cxn>
                    <a:cxn ang="0">
                      <a:pos x="34" y="4"/>
                    </a:cxn>
                    <a:cxn ang="0">
                      <a:pos x="41" y="11"/>
                    </a:cxn>
                    <a:cxn ang="0">
                      <a:pos x="52" y="16"/>
                    </a:cxn>
                    <a:cxn ang="0">
                      <a:pos x="52" y="19"/>
                    </a:cxn>
                    <a:cxn ang="0">
                      <a:pos x="43" y="20"/>
                    </a:cxn>
                    <a:cxn ang="0">
                      <a:pos x="34" y="19"/>
                    </a:cxn>
                    <a:cxn ang="0">
                      <a:pos x="21" y="16"/>
                    </a:cxn>
                    <a:cxn ang="0">
                      <a:pos x="13" y="12"/>
                    </a:cxn>
                    <a:cxn ang="0">
                      <a:pos x="3" y="12"/>
                    </a:cxn>
                    <a:cxn ang="0">
                      <a:pos x="0" y="10"/>
                    </a:cxn>
                    <a:cxn ang="0">
                      <a:pos x="0" y="0"/>
                    </a:cxn>
                    <a:cxn ang="0">
                      <a:pos x="27" y="0"/>
                    </a:cxn>
                  </a:cxnLst>
                  <a:rect l="0" t="0" r="0" b="0"/>
                  <a:pathLst>
                    <a:path w="52" h="20">
                      <a:moveTo>
                        <a:pt x="27" y="0"/>
                      </a:moveTo>
                      <a:lnTo>
                        <a:pt x="34" y="4"/>
                      </a:lnTo>
                      <a:lnTo>
                        <a:pt x="41" y="11"/>
                      </a:lnTo>
                      <a:lnTo>
                        <a:pt x="52" y="16"/>
                      </a:lnTo>
                      <a:lnTo>
                        <a:pt x="52" y="19"/>
                      </a:lnTo>
                      <a:lnTo>
                        <a:pt x="43" y="20"/>
                      </a:lnTo>
                      <a:lnTo>
                        <a:pt x="34" y="19"/>
                      </a:lnTo>
                      <a:lnTo>
                        <a:pt x="21" y="16"/>
                      </a:lnTo>
                      <a:lnTo>
                        <a:pt x="13" y="12"/>
                      </a:lnTo>
                      <a:lnTo>
                        <a:pt x="3" y="12"/>
                      </a:lnTo>
                      <a:lnTo>
                        <a:pt x="0" y="10"/>
                      </a:lnTo>
                      <a:lnTo>
                        <a:pt x="0" y="0"/>
                      </a:lnTo>
                      <a:lnTo>
                        <a:pt x="27" y="0"/>
                      </a:lnTo>
                      <a:close/>
                    </a:path>
                  </a:pathLst>
                </a:custGeom>
                <a:solidFill>
                  <a:srgbClr val="000000"/>
                </a:solidFill>
                <a:ln w="9525">
                  <a:noFill/>
                </a:ln>
              </p:spPr>
              <p:txBody>
                <a:bodyPr/>
                <a:lstStyle/>
                <a:p>
                  <a:endParaRPr lang="zh-CN" altLang="en-US"/>
                </a:p>
              </p:txBody>
            </p:sp>
            <p:sp>
              <p:nvSpPr>
                <p:cNvPr id="11669" name="Freeform 407"/>
                <p:cNvSpPr/>
                <p:nvPr/>
              </p:nvSpPr>
              <p:spPr>
                <a:xfrm>
                  <a:off x="0" y="13"/>
                  <a:ext cx="30" cy="23"/>
                </a:xfrm>
                <a:custGeom>
                  <a:avLst/>
                  <a:gdLst/>
                  <a:ahLst/>
                  <a:cxnLst>
                    <a:cxn ang="0">
                      <a:pos x="30" y="0"/>
                    </a:cxn>
                    <a:cxn ang="0">
                      <a:pos x="30" y="6"/>
                    </a:cxn>
                    <a:cxn ang="0">
                      <a:pos x="25" y="10"/>
                    </a:cxn>
                    <a:cxn ang="0">
                      <a:pos x="24" y="14"/>
                    </a:cxn>
                    <a:cxn ang="0">
                      <a:pos x="18" y="19"/>
                    </a:cxn>
                    <a:cxn ang="0">
                      <a:pos x="11" y="22"/>
                    </a:cxn>
                    <a:cxn ang="0">
                      <a:pos x="7" y="23"/>
                    </a:cxn>
                    <a:cxn ang="0">
                      <a:pos x="1" y="22"/>
                    </a:cxn>
                    <a:cxn ang="0">
                      <a:pos x="0" y="19"/>
                    </a:cxn>
                    <a:cxn ang="0">
                      <a:pos x="0" y="14"/>
                    </a:cxn>
                    <a:cxn ang="0">
                      <a:pos x="6" y="8"/>
                    </a:cxn>
                    <a:cxn ang="0">
                      <a:pos x="13" y="2"/>
                    </a:cxn>
                    <a:cxn ang="0">
                      <a:pos x="13" y="0"/>
                    </a:cxn>
                    <a:cxn ang="0">
                      <a:pos x="30" y="0"/>
                    </a:cxn>
                  </a:cxnLst>
                  <a:rect l="0" t="0" r="0" b="0"/>
                  <a:pathLst>
                    <a:path w="30" h="23">
                      <a:moveTo>
                        <a:pt x="30" y="0"/>
                      </a:moveTo>
                      <a:lnTo>
                        <a:pt x="30" y="6"/>
                      </a:lnTo>
                      <a:lnTo>
                        <a:pt x="25" y="10"/>
                      </a:lnTo>
                      <a:lnTo>
                        <a:pt x="24" y="14"/>
                      </a:lnTo>
                      <a:lnTo>
                        <a:pt x="18" y="19"/>
                      </a:lnTo>
                      <a:lnTo>
                        <a:pt x="11" y="22"/>
                      </a:lnTo>
                      <a:lnTo>
                        <a:pt x="7" y="23"/>
                      </a:lnTo>
                      <a:lnTo>
                        <a:pt x="1" y="22"/>
                      </a:lnTo>
                      <a:lnTo>
                        <a:pt x="0" y="19"/>
                      </a:lnTo>
                      <a:lnTo>
                        <a:pt x="0" y="14"/>
                      </a:lnTo>
                      <a:lnTo>
                        <a:pt x="6" y="8"/>
                      </a:lnTo>
                      <a:lnTo>
                        <a:pt x="13" y="2"/>
                      </a:lnTo>
                      <a:lnTo>
                        <a:pt x="13" y="0"/>
                      </a:lnTo>
                      <a:lnTo>
                        <a:pt x="30" y="0"/>
                      </a:lnTo>
                      <a:close/>
                    </a:path>
                  </a:pathLst>
                </a:custGeom>
                <a:solidFill>
                  <a:srgbClr val="000000"/>
                </a:solidFill>
                <a:ln w="9525">
                  <a:noFill/>
                </a:ln>
              </p:spPr>
              <p:txBody>
                <a:bodyPr/>
                <a:lstStyle/>
                <a:p>
                  <a:endParaRPr lang="zh-CN" altLang="en-US"/>
                </a:p>
              </p:txBody>
            </p:sp>
          </p:grpSp>
          <p:sp>
            <p:nvSpPr>
              <p:cNvPr id="11670" name="Freeform 408"/>
              <p:cNvSpPr/>
              <p:nvPr/>
            </p:nvSpPr>
            <p:spPr>
              <a:xfrm>
                <a:off x="112" y="225"/>
                <a:ext cx="11" cy="26"/>
              </a:xfrm>
              <a:custGeom>
                <a:avLst/>
                <a:gdLst/>
                <a:ahLst/>
                <a:cxnLst>
                  <a:cxn ang="0">
                    <a:pos x="11" y="0"/>
                  </a:cxn>
                  <a:cxn ang="0">
                    <a:pos x="11" y="14"/>
                  </a:cxn>
                  <a:cxn ang="0">
                    <a:pos x="6" y="23"/>
                  </a:cxn>
                  <a:cxn ang="0">
                    <a:pos x="3" y="26"/>
                  </a:cxn>
                  <a:cxn ang="0">
                    <a:pos x="3" y="13"/>
                  </a:cxn>
                  <a:cxn ang="0">
                    <a:pos x="2" y="14"/>
                  </a:cxn>
                  <a:cxn ang="0">
                    <a:pos x="0" y="18"/>
                  </a:cxn>
                  <a:cxn ang="0">
                    <a:pos x="0" y="14"/>
                  </a:cxn>
                  <a:cxn ang="0">
                    <a:pos x="2" y="6"/>
                  </a:cxn>
                  <a:cxn ang="0">
                    <a:pos x="6" y="0"/>
                  </a:cxn>
                  <a:cxn ang="0">
                    <a:pos x="11" y="0"/>
                  </a:cxn>
                </a:cxnLst>
                <a:rect l="0" t="0" r="0" b="0"/>
                <a:pathLst>
                  <a:path w="11" h="26">
                    <a:moveTo>
                      <a:pt x="11" y="0"/>
                    </a:moveTo>
                    <a:lnTo>
                      <a:pt x="11" y="14"/>
                    </a:lnTo>
                    <a:lnTo>
                      <a:pt x="6" y="23"/>
                    </a:lnTo>
                    <a:lnTo>
                      <a:pt x="3" y="26"/>
                    </a:lnTo>
                    <a:lnTo>
                      <a:pt x="3" y="13"/>
                    </a:lnTo>
                    <a:lnTo>
                      <a:pt x="2" y="14"/>
                    </a:lnTo>
                    <a:lnTo>
                      <a:pt x="0" y="18"/>
                    </a:lnTo>
                    <a:lnTo>
                      <a:pt x="0" y="14"/>
                    </a:lnTo>
                    <a:lnTo>
                      <a:pt x="2" y="6"/>
                    </a:lnTo>
                    <a:lnTo>
                      <a:pt x="6" y="0"/>
                    </a:lnTo>
                    <a:lnTo>
                      <a:pt x="11" y="0"/>
                    </a:lnTo>
                    <a:close/>
                  </a:path>
                </a:pathLst>
              </a:custGeom>
              <a:solidFill>
                <a:srgbClr val="FF7F3F"/>
              </a:solidFill>
              <a:ln w="9525">
                <a:noFill/>
              </a:ln>
            </p:spPr>
            <p:txBody>
              <a:bodyPr/>
              <a:lstStyle/>
              <a:p>
                <a:endParaRPr lang="zh-CN" altLang="en-US"/>
              </a:p>
            </p:txBody>
          </p:sp>
          <p:sp>
            <p:nvSpPr>
              <p:cNvPr id="11671" name="Freeform 409"/>
              <p:cNvSpPr/>
              <p:nvPr/>
            </p:nvSpPr>
            <p:spPr>
              <a:xfrm>
                <a:off x="17" y="158"/>
                <a:ext cx="97" cy="223"/>
              </a:xfrm>
              <a:custGeom>
                <a:avLst/>
                <a:gdLst/>
                <a:ahLst/>
                <a:cxnLst>
                  <a:cxn ang="0">
                    <a:pos x="97" y="0"/>
                  </a:cxn>
                  <a:cxn ang="0">
                    <a:pos x="97" y="121"/>
                  </a:cxn>
                  <a:cxn ang="0">
                    <a:pos x="97" y="211"/>
                  </a:cxn>
                  <a:cxn ang="0">
                    <a:pos x="67" y="215"/>
                  </a:cxn>
                  <a:cxn ang="0">
                    <a:pos x="62" y="142"/>
                  </a:cxn>
                  <a:cxn ang="0">
                    <a:pos x="67" y="134"/>
                  </a:cxn>
                  <a:cxn ang="0">
                    <a:pos x="62" y="130"/>
                  </a:cxn>
                  <a:cxn ang="0">
                    <a:pos x="62" y="85"/>
                  </a:cxn>
                  <a:cxn ang="0">
                    <a:pos x="55" y="100"/>
                  </a:cxn>
                  <a:cxn ang="0">
                    <a:pos x="38" y="160"/>
                  </a:cxn>
                  <a:cxn ang="0">
                    <a:pos x="24" y="223"/>
                  </a:cxn>
                  <a:cxn ang="0">
                    <a:pos x="0" y="223"/>
                  </a:cxn>
                  <a:cxn ang="0">
                    <a:pos x="11" y="139"/>
                  </a:cxn>
                  <a:cxn ang="0">
                    <a:pos x="16" y="68"/>
                  </a:cxn>
                  <a:cxn ang="0">
                    <a:pos x="13" y="0"/>
                  </a:cxn>
                  <a:cxn ang="0">
                    <a:pos x="97" y="0"/>
                  </a:cxn>
                </a:cxnLst>
                <a:rect l="0" t="0" r="0" b="0"/>
                <a:pathLst>
                  <a:path w="97" h="223">
                    <a:moveTo>
                      <a:pt x="97" y="0"/>
                    </a:moveTo>
                    <a:lnTo>
                      <a:pt x="97" y="121"/>
                    </a:lnTo>
                    <a:lnTo>
                      <a:pt x="97" y="211"/>
                    </a:lnTo>
                    <a:lnTo>
                      <a:pt x="67" y="215"/>
                    </a:lnTo>
                    <a:lnTo>
                      <a:pt x="62" y="142"/>
                    </a:lnTo>
                    <a:lnTo>
                      <a:pt x="67" y="134"/>
                    </a:lnTo>
                    <a:lnTo>
                      <a:pt x="62" y="130"/>
                    </a:lnTo>
                    <a:lnTo>
                      <a:pt x="62" y="85"/>
                    </a:lnTo>
                    <a:lnTo>
                      <a:pt x="55" y="100"/>
                    </a:lnTo>
                    <a:lnTo>
                      <a:pt x="38" y="160"/>
                    </a:lnTo>
                    <a:lnTo>
                      <a:pt x="24" y="223"/>
                    </a:lnTo>
                    <a:lnTo>
                      <a:pt x="0" y="223"/>
                    </a:lnTo>
                    <a:lnTo>
                      <a:pt x="11" y="139"/>
                    </a:lnTo>
                    <a:lnTo>
                      <a:pt x="16" y="68"/>
                    </a:lnTo>
                    <a:lnTo>
                      <a:pt x="13" y="0"/>
                    </a:lnTo>
                    <a:lnTo>
                      <a:pt x="97" y="0"/>
                    </a:lnTo>
                    <a:close/>
                  </a:path>
                </a:pathLst>
              </a:custGeom>
              <a:solidFill>
                <a:srgbClr val="7F7F7F"/>
              </a:solidFill>
              <a:ln w="9525">
                <a:noFill/>
              </a:ln>
            </p:spPr>
            <p:txBody>
              <a:bodyPr/>
              <a:lstStyle/>
              <a:p>
                <a:endParaRPr lang="zh-CN" altLang="en-US"/>
              </a:p>
            </p:txBody>
          </p:sp>
          <p:sp>
            <p:nvSpPr>
              <p:cNvPr id="11672" name="Freeform 410"/>
              <p:cNvSpPr/>
              <p:nvPr/>
            </p:nvSpPr>
            <p:spPr>
              <a:xfrm>
                <a:off x="0" y="51"/>
                <a:ext cx="128" cy="171"/>
              </a:xfrm>
              <a:custGeom>
                <a:avLst/>
                <a:gdLst/>
                <a:ahLst/>
                <a:cxnLst>
                  <a:cxn ang="0">
                    <a:pos x="85" y="2"/>
                  </a:cxn>
                  <a:cxn ang="0">
                    <a:pos x="123" y="23"/>
                  </a:cxn>
                  <a:cxn ang="0">
                    <a:pos x="126" y="78"/>
                  </a:cxn>
                  <a:cxn ang="0">
                    <a:pos x="128" y="105"/>
                  </a:cxn>
                  <a:cxn ang="0">
                    <a:pos x="125" y="171"/>
                  </a:cxn>
                  <a:cxn ang="0">
                    <a:pos x="116" y="171"/>
                  </a:cxn>
                  <a:cxn ang="0">
                    <a:pos x="112" y="104"/>
                  </a:cxn>
                  <a:cxn ang="0">
                    <a:pos x="30" y="104"/>
                  </a:cxn>
                  <a:cxn ang="0">
                    <a:pos x="27" y="87"/>
                  </a:cxn>
                  <a:cxn ang="0">
                    <a:pos x="26" y="99"/>
                  </a:cxn>
                  <a:cxn ang="0">
                    <a:pos x="31" y="124"/>
                  </a:cxn>
                  <a:cxn ang="0">
                    <a:pos x="35" y="162"/>
                  </a:cxn>
                  <a:cxn ang="0">
                    <a:pos x="23" y="165"/>
                  </a:cxn>
                  <a:cxn ang="0">
                    <a:pos x="0" y="98"/>
                  </a:cxn>
                  <a:cxn ang="0">
                    <a:pos x="14" y="19"/>
                  </a:cxn>
                  <a:cxn ang="0">
                    <a:pos x="58" y="0"/>
                  </a:cxn>
                  <a:cxn ang="0">
                    <a:pos x="78" y="8"/>
                  </a:cxn>
                  <a:cxn ang="0">
                    <a:pos x="85" y="2"/>
                  </a:cxn>
                </a:cxnLst>
                <a:rect l="0" t="0" r="0" b="0"/>
                <a:pathLst>
                  <a:path w="128" h="171">
                    <a:moveTo>
                      <a:pt x="85" y="2"/>
                    </a:moveTo>
                    <a:lnTo>
                      <a:pt x="123" y="23"/>
                    </a:lnTo>
                    <a:lnTo>
                      <a:pt x="126" y="78"/>
                    </a:lnTo>
                    <a:lnTo>
                      <a:pt x="128" y="105"/>
                    </a:lnTo>
                    <a:lnTo>
                      <a:pt x="125" y="171"/>
                    </a:lnTo>
                    <a:lnTo>
                      <a:pt x="116" y="171"/>
                    </a:lnTo>
                    <a:lnTo>
                      <a:pt x="112" y="104"/>
                    </a:lnTo>
                    <a:lnTo>
                      <a:pt x="30" y="104"/>
                    </a:lnTo>
                    <a:lnTo>
                      <a:pt x="27" y="87"/>
                    </a:lnTo>
                    <a:lnTo>
                      <a:pt x="26" y="99"/>
                    </a:lnTo>
                    <a:lnTo>
                      <a:pt x="31" y="124"/>
                    </a:lnTo>
                    <a:lnTo>
                      <a:pt x="35" y="162"/>
                    </a:lnTo>
                    <a:lnTo>
                      <a:pt x="23" y="165"/>
                    </a:lnTo>
                    <a:lnTo>
                      <a:pt x="0" y="98"/>
                    </a:lnTo>
                    <a:lnTo>
                      <a:pt x="14" y="19"/>
                    </a:lnTo>
                    <a:lnTo>
                      <a:pt x="58" y="0"/>
                    </a:lnTo>
                    <a:lnTo>
                      <a:pt x="78" y="8"/>
                    </a:lnTo>
                    <a:lnTo>
                      <a:pt x="85" y="2"/>
                    </a:lnTo>
                    <a:close/>
                  </a:path>
                </a:pathLst>
              </a:custGeom>
              <a:solidFill>
                <a:srgbClr val="BFBFBF"/>
              </a:solidFill>
              <a:ln w="9525">
                <a:noFill/>
              </a:ln>
            </p:spPr>
            <p:txBody>
              <a:bodyPr/>
              <a:lstStyle/>
              <a:p>
                <a:endParaRPr lang="zh-CN" altLang="en-US"/>
              </a:p>
            </p:txBody>
          </p:sp>
          <p:sp>
            <p:nvSpPr>
              <p:cNvPr id="11673" name="Freeform 411"/>
              <p:cNvSpPr/>
              <p:nvPr/>
            </p:nvSpPr>
            <p:spPr>
              <a:xfrm>
                <a:off x="23" y="217"/>
                <a:ext cx="12" cy="24"/>
              </a:xfrm>
              <a:custGeom>
                <a:avLst/>
                <a:gdLst/>
                <a:ahLst/>
                <a:cxnLst>
                  <a:cxn ang="0">
                    <a:pos x="8" y="0"/>
                  </a:cxn>
                  <a:cxn ang="0">
                    <a:pos x="12" y="12"/>
                  </a:cxn>
                  <a:cxn ang="0">
                    <a:pos x="5" y="24"/>
                  </a:cxn>
                  <a:cxn ang="0">
                    <a:pos x="3" y="22"/>
                  </a:cxn>
                  <a:cxn ang="0">
                    <a:pos x="0" y="21"/>
                  </a:cxn>
                  <a:cxn ang="0">
                    <a:pos x="1" y="17"/>
                  </a:cxn>
                  <a:cxn ang="0">
                    <a:pos x="1" y="13"/>
                  </a:cxn>
                  <a:cxn ang="0">
                    <a:pos x="0" y="8"/>
                  </a:cxn>
                  <a:cxn ang="0">
                    <a:pos x="1" y="0"/>
                  </a:cxn>
                  <a:cxn ang="0">
                    <a:pos x="8" y="0"/>
                  </a:cxn>
                </a:cxnLst>
                <a:rect l="0" t="0" r="0" b="0"/>
                <a:pathLst>
                  <a:path w="12" h="24">
                    <a:moveTo>
                      <a:pt x="8" y="0"/>
                    </a:moveTo>
                    <a:lnTo>
                      <a:pt x="12" y="12"/>
                    </a:lnTo>
                    <a:lnTo>
                      <a:pt x="5" y="24"/>
                    </a:lnTo>
                    <a:lnTo>
                      <a:pt x="3" y="22"/>
                    </a:lnTo>
                    <a:lnTo>
                      <a:pt x="0" y="21"/>
                    </a:lnTo>
                    <a:lnTo>
                      <a:pt x="1" y="17"/>
                    </a:lnTo>
                    <a:lnTo>
                      <a:pt x="1" y="13"/>
                    </a:lnTo>
                    <a:lnTo>
                      <a:pt x="0" y="8"/>
                    </a:lnTo>
                    <a:lnTo>
                      <a:pt x="1" y="0"/>
                    </a:lnTo>
                    <a:lnTo>
                      <a:pt x="8" y="0"/>
                    </a:lnTo>
                    <a:close/>
                  </a:path>
                </a:pathLst>
              </a:custGeom>
              <a:solidFill>
                <a:srgbClr val="FF7F3F"/>
              </a:solidFill>
              <a:ln w="9525">
                <a:noFill/>
              </a:ln>
            </p:spPr>
            <p:txBody>
              <a:bodyPr/>
              <a:lstStyle/>
              <a:p>
                <a:endParaRPr lang="zh-CN" altLang="en-US"/>
              </a:p>
            </p:txBody>
          </p:sp>
          <p:grpSp>
            <p:nvGrpSpPr>
              <p:cNvPr id="11674" name="Group 412"/>
              <p:cNvGrpSpPr/>
              <p:nvPr/>
            </p:nvGrpSpPr>
            <p:grpSpPr>
              <a:xfrm>
                <a:off x="28" y="55"/>
                <a:ext cx="93" cy="109"/>
                <a:chOff x="0" y="0"/>
                <a:chExt cx="93" cy="109"/>
              </a:xfrm>
            </p:grpSpPr>
            <p:grpSp>
              <p:nvGrpSpPr>
                <p:cNvPr id="11675" name="Group 413"/>
                <p:cNvGrpSpPr/>
                <p:nvPr/>
              </p:nvGrpSpPr>
              <p:grpSpPr>
                <a:xfrm>
                  <a:off x="0" y="0"/>
                  <a:ext cx="93" cy="109"/>
                  <a:chOff x="0" y="0"/>
                  <a:chExt cx="93" cy="109"/>
                </a:xfrm>
              </p:grpSpPr>
              <p:grpSp>
                <p:nvGrpSpPr>
                  <p:cNvPr id="11676" name="Group 414"/>
                  <p:cNvGrpSpPr/>
                  <p:nvPr/>
                </p:nvGrpSpPr>
                <p:grpSpPr>
                  <a:xfrm>
                    <a:off x="0" y="104"/>
                    <a:ext cx="93" cy="5"/>
                    <a:chOff x="0" y="0"/>
                    <a:chExt cx="93" cy="5"/>
                  </a:xfrm>
                </p:grpSpPr>
                <p:sp>
                  <p:nvSpPr>
                    <p:cNvPr id="11677" name="Line 415"/>
                    <p:cNvSpPr/>
                    <p:nvPr/>
                  </p:nvSpPr>
                  <p:spPr>
                    <a:xfrm flipH="1">
                      <a:off x="0" y="4"/>
                      <a:ext cx="93" cy="1"/>
                    </a:xfrm>
                    <a:prstGeom prst="line">
                      <a:avLst/>
                    </a:prstGeom>
                    <a:ln w="9525" cap="flat" cmpd="sng">
                      <a:solidFill>
                        <a:srgbClr val="000000"/>
                      </a:solidFill>
                      <a:prstDash val="solid"/>
                      <a:round/>
                      <a:headEnd type="none" w="med" len="med"/>
                      <a:tailEnd type="none" w="med" len="med"/>
                    </a:ln>
                  </p:spPr>
                </p:sp>
                <p:sp>
                  <p:nvSpPr>
                    <p:cNvPr id="11678" name="Line 416"/>
                    <p:cNvSpPr/>
                    <p:nvPr/>
                  </p:nvSpPr>
                  <p:spPr>
                    <a:xfrm flipH="1">
                      <a:off x="0" y="0"/>
                      <a:ext cx="93" cy="1"/>
                    </a:xfrm>
                    <a:prstGeom prst="line">
                      <a:avLst/>
                    </a:prstGeom>
                    <a:ln w="9525" cap="flat" cmpd="sng">
                      <a:solidFill>
                        <a:srgbClr val="000000"/>
                      </a:solidFill>
                      <a:prstDash val="solid"/>
                      <a:round/>
                      <a:headEnd type="none" w="med" len="med"/>
                      <a:tailEnd type="none" w="med" len="med"/>
                    </a:ln>
                  </p:spPr>
                </p:sp>
              </p:grpSp>
              <p:sp>
                <p:nvSpPr>
                  <p:cNvPr id="11679" name="Freeform 417"/>
                  <p:cNvSpPr/>
                  <p:nvPr/>
                </p:nvSpPr>
                <p:spPr>
                  <a:xfrm>
                    <a:off x="27" y="0"/>
                    <a:ext cx="39" cy="15"/>
                  </a:xfrm>
                  <a:custGeom>
                    <a:avLst/>
                    <a:gdLst/>
                    <a:ahLst/>
                    <a:cxnLst>
                      <a:cxn ang="0">
                        <a:pos x="39" y="1"/>
                      </a:cxn>
                      <a:cxn ang="0">
                        <a:pos x="37" y="15"/>
                      </a:cxn>
                      <a:cxn ang="0">
                        <a:pos x="26" y="5"/>
                      </a:cxn>
                      <a:cxn ang="0">
                        <a:pos x="19" y="15"/>
                      </a:cxn>
                      <a:cxn ang="0">
                        <a:pos x="0" y="0"/>
                      </a:cxn>
                    </a:cxnLst>
                    <a:rect l="0" t="0" r="0" b="0"/>
                    <a:pathLst>
                      <a:path w="39" h="15">
                        <a:moveTo>
                          <a:pt x="39" y="1"/>
                        </a:moveTo>
                        <a:lnTo>
                          <a:pt x="37" y="15"/>
                        </a:lnTo>
                        <a:lnTo>
                          <a:pt x="26" y="5"/>
                        </a:lnTo>
                        <a:lnTo>
                          <a:pt x="19" y="15"/>
                        </a:lnTo>
                        <a:lnTo>
                          <a:pt x="0"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sp>
              <p:nvSpPr>
                <p:cNvPr id="11680" name="Line 418"/>
                <p:cNvSpPr/>
                <p:nvPr/>
              </p:nvSpPr>
              <p:spPr>
                <a:xfrm>
                  <a:off x="54" y="11"/>
                  <a:ext cx="1" cy="94"/>
                </a:xfrm>
                <a:prstGeom prst="line">
                  <a:avLst/>
                </a:prstGeom>
                <a:ln w="9525" cap="flat" cmpd="sng">
                  <a:solidFill>
                    <a:srgbClr val="000000"/>
                  </a:solidFill>
                  <a:prstDash val="solid"/>
                  <a:round/>
                  <a:headEnd type="none" w="med" len="med"/>
                  <a:tailEnd type="none" w="med" len="med"/>
                </a:ln>
              </p:spPr>
            </p:sp>
          </p:grpSp>
          <p:grpSp>
            <p:nvGrpSpPr>
              <p:cNvPr id="11681" name="Group 419"/>
              <p:cNvGrpSpPr/>
              <p:nvPr/>
            </p:nvGrpSpPr>
            <p:grpSpPr>
              <a:xfrm>
                <a:off x="51" y="0"/>
                <a:ext cx="48" cy="56"/>
                <a:chOff x="0" y="0"/>
                <a:chExt cx="48" cy="56"/>
              </a:xfrm>
            </p:grpSpPr>
            <p:grpSp>
              <p:nvGrpSpPr>
                <p:cNvPr id="11682" name="Group 420"/>
                <p:cNvGrpSpPr/>
                <p:nvPr/>
              </p:nvGrpSpPr>
              <p:grpSpPr>
                <a:xfrm>
                  <a:off x="3" y="3"/>
                  <a:ext cx="44" cy="53"/>
                  <a:chOff x="0" y="0"/>
                  <a:chExt cx="44" cy="53"/>
                </a:xfrm>
              </p:grpSpPr>
              <p:sp>
                <p:nvSpPr>
                  <p:cNvPr id="11683" name="Freeform 421"/>
                  <p:cNvSpPr/>
                  <p:nvPr/>
                </p:nvSpPr>
                <p:spPr>
                  <a:xfrm>
                    <a:off x="0" y="0"/>
                    <a:ext cx="44" cy="53"/>
                  </a:xfrm>
                  <a:custGeom>
                    <a:avLst/>
                    <a:gdLst/>
                    <a:ahLst/>
                    <a:cxnLst>
                      <a:cxn ang="0">
                        <a:pos x="42" y="9"/>
                      </a:cxn>
                      <a:cxn ang="0">
                        <a:pos x="42" y="14"/>
                      </a:cxn>
                      <a:cxn ang="0">
                        <a:pos x="42" y="17"/>
                      </a:cxn>
                      <a:cxn ang="0">
                        <a:pos x="42" y="18"/>
                      </a:cxn>
                      <a:cxn ang="0">
                        <a:pos x="44" y="22"/>
                      </a:cxn>
                      <a:cxn ang="0">
                        <a:pos x="42" y="28"/>
                      </a:cxn>
                      <a:cxn ang="0">
                        <a:pos x="41" y="32"/>
                      </a:cxn>
                      <a:cxn ang="0">
                        <a:pos x="41" y="35"/>
                      </a:cxn>
                      <a:cxn ang="0">
                        <a:pos x="40" y="38"/>
                      </a:cxn>
                      <a:cxn ang="0">
                        <a:pos x="37" y="42"/>
                      </a:cxn>
                      <a:cxn ang="0">
                        <a:pos x="34" y="42"/>
                      </a:cxn>
                      <a:cxn ang="0">
                        <a:pos x="31" y="43"/>
                      </a:cxn>
                      <a:cxn ang="0">
                        <a:pos x="31" y="46"/>
                      </a:cxn>
                      <a:cxn ang="0">
                        <a:pos x="31" y="47"/>
                      </a:cxn>
                      <a:cxn ang="0">
                        <a:pos x="24" y="53"/>
                      </a:cxn>
                      <a:cxn ang="0">
                        <a:pos x="6" y="46"/>
                      </a:cxn>
                      <a:cxn ang="0">
                        <a:pos x="4" y="30"/>
                      </a:cxn>
                      <a:cxn ang="0">
                        <a:pos x="3" y="26"/>
                      </a:cxn>
                      <a:cxn ang="0">
                        <a:pos x="1" y="22"/>
                      </a:cxn>
                      <a:cxn ang="0">
                        <a:pos x="0" y="18"/>
                      </a:cxn>
                      <a:cxn ang="0">
                        <a:pos x="0" y="15"/>
                      </a:cxn>
                      <a:cxn ang="0">
                        <a:pos x="0" y="11"/>
                      </a:cxn>
                      <a:cxn ang="0">
                        <a:pos x="0" y="9"/>
                      </a:cxn>
                      <a:cxn ang="0">
                        <a:pos x="1" y="5"/>
                      </a:cxn>
                      <a:cxn ang="0">
                        <a:pos x="3" y="4"/>
                      </a:cxn>
                      <a:cxn ang="0">
                        <a:pos x="6" y="1"/>
                      </a:cxn>
                      <a:cxn ang="0">
                        <a:pos x="8" y="1"/>
                      </a:cxn>
                      <a:cxn ang="0">
                        <a:pos x="13" y="0"/>
                      </a:cxn>
                      <a:cxn ang="0">
                        <a:pos x="16" y="0"/>
                      </a:cxn>
                      <a:cxn ang="0">
                        <a:pos x="23" y="0"/>
                      </a:cxn>
                      <a:cxn ang="0">
                        <a:pos x="27" y="0"/>
                      </a:cxn>
                      <a:cxn ang="0">
                        <a:pos x="33" y="1"/>
                      </a:cxn>
                      <a:cxn ang="0">
                        <a:pos x="35" y="2"/>
                      </a:cxn>
                      <a:cxn ang="0">
                        <a:pos x="38" y="4"/>
                      </a:cxn>
                      <a:cxn ang="0">
                        <a:pos x="41" y="6"/>
                      </a:cxn>
                      <a:cxn ang="0">
                        <a:pos x="42" y="9"/>
                      </a:cxn>
                    </a:cxnLst>
                    <a:rect l="0" t="0" r="0" b="0"/>
                    <a:pathLst>
                      <a:path w="44" h="53">
                        <a:moveTo>
                          <a:pt x="42" y="9"/>
                        </a:moveTo>
                        <a:lnTo>
                          <a:pt x="42" y="14"/>
                        </a:lnTo>
                        <a:lnTo>
                          <a:pt x="42" y="17"/>
                        </a:lnTo>
                        <a:lnTo>
                          <a:pt x="42" y="18"/>
                        </a:lnTo>
                        <a:lnTo>
                          <a:pt x="44" y="22"/>
                        </a:lnTo>
                        <a:lnTo>
                          <a:pt x="42" y="28"/>
                        </a:lnTo>
                        <a:lnTo>
                          <a:pt x="41" y="32"/>
                        </a:lnTo>
                        <a:lnTo>
                          <a:pt x="41" y="35"/>
                        </a:lnTo>
                        <a:lnTo>
                          <a:pt x="40" y="38"/>
                        </a:lnTo>
                        <a:lnTo>
                          <a:pt x="37" y="42"/>
                        </a:lnTo>
                        <a:lnTo>
                          <a:pt x="34" y="42"/>
                        </a:lnTo>
                        <a:lnTo>
                          <a:pt x="31" y="43"/>
                        </a:lnTo>
                        <a:lnTo>
                          <a:pt x="31" y="46"/>
                        </a:lnTo>
                        <a:lnTo>
                          <a:pt x="31" y="47"/>
                        </a:lnTo>
                        <a:lnTo>
                          <a:pt x="24" y="53"/>
                        </a:lnTo>
                        <a:lnTo>
                          <a:pt x="6" y="46"/>
                        </a:lnTo>
                        <a:lnTo>
                          <a:pt x="4" y="30"/>
                        </a:lnTo>
                        <a:lnTo>
                          <a:pt x="3" y="26"/>
                        </a:lnTo>
                        <a:lnTo>
                          <a:pt x="1" y="22"/>
                        </a:lnTo>
                        <a:lnTo>
                          <a:pt x="0" y="18"/>
                        </a:lnTo>
                        <a:lnTo>
                          <a:pt x="0" y="15"/>
                        </a:lnTo>
                        <a:lnTo>
                          <a:pt x="0" y="11"/>
                        </a:lnTo>
                        <a:lnTo>
                          <a:pt x="0" y="9"/>
                        </a:lnTo>
                        <a:lnTo>
                          <a:pt x="1" y="5"/>
                        </a:lnTo>
                        <a:lnTo>
                          <a:pt x="3" y="4"/>
                        </a:lnTo>
                        <a:lnTo>
                          <a:pt x="6" y="1"/>
                        </a:lnTo>
                        <a:lnTo>
                          <a:pt x="8" y="1"/>
                        </a:lnTo>
                        <a:lnTo>
                          <a:pt x="13" y="0"/>
                        </a:lnTo>
                        <a:lnTo>
                          <a:pt x="16" y="0"/>
                        </a:lnTo>
                        <a:lnTo>
                          <a:pt x="23" y="0"/>
                        </a:lnTo>
                        <a:lnTo>
                          <a:pt x="27" y="0"/>
                        </a:lnTo>
                        <a:lnTo>
                          <a:pt x="33" y="1"/>
                        </a:lnTo>
                        <a:lnTo>
                          <a:pt x="35" y="2"/>
                        </a:lnTo>
                        <a:lnTo>
                          <a:pt x="38" y="4"/>
                        </a:lnTo>
                        <a:lnTo>
                          <a:pt x="41" y="6"/>
                        </a:lnTo>
                        <a:lnTo>
                          <a:pt x="42" y="9"/>
                        </a:lnTo>
                        <a:close/>
                      </a:path>
                    </a:pathLst>
                  </a:custGeom>
                  <a:solidFill>
                    <a:srgbClr val="FF7F3F"/>
                  </a:solidFill>
                  <a:ln w="9525">
                    <a:noFill/>
                  </a:ln>
                </p:spPr>
                <p:txBody>
                  <a:bodyPr/>
                  <a:lstStyle/>
                  <a:p>
                    <a:endParaRPr lang="zh-CN" altLang="en-US"/>
                  </a:p>
                </p:txBody>
              </p:sp>
              <p:sp>
                <p:nvSpPr>
                  <p:cNvPr id="11684" name="Freeform 422"/>
                  <p:cNvSpPr/>
                  <p:nvPr/>
                </p:nvSpPr>
                <p:spPr>
                  <a:xfrm>
                    <a:off x="17" y="19"/>
                    <a:ext cx="13" cy="9"/>
                  </a:xfrm>
                  <a:custGeom>
                    <a:avLst/>
                    <a:gdLst/>
                    <a:ahLst/>
                    <a:cxnLst>
                      <a:cxn ang="0">
                        <a:pos x="11" y="0"/>
                      </a:cxn>
                      <a:cxn ang="0">
                        <a:pos x="8" y="0"/>
                      </a:cxn>
                      <a:cxn ang="0">
                        <a:pos x="4" y="0"/>
                      </a:cxn>
                      <a:cxn ang="0">
                        <a:pos x="1" y="0"/>
                      </a:cxn>
                      <a:cxn ang="0">
                        <a:pos x="1" y="0"/>
                      </a:cxn>
                      <a:cxn ang="0">
                        <a:pos x="1" y="0"/>
                      </a:cxn>
                      <a:cxn ang="0">
                        <a:pos x="0" y="2"/>
                      </a:cxn>
                      <a:cxn ang="0">
                        <a:pos x="6" y="2"/>
                      </a:cxn>
                      <a:cxn ang="0">
                        <a:pos x="4" y="2"/>
                      </a:cxn>
                      <a:cxn ang="0">
                        <a:pos x="1" y="2"/>
                      </a:cxn>
                      <a:cxn ang="0">
                        <a:pos x="8" y="2"/>
                      </a:cxn>
                      <a:cxn ang="0">
                        <a:pos x="10" y="2"/>
                      </a:cxn>
                      <a:cxn ang="0">
                        <a:pos x="11" y="7"/>
                      </a:cxn>
                      <a:cxn ang="0">
                        <a:pos x="11" y="8"/>
                      </a:cxn>
                      <a:cxn ang="0">
                        <a:pos x="10" y="9"/>
                      </a:cxn>
                      <a:cxn ang="0">
                        <a:pos x="13" y="8"/>
                      </a:cxn>
                      <a:cxn ang="0">
                        <a:pos x="11" y="2"/>
                      </a:cxn>
                      <a:cxn ang="0">
                        <a:pos x="11" y="0"/>
                      </a:cxn>
                    </a:cxnLst>
                    <a:rect l="0" t="0" r="0" b="0"/>
                    <a:pathLst>
                      <a:path w="13" h="9">
                        <a:moveTo>
                          <a:pt x="11" y="0"/>
                        </a:moveTo>
                        <a:lnTo>
                          <a:pt x="8" y="0"/>
                        </a:lnTo>
                        <a:lnTo>
                          <a:pt x="4" y="0"/>
                        </a:lnTo>
                        <a:lnTo>
                          <a:pt x="1" y="0"/>
                        </a:lnTo>
                        <a:lnTo>
                          <a:pt x="0" y="2"/>
                        </a:lnTo>
                        <a:lnTo>
                          <a:pt x="6" y="2"/>
                        </a:lnTo>
                        <a:lnTo>
                          <a:pt x="4" y="2"/>
                        </a:lnTo>
                        <a:lnTo>
                          <a:pt x="1" y="2"/>
                        </a:lnTo>
                        <a:lnTo>
                          <a:pt x="8" y="2"/>
                        </a:lnTo>
                        <a:lnTo>
                          <a:pt x="10" y="2"/>
                        </a:lnTo>
                        <a:lnTo>
                          <a:pt x="11" y="7"/>
                        </a:lnTo>
                        <a:lnTo>
                          <a:pt x="11" y="8"/>
                        </a:lnTo>
                        <a:lnTo>
                          <a:pt x="10" y="9"/>
                        </a:lnTo>
                        <a:lnTo>
                          <a:pt x="13" y="8"/>
                        </a:lnTo>
                        <a:lnTo>
                          <a:pt x="11" y="2"/>
                        </a:lnTo>
                        <a:lnTo>
                          <a:pt x="11" y="0"/>
                        </a:lnTo>
                        <a:close/>
                      </a:path>
                    </a:pathLst>
                  </a:custGeom>
                  <a:solidFill>
                    <a:srgbClr val="7F3F00"/>
                  </a:solidFill>
                  <a:ln w="9525">
                    <a:noFill/>
                  </a:ln>
                </p:spPr>
                <p:txBody>
                  <a:bodyPr/>
                  <a:lstStyle/>
                  <a:p>
                    <a:endParaRPr lang="zh-CN" altLang="en-US"/>
                  </a:p>
                </p:txBody>
              </p:sp>
              <p:sp>
                <p:nvSpPr>
                  <p:cNvPr id="11685" name="Freeform 423"/>
                  <p:cNvSpPr/>
                  <p:nvPr/>
                </p:nvSpPr>
                <p:spPr>
                  <a:xfrm>
                    <a:off x="40" y="19"/>
                    <a:ext cx="2" cy="1"/>
                  </a:xfrm>
                  <a:custGeom>
                    <a:avLst/>
                    <a:gdLst/>
                    <a:ahLst/>
                    <a:cxnLst>
                      <a:cxn ang="0">
                        <a:pos x="0" y="0"/>
                      </a:cxn>
                      <a:cxn ang="0">
                        <a:pos x="1" y="0"/>
                      </a:cxn>
                      <a:cxn ang="0">
                        <a:pos x="2" y="0"/>
                      </a:cxn>
                      <a:cxn ang="0">
                        <a:pos x="2" y="0"/>
                      </a:cxn>
                      <a:cxn ang="0">
                        <a:pos x="1" y="0"/>
                      </a:cxn>
                      <a:cxn ang="0">
                        <a:pos x="0" y="0"/>
                      </a:cxn>
                      <a:cxn ang="0">
                        <a:pos x="1" y="0"/>
                      </a:cxn>
                      <a:cxn ang="0">
                        <a:pos x="2" y="0"/>
                      </a:cxn>
                      <a:cxn ang="0">
                        <a:pos x="0" y="0"/>
                      </a:cxn>
                      <a:cxn ang="0">
                        <a:pos x="0" y="0"/>
                      </a:cxn>
                      <a:cxn ang="0">
                        <a:pos x="0" y="0"/>
                      </a:cxn>
                    </a:cxnLst>
                    <a:rect l="0" t="0" r="0" b="0"/>
                    <a:pathLst>
                      <a:path w="2" h="1">
                        <a:moveTo>
                          <a:pt x="0" y="0"/>
                        </a:moveTo>
                        <a:lnTo>
                          <a:pt x="1" y="0"/>
                        </a:lnTo>
                        <a:lnTo>
                          <a:pt x="2" y="0"/>
                        </a:lnTo>
                        <a:lnTo>
                          <a:pt x="1" y="0"/>
                        </a:lnTo>
                        <a:lnTo>
                          <a:pt x="0" y="0"/>
                        </a:lnTo>
                        <a:lnTo>
                          <a:pt x="1" y="0"/>
                        </a:lnTo>
                        <a:lnTo>
                          <a:pt x="2" y="0"/>
                        </a:lnTo>
                        <a:lnTo>
                          <a:pt x="0" y="0"/>
                        </a:lnTo>
                        <a:close/>
                      </a:path>
                    </a:pathLst>
                  </a:custGeom>
                  <a:solidFill>
                    <a:srgbClr val="7F3F00"/>
                  </a:solidFill>
                  <a:ln w="9525">
                    <a:noFill/>
                  </a:ln>
                </p:spPr>
                <p:txBody>
                  <a:bodyPr/>
                  <a:lstStyle/>
                  <a:p>
                    <a:endParaRPr lang="zh-CN" altLang="en-US"/>
                  </a:p>
                </p:txBody>
              </p:sp>
              <p:sp>
                <p:nvSpPr>
                  <p:cNvPr id="11686" name="Freeform 424"/>
                  <p:cNvSpPr/>
                  <p:nvPr/>
                </p:nvSpPr>
                <p:spPr>
                  <a:xfrm>
                    <a:off x="7" y="32"/>
                    <a:ext cx="18" cy="12"/>
                  </a:xfrm>
                  <a:custGeom>
                    <a:avLst/>
                    <a:gdLst/>
                    <a:ahLst/>
                    <a:cxnLst>
                      <a:cxn ang="0">
                        <a:pos x="3" y="3"/>
                      </a:cxn>
                      <a:cxn ang="0">
                        <a:pos x="4" y="6"/>
                      </a:cxn>
                      <a:cxn ang="0">
                        <a:pos x="18" y="11"/>
                      </a:cxn>
                      <a:cxn ang="0">
                        <a:pos x="11" y="10"/>
                      </a:cxn>
                      <a:cxn ang="0">
                        <a:pos x="7" y="8"/>
                      </a:cxn>
                      <a:cxn ang="0">
                        <a:pos x="4" y="10"/>
                      </a:cxn>
                      <a:cxn ang="0">
                        <a:pos x="1" y="10"/>
                      </a:cxn>
                      <a:cxn ang="0">
                        <a:pos x="0" y="12"/>
                      </a:cxn>
                      <a:cxn ang="0">
                        <a:pos x="0" y="3"/>
                      </a:cxn>
                      <a:cxn ang="0">
                        <a:pos x="0" y="2"/>
                      </a:cxn>
                      <a:cxn ang="0">
                        <a:pos x="1" y="0"/>
                      </a:cxn>
                      <a:cxn ang="0">
                        <a:pos x="3" y="3"/>
                      </a:cxn>
                    </a:cxnLst>
                    <a:rect l="0" t="0" r="0" b="0"/>
                    <a:pathLst>
                      <a:path w="18" h="12">
                        <a:moveTo>
                          <a:pt x="3" y="3"/>
                        </a:moveTo>
                        <a:lnTo>
                          <a:pt x="4" y="6"/>
                        </a:lnTo>
                        <a:lnTo>
                          <a:pt x="18" y="11"/>
                        </a:lnTo>
                        <a:lnTo>
                          <a:pt x="11" y="10"/>
                        </a:lnTo>
                        <a:lnTo>
                          <a:pt x="7" y="8"/>
                        </a:lnTo>
                        <a:lnTo>
                          <a:pt x="4" y="10"/>
                        </a:lnTo>
                        <a:lnTo>
                          <a:pt x="1" y="10"/>
                        </a:lnTo>
                        <a:lnTo>
                          <a:pt x="0" y="12"/>
                        </a:lnTo>
                        <a:lnTo>
                          <a:pt x="0" y="3"/>
                        </a:lnTo>
                        <a:lnTo>
                          <a:pt x="0" y="2"/>
                        </a:lnTo>
                        <a:lnTo>
                          <a:pt x="1" y="0"/>
                        </a:lnTo>
                        <a:lnTo>
                          <a:pt x="3" y="3"/>
                        </a:lnTo>
                        <a:close/>
                      </a:path>
                    </a:pathLst>
                  </a:custGeom>
                  <a:solidFill>
                    <a:srgbClr val="7F3F00"/>
                  </a:solidFill>
                  <a:ln w="9525">
                    <a:noFill/>
                  </a:ln>
                </p:spPr>
                <p:txBody>
                  <a:bodyPr/>
                  <a:lstStyle/>
                  <a:p>
                    <a:endParaRPr lang="zh-CN" altLang="en-US"/>
                  </a:p>
                </p:txBody>
              </p:sp>
            </p:grpSp>
            <p:sp>
              <p:nvSpPr>
                <p:cNvPr id="11687" name="Freeform 425"/>
                <p:cNvSpPr/>
                <p:nvPr/>
              </p:nvSpPr>
              <p:spPr>
                <a:xfrm>
                  <a:off x="0" y="0"/>
                  <a:ext cx="48" cy="37"/>
                </a:xfrm>
                <a:custGeom>
                  <a:avLst/>
                  <a:gdLst/>
                  <a:ahLst/>
                  <a:cxnLst>
                    <a:cxn ang="0">
                      <a:pos x="40" y="3"/>
                    </a:cxn>
                    <a:cxn ang="0">
                      <a:pos x="36" y="1"/>
                    </a:cxn>
                    <a:cxn ang="0">
                      <a:pos x="31" y="0"/>
                    </a:cxn>
                    <a:cxn ang="0">
                      <a:pos x="26" y="0"/>
                    </a:cxn>
                    <a:cxn ang="0">
                      <a:pos x="21" y="0"/>
                    </a:cxn>
                    <a:cxn ang="0">
                      <a:pos x="17" y="0"/>
                    </a:cxn>
                    <a:cxn ang="0">
                      <a:pos x="13" y="0"/>
                    </a:cxn>
                    <a:cxn ang="0">
                      <a:pos x="9" y="0"/>
                    </a:cxn>
                    <a:cxn ang="0">
                      <a:pos x="6" y="0"/>
                    </a:cxn>
                    <a:cxn ang="0">
                      <a:pos x="3" y="3"/>
                    </a:cxn>
                    <a:cxn ang="0">
                      <a:pos x="0" y="4"/>
                    </a:cxn>
                    <a:cxn ang="0">
                      <a:pos x="0" y="7"/>
                    </a:cxn>
                    <a:cxn ang="0">
                      <a:pos x="0" y="10"/>
                    </a:cxn>
                    <a:cxn ang="0">
                      <a:pos x="0" y="16"/>
                    </a:cxn>
                    <a:cxn ang="0">
                      <a:pos x="0" y="20"/>
                    </a:cxn>
                    <a:cxn ang="0">
                      <a:pos x="0" y="24"/>
                    </a:cxn>
                    <a:cxn ang="0">
                      <a:pos x="1" y="28"/>
                    </a:cxn>
                    <a:cxn ang="0">
                      <a:pos x="3" y="30"/>
                    </a:cxn>
                    <a:cxn ang="0">
                      <a:pos x="4" y="33"/>
                    </a:cxn>
                    <a:cxn ang="0">
                      <a:pos x="6" y="34"/>
                    </a:cxn>
                    <a:cxn ang="0">
                      <a:pos x="9" y="37"/>
                    </a:cxn>
                    <a:cxn ang="0">
                      <a:pos x="10" y="37"/>
                    </a:cxn>
                    <a:cxn ang="0">
                      <a:pos x="9" y="34"/>
                    </a:cxn>
                    <a:cxn ang="0">
                      <a:pos x="10" y="31"/>
                    </a:cxn>
                    <a:cxn ang="0">
                      <a:pos x="11" y="30"/>
                    </a:cxn>
                    <a:cxn ang="0">
                      <a:pos x="10" y="28"/>
                    </a:cxn>
                    <a:cxn ang="0">
                      <a:pos x="9" y="24"/>
                    </a:cxn>
                    <a:cxn ang="0">
                      <a:pos x="10" y="24"/>
                    </a:cxn>
                    <a:cxn ang="0">
                      <a:pos x="13" y="25"/>
                    </a:cxn>
                    <a:cxn ang="0">
                      <a:pos x="14" y="28"/>
                    </a:cxn>
                    <a:cxn ang="0">
                      <a:pos x="14" y="24"/>
                    </a:cxn>
                    <a:cxn ang="0">
                      <a:pos x="16" y="18"/>
                    </a:cxn>
                    <a:cxn ang="0">
                      <a:pos x="16" y="13"/>
                    </a:cxn>
                    <a:cxn ang="0">
                      <a:pos x="16" y="10"/>
                    </a:cxn>
                    <a:cxn ang="0">
                      <a:pos x="14" y="10"/>
                    </a:cxn>
                    <a:cxn ang="0">
                      <a:pos x="17" y="10"/>
                    </a:cxn>
                    <a:cxn ang="0">
                      <a:pos x="20" y="10"/>
                    </a:cxn>
                    <a:cxn ang="0">
                      <a:pos x="23" y="12"/>
                    </a:cxn>
                    <a:cxn ang="0">
                      <a:pos x="27" y="12"/>
                    </a:cxn>
                    <a:cxn ang="0">
                      <a:pos x="30" y="13"/>
                    </a:cxn>
                    <a:cxn ang="0">
                      <a:pos x="27" y="10"/>
                    </a:cxn>
                    <a:cxn ang="0">
                      <a:pos x="28" y="10"/>
                    </a:cxn>
                    <a:cxn ang="0">
                      <a:pos x="34" y="10"/>
                    </a:cxn>
                    <a:cxn ang="0">
                      <a:pos x="38" y="10"/>
                    </a:cxn>
                    <a:cxn ang="0">
                      <a:pos x="44" y="10"/>
                    </a:cxn>
                    <a:cxn ang="0">
                      <a:pos x="45" y="13"/>
                    </a:cxn>
                    <a:cxn ang="0">
                      <a:pos x="47" y="17"/>
                    </a:cxn>
                    <a:cxn ang="0">
                      <a:pos x="47" y="13"/>
                    </a:cxn>
                    <a:cxn ang="0">
                      <a:pos x="48" y="9"/>
                    </a:cxn>
                    <a:cxn ang="0">
                      <a:pos x="47" y="5"/>
                    </a:cxn>
                    <a:cxn ang="0">
                      <a:pos x="44" y="4"/>
                    </a:cxn>
                    <a:cxn ang="0">
                      <a:pos x="40" y="3"/>
                    </a:cxn>
                  </a:cxnLst>
                  <a:rect l="0" t="0" r="0" b="0"/>
                  <a:pathLst>
                    <a:path w="48" h="37">
                      <a:moveTo>
                        <a:pt x="40" y="3"/>
                      </a:moveTo>
                      <a:lnTo>
                        <a:pt x="36" y="1"/>
                      </a:lnTo>
                      <a:lnTo>
                        <a:pt x="31" y="0"/>
                      </a:lnTo>
                      <a:lnTo>
                        <a:pt x="26" y="0"/>
                      </a:lnTo>
                      <a:lnTo>
                        <a:pt x="21" y="0"/>
                      </a:lnTo>
                      <a:lnTo>
                        <a:pt x="17" y="0"/>
                      </a:lnTo>
                      <a:lnTo>
                        <a:pt x="13" y="0"/>
                      </a:lnTo>
                      <a:lnTo>
                        <a:pt x="9" y="0"/>
                      </a:lnTo>
                      <a:lnTo>
                        <a:pt x="6" y="0"/>
                      </a:lnTo>
                      <a:lnTo>
                        <a:pt x="3" y="3"/>
                      </a:lnTo>
                      <a:lnTo>
                        <a:pt x="0" y="4"/>
                      </a:lnTo>
                      <a:lnTo>
                        <a:pt x="0" y="7"/>
                      </a:lnTo>
                      <a:lnTo>
                        <a:pt x="0" y="10"/>
                      </a:lnTo>
                      <a:lnTo>
                        <a:pt x="0" y="16"/>
                      </a:lnTo>
                      <a:lnTo>
                        <a:pt x="0" y="20"/>
                      </a:lnTo>
                      <a:lnTo>
                        <a:pt x="0" y="24"/>
                      </a:lnTo>
                      <a:lnTo>
                        <a:pt x="1" y="28"/>
                      </a:lnTo>
                      <a:lnTo>
                        <a:pt x="3" y="30"/>
                      </a:lnTo>
                      <a:lnTo>
                        <a:pt x="4" y="33"/>
                      </a:lnTo>
                      <a:lnTo>
                        <a:pt x="6" y="34"/>
                      </a:lnTo>
                      <a:lnTo>
                        <a:pt x="9" y="37"/>
                      </a:lnTo>
                      <a:lnTo>
                        <a:pt x="10" y="37"/>
                      </a:lnTo>
                      <a:lnTo>
                        <a:pt x="9" y="34"/>
                      </a:lnTo>
                      <a:lnTo>
                        <a:pt x="10" y="31"/>
                      </a:lnTo>
                      <a:lnTo>
                        <a:pt x="11" y="30"/>
                      </a:lnTo>
                      <a:lnTo>
                        <a:pt x="10" y="28"/>
                      </a:lnTo>
                      <a:lnTo>
                        <a:pt x="9" y="24"/>
                      </a:lnTo>
                      <a:lnTo>
                        <a:pt x="10" y="24"/>
                      </a:lnTo>
                      <a:lnTo>
                        <a:pt x="13" y="25"/>
                      </a:lnTo>
                      <a:lnTo>
                        <a:pt x="14" y="28"/>
                      </a:lnTo>
                      <a:lnTo>
                        <a:pt x="14" y="24"/>
                      </a:lnTo>
                      <a:lnTo>
                        <a:pt x="16" y="18"/>
                      </a:lnTo>
                      <a:lnTo>
                        <a:pt x="16" y="13"/>
                      </a:lnTo>
                      <a:lnTo>
                        <a:pt x="16" y="10"/>
                      </a:lnTo>
                      <a:lnTo>
                        <a:pt x="14" y="10"/>
                      </a:lnTo>
                      <a:lnTo>
                        <a:pt x="17" y="10"/>
                      </a:lnTo>
                      <a:lnTo>
                        <a:pt x="20" y="10"/>
                      </a:lnTo>
                      <a:lnTo>
                        <a:pt x="23" y="12"/>
                      </a:lnTo>
                      <a:lnTo>
                        <a:pt x="27" y="12"/>
                      </a:lnTo>
                      <a:lnTo>
                        <a:pt x="30" y="13"/>
                      </a:lnTo>
                      <a:lnTo>
                        <a:pt x="27" y="10"/>
                      </a:lnTo>
                      <a:lnTo>
                        <a:pt x="28" y="10"/>
                      </a:lnTo>
                      <a:lnTo>
                        <a:pt x="34" y="10"/>
                      </a:lnTo>
                      <a:lnTo>
                        <a:pt x="38" y="10"/>
                      </a:lnTo>
                      <a:lnTo>
                        <a:pt x="44" y="10"/>
                      </a:lnTo>
                      <a:lnTo>
                        <a:pt x="45" y="13"/>
                      </a:lnTo>
                      <a:lnTo>
                        <a:pt x="47" y="17"/>
                      </a:lnTo>
                      <a:lnTo>
                        <a:pt x="47" y="13"/>
                      </a:lnTo>
                      <a:lnTo>
                        <a:pt x="48" y="9"/>
                      </a:lnTo>
                      <a:lnTo>
                        <a:pt x="47" y="5"/>
                      </a:lnTo>
                      <a:lnTo>
                        <a:pt x="44" y="4"/>
                      </a:lnTo>
                      <a:lnTo>
                        <a:pt x="40" y="3"/>
                      </a:lnTo>
                      <a:close/>
                    </a:path>
                  </a:pathLst>
                </a:custGeom>
                <a:solidFill>
                  <a:srgbClr val="BF7F1F"/>
                </a:solidFill>
                <a:ln w="9525">
                  <a:noFill/>
                </a:ln>
              </p:spPr>
              <p:txBody>
                <a:bodyPr/>
                <a:lstStyle/>
                <a:p>
                  <a:endParaRPr lang="zh-CN" altLang="en-US"/>
                </a:p>
              </p:txBody>
            </p:sp>
          </p:grpSp>
        </p:grpSp>
        <p:grpSp>
          <p:nvGrpSpPr>
            <p:cNvPr id="11688" name="Group 426"/>
            <p:cNvGrpSpPr/>
            <p:nvPr/>
          </p:nvGrpSpPr>
          <p:grpSpPr>
            <a:xfrm>
              <a:off x="856" y="1243"/>
              <a:ext cx="1243" cy="818"/>
              <a:chOff x="0" y="0"/>
              <a:chExt cx="1243" cy="818"/>
            </a:xfrm>
          </p:grpSpPr>
          <p:sp>
            <p:nvSpPr>
              <p:cNvPr id="11689" name="Freeform 427"/>
              <p:cNvSpPr/>
              <p:nvPr/>
            </p:nvSpPr>
            <p:spPr>
              <a:xfrm>
                <a:off x="64" y="37"/>
                <a:ext cx="1179" cy="781"/>
              </a:xfrm>
              <a:custGeom>
                <a:avLst/>
                <a:gdLst/>
                <a:ahLst/>
                <a:cxnLst>
                  <a:cxn ang="0">
                    <a:pos x="1167" y="781"/>
                  </a:cxn>
                  <a:cxn ang="0">
                    <a:pos x="1179" y="764"/>
                  </a:cxn>
                  <a:cxn ang="0">
                    <a:pos x="13" y="0"/>
                  </a:cxn>
                  <a:cxn ang="0">
                    <a:pos x="0" y="17"/>
                  </a:cxn>
                  <a:cxn ang="0">
                    <a:pos x="1167" y="781"/>
                  </a:cxn>
                </a:cxnLst>
                <a:rect l="0" t="0" r="0" b="0"/>
                <a:pathLst>
                  <a:path w="1179" h="781">
                    <a:moveTo>
                      <a:pt x="1167" y="781"/>
                    </a:moveTo>
                    <a:lnTo>
                      <a:pt x="1179" y="764"/>
                    </a:lnTo>
                    <a:lnTo>
                      <a:pt x="13" y="0"/>
                    </a:lnTo>
                    <a:lnTo>
                      <a:pt x="0" y="17"/>
                    </a:lnTo>
                    <a:lnTo>
                      <a:pt x="1167" y="781"/>
                    </a:lnTo>
                    <a:close/>
                  </a:path>
                </a:pathLst>
              </a:custGeom>
              <a:solidFill>
                <a:srgbClr val="DC0081"/>
              </a:solidFill>
              <a:ln w="9525">
                <a:noFill/>
              </a:ln>
            </p:spPr>
            <p:txBody>
              <a:bodyPr/>
              <a:lstStyle/>
              <a:p>
                <a:endParaRPr lang="zh-CN" altLang="en-US"/>
              </a:p>
            </p:txBody>
          </p:sp>
          <p:sp>
            <p:nvSpPr>
              <p:cNvPr id="11690" name="Freeform 428"/>
              <p:cNvSpPr/>
              <p:nvPr/>
            </p:nvSpPr>
            <p:spPr>
              <a:xfrm>
                <a:off x="0" y="0"/>
                <a:ext cx="100" cy="82"/>
              </a:xfrm>
              <a:custGeom>
                <a:avLst/>
                <a:gdLst/>
                <a:ahLst/>
                <a:cxnLst>
                  <a:cxn ang="0">
                    <a:pos x="100" y="13"/>
                  </a:cxn>
                  <a:cxn ang="0">
                    <a:pos x="0" y="0"/>
                  </a:cxn>
                  <a:cxn ang="0">
                    <a:pos x="49" y="82"/>
                  </a:cxn>
                  <a:cxn ang="0">
                    <a:pos x="100" y="13"/>
                  </a:cxn>
                </a:cxnLst>
                <a:rect l="0" t="0" r="0" b="0"/>
                <a:pathLst>
                  <a:path w="100" h="82">
                    <a:moveTo>
                      <a:pt x="100" y="13"/>
                    </a:moveTo>
                    <a:lnTo>
                      <a:pt x="0" y="0"/>
                    </a:lnTo>
                    <a:lnTo>
                      <a:pt x="49" y="82"/>
                    </a:lnTo>
                    <a:lnTo>
                      <a:pt x="100" y="13"/>
                    </a:lnTo>
                    <a:close/>
                  </a:path>
                </a:pathLst>
              </a:custGeom>
              <a:solidFill>
                <a:srgbClr val="DC0081"/>
              </a:solidFill>
              <a:ln w="9525">
                <a:noFill/>
              </a:ln>
            </p:spPr>
            <p:txBody>
              <a:bodyPr/>
              <a:lstStyle/>
              <a:p>
                <a:endParaRPr lang="zh-CN" altLang="en-US"/>
              </a:p>
            </p:txBody>
          </p:sp>
        </p:grpSp>
        <p:grpSp>
          <p:nvGrpSpPr>
            <p:cNvPr id="11691" name="Group 429"/>
            <p:cNvGrpSpPr/>
            <p:nvPr/>
          </p:nvGrpSpPr>
          <p:grpSpPr>
            <a:xfrm>
              <a:off x="607" y="1484"/>
              <a:ext cx="1489" cy="578"/>
              <a:chOff x="0" y="0"/>
              <a:chExt cx="1489" cy="578"/>
            </a:xfrm>
          </p:grpSpPr>
          <p:sp>
            <p:nvSpPr>
              <p:cNvPr id="11692" name="Freeform 430"/>
              <p:cNvSpPr/>
              <p:nvPr/>
            </p:nvSpPr>
            <p:spPr>
              <a:xfrm>
                <a:off x="75" y="29"/>
                <a:ext cx="1414" cy="549"/>
              </a:xfrm>
              <a:custGeom>
                <a:avLst/>
                <a:gdLst/>
                <a:ahLst/>
                <a:cxnLst>
                  <a:cxn ang="0">
                    <a:pos x="1406" y="549"/>
                  </a:cxn>
                  <a:cxn ang="0">
                    <a:pos x="1414" y="530"/>
                  </a:cxn>
                  <a:cxn ang="0">
                    <a:pos x="8" y="0"/>
                  </a:cxn>
                  <a:cxn ang="0">
                    <a:pos x="0" y="19"/>
                  </a:cxn>
                  <a:cxn ang="0">
                    <a:pos x="1406" y="549"/>
                  </a:cxn>
                </a:cxnLst>
                <a:rect l="0" t="0" r="0" b="0"/>
                <a:pathLst>
                  <a:path w="1414" h="549">
                    <a:moveTo>
                      <a:pt x="1406" y="549"/>
                    </a:moveTo>
                    <a:lnTo>
                      <a:pt x="1414" y="530"/>
                    </a:lnTo>
                    <a:lnTo>
                      <a:pt x="8" y="0"/>
                    </a:lnTo>
                    <a:lnTo>
                      <a:pt x="0" y="19"/>
                    </a:lnTo>
                    <a:lnTo>
                      <a:pt x="1406" y="549"/>
                    </a:lnTo>
                    <a:close/>
                  </a:path>
                </a:pathLst>
              </a:custGeom>
              <a:solidFill>
                <a:srgbClr val="DC0081"/>
              </a:solidFill>
              <a:ln w="9525">
                <a:noFill/>
              </a:ln>
            </p:spPr>
            <p:txBody>
              <a:bodyPr/>
              <a:lstStyle/>
              <a:p>
                <a:endParaRPr lang="zh-CN" altLang="en-US"/>
              </a:p>
            </p:txBody>
          </p:sp>
          <p:sp>
            <p:nvSpPr>
              <p:cNvPr id="11693" name="Freeform 431"/>
              <p:cNvSpPr/>
              <p:nvPr/>
            </p:nvSpPr>
            <p:spPr>
              <a:xfrm>
                <a:off x="0" y="0"/>
                <a:ext cx="99" cy="76"/>
              </a:xfrm>
              <a:custGeom>
                <a:avLst/>
                <a:gdLst/>
                <a:ahLst/>
                <a:cxnLst>
                  <a:cxn ang="0">
                    <a:pos x="99" y="0"/>
                  </a:cxn>
                  <a:cxn ang="0">
                    <a:pos x="0" y="6"/>
                  </a:cxn>
                  <a:cxn ang="0">
                    <a:pos x="65" y="76"/>
                  </a:cxn>
                  <a:cxn ang="0">
                    <a:pos x="99" y="0"/>
                  </a:cxn>
                </a:cxnLst>
                <a:rect l="0" t="0" r="0" b="0"/>
                <a:pathLst>
                  <a:path w="99" h="76">
                    <a:moveTo>
                      <a:pt x="99" y="0"/>
                    </a:moveTo>
                    <a:lnTo>
                      <a:pt x="0" y="6"/>
                    </a:lnTo>
                    <a:lnTo>
                      <a:pt x="65" y="76"/>
                    </a:lnTo>
                    <a:lnTo>
                      <a:pt x="99" y="0"/>
                    </a:lnTo>
                    <a:close/>
                  </a:path>
                </a:pathLst>
              </a:custGeom>
              <a:solidFill>
                <a:srgbClr val="DC0081"/>
              </a:solidFill>
              <a:ln w="9525">
                <a:noFill/>
              </a:ln>
            </p:spPr>
            <p:txBody>
              <a:bodyPr/>
              <a:lstStyle/>
              <a:p>
                <a:endParaRPr lang="zh-CN" altLang="en-US"/>
              </a:p>
            </p:txBody>
          </p:sp>
        </p:grpSp>
        <p:sp>
          <p:nvSpPr>
            <p:cNvPr id="11694" name="Rectangle 432"/>
            <p:cNvSpPr/>
            <p:nvPr/>
          </p:nvSpPr>
          <p:spPr>
            <a:xfrm>
              <a:off x="901" y="1579"/>
              <a:ext cx="2324" cy="838"/>
            </a:xfrm>
            <a:prstGeom prst="rect">
              <a:avLst/>
            </a:prstGeom>
            <a:solidFill>
              <a:srgbClr val="0019D1"/>
            </a:solidFill>
            <a:ln w="17463" cap="flat" cmpd="sng">
              <a:solidFill>
                <a:srgbClr val="CECECE"/>
              </a:solidFill>
              <a:prstDash val="solid"/>
              <a:miter/>
              <a:headEnd type="none" w="med" len="med"/>
              <a:tailEnd type="none" w="med" len="med"/>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nvGrpSpPr>
            <p:cNvPr id="11695" name="Group 433"/>
            <p:cNvGrpSpPr/>
            <p:nvPr/>
          </p:nvGrpSpPr>
          <p:grpSpPr>
            <a:xfrm>
              <a:off x="2322" y="1903"/>
              <a:ext cx="111" cy="372"/>
              <a:chOff x="0" y="0"/>
              <a:chExt cx="111" cy="372"/>
            </a:xfrm>
          </p:grpSpPr>
          <p:grpSp>
            <p:nvGrpSpPr>
              <p:cNvPr id="11696" name="Group 434"/>
              <p:cNvGrpSpPr/>
              <p:nvPr/>
            </p:nvGrpSpPr>
            <p:grpSpPr>
              <a:xfrm>
                <a:off x="26" y="0"/>
                <a:ext cx="55" cy="87"/>
                <a:chOff x="0" y="0"/>
                <a:chExt cx="55" cy="87"/>
              </a:xfrm>
            </p:grpSpPr>
            <p:sp>
              <p:nvSpPr>
                <p:cNvPr id="11697" name="Freeform 435"/>
                <p:cNvSpPr/>
                <p:nvPr/>
              </p:nvSpPr>
              <p:spPr>
                <a:xfrm>
                  <a:off x="0" y="0"/>
                  <a:ext cx="55" cy="66"/>
                </a:xfrm>
                <a:custGeom>
                  <a:avLst/>
                  <a:gdLst/>
                  <a:ahLst/>
                  <a:cxnLst>
                    <a:cxn ang="0">
                      <a:pos x="21" y="1"/>
                    </a:cxn>
                    <a:cxn ang="0">
                      <a:pos x="15" y="3"/>
                    </a:cxn>
                    <a:cxn ang="0">
                      <a:pos x="10" y="5"/>
                    </a:cxn>
                    <a:cxn ang="0">
                      <a:pos x="8" y="9"/>
                    </a:cxn>
                    <a:cxn ang="0">
                      <a:pos x="5" y="16"/>
                    </a:cxn>
                    <a:cxn ang="0">
                      <a:pos x="1" y="25"/>
                    </a:cxn>
                    <a:cxn ang="0">
                      <a:pos x="0" y="34"/>
                    </a:cxn>
                    <a:cxn ang="0">
                      <a:pos x="0" y="38"/>
                    </a:cxn>
                    <a:cxn ang="0">
                      <a:pos x="1" y="42"/>
                    </a:cxn>
                    <a:cxn ang="0">
                      <a:pos x="1" y="46"/>
                    </a:cxn>
                    <a:cxn ang="0">
                      <a:pos x="5" y="66"/>
                    </a:cxn>
                    <a:cxn ang="0">
                      <a:pos x="8" y="62"/>
                    </a:cxn>
                    <a:cxn ang="0">
                      <a:pos x="12" y="61"/>
                    </a:cxn>
                    <a:cxn ang="0">
                      <a:pos x="15" y="61"/>
                    </a:cxn>
                    <a:cxn ang="0">
                      <a:pos x="19" y="58"/>
                    </a:cxn>
                    <a:cxn ang="0">
                      <a:pos x="18" y="49"/>
                    </a:cxn>
                    <a:cxn ang="0">
                      <a:pos x="18" y="45"/>
                    </a:cxn>
                    <a:cxn ang="0">
                      <a:pos x="14" y="38"/>
                    </a:cxn>
                    <a:cxn ang="0">
                      <a:pos x="14" y="28"/>
                    </a:cxn>
                    <a:cxn ang="0">
                      <a:pos x="14" y="19"/>
                    </a:cxn>
                    <a:cxn ang="0">
                      <a:pos x="22" y="12"/>
                    </a:cxn>
                    <a:cxn ang="0">
                      <a:pos x="35" y="11"/>
                    </a:cxn>
                    <a:cxn ang="0">
                      <a:pos x="42" y="17"/>
                    </a:cxn>
                    <a:cxn ang="0">
                      <a:pos x="41" y="37"/>
                    </a:cxn>
                    <a:cxn ang="0">
                      <a:pos x="35" y="45"/>
                    </a:cxn>
                    <a:cxn ang="0">
                      <a:pos x="34" y="58"/>
                    </a:cxn>
                    <a:cxn ang="0">
                      <a:pos x="37" y="55"/>
                    </a:cxn>
                    <a:cxn ang="0">
                      <a:pos x="39" y="58"/>
                    </a:cxn>
                    <a:cxn ang="0">
                      <a:pos x="44" y="59"/>
                    </a:cxn>
                    <a:cxn ang="0">
                      <a:pos x="45" y="61"/>
                    </a:cxn>
                    <a:cxn ang="0">
                      <a:pos x="49" y="62"/>
                    </a:cxn>
                    <a:cxn ang="0">
                      <a:pos x="52" y="49"/>
                    </a:cxn>
                    <a:cxn ang="0">
                      <a:pos x="54" y="41"/>
                    </a:cxn>
                    <a:cxn ang="0">
                      <a:pos x="54" y="36"/>
                    </a:cxn>
                    <a:cxn ang="0">
                      <a:pos x="55" y="32"/>
                    </a:cxn>
                    <a:cxn ang="0">
                      <a:pos x="54" y="28"/>
                    </a:cxn>
                    <a:cxn ang="0">
                      <a:pos x="54" y="25"/>
                    </a:cxn>
                    <a:cxn ang="0">
                      <a:pos x="52" y="21"/>
                    </a:cxn>
                    <a:cxn ang="0">
                      <a:pos x="51" y="19"/>
                    </a:cxn>
                    <a:cxn ang="0">
                      <a:pos x="51" y="16"/>
                    </a:cxn>
                    <a:cxn ang="0">
                      <a:pos x="49" y="12"/>
                    </a:cxn>
                    <a:cxn ang="0">
                      <a:pos x="48" y="8"/>
                    </a:cxn>
                    <a:cxn ang="0">
                      <a:pos x="45" y="4"/>
                    </a:cxn>
                    <a:cxn ang="0">
                      <a:pos x="39" y="1"/>
                    </a:cxn>
                    <a:cxn ang="0">
                      <a:pos x="34" y="0"/>
                    </a:cxn>
                    <a:cxn ang="0">
                      <a:pos x="28" y="0"/>
                    </a:cxn>
                    <a:cxn ang="0">
                      <a:pos x="21" y="1"/>
                    </a:cxn>
                  </a:cxnLst>
                  <a:rect l="0" t="0" r="0" b="0"/>
                  <a:pathLst>
                    <a:path w="55" h="66">
                      <a:moveTo>
                        <a:pt x="21" y="1"/>
                      </a:moveTo>
                      <a:lnTo>
                        <a:pt x="15" y="3"/>
                      </a:lnTo>
                      <a:lnTo>
                        <a:pt x="10" y="5"/>
                      </a:lnTo>
                      <a:lnTo>
                        <a:pt x="8" y="9"/>
                      </a:lnTo>
                      <a:lnTo>
                        <a:pt x="5" y="16"/>
                      </a:lnTo>
                      <a:lnTo>
                        <a:pt x="1" y="25"/>
                      </a:lnTo>
                      <a:lnTo>
                        <a:pt x="0" y="34"/>
                      </a:lnTo>
                      <a:lnTo>
                        <a:pt x="0" y="38"/>
                      </a:lnTo>
                      <a:lnTo>
                        <a:pt x="1" y="42"/>
                      </a:lnTo>
                      <a:lnTo>
                        <a:pt x="1" y="46"/>
                      </a:lnTo>
                      <a:lnTo>
                        <a:pt x="5" y="66"/>
                      </a:lnTo>
                      <a:lnTo>
                        <a:pt x="8" y="62"/>
                      </a:lnTo>
                      <a:lnTo>
                        <a:pt x="12" y="61"/>
                      </a:lnTo>
                      <a:lnTo>
                        <a:pt x="15" y="61"/>
                      </a:lnTo>
                      <a:lnTo>
                        <a:pt x="19" y="58"/>
                      </a:lnTo>
                      <a:lnTo>
                        <a:pt x="18" y="49"/>
                      </a:lnTo>
                      <a:lnTo>
                        <a:pt x="18" y="45"/>
                      </a:lnTo>
                      <a:lnTo>
                        <a:pt x="14" y="38"/>
                      </a:lnTo>
                      <a:lnTo>
                        <a:pt x="14" y="28"/>
                      </a:lnTo>
                      <a:lnTo>
                        <a:pt x="14" y="19"/>
                      </a:lnTo>
                      <a:lnTo>
                        <a:pt x="22" y="12"/>
                      </a:lnTo>
                      <a:lnTo>
                        <a:pt x="35" y="11"/>
                      </a:lnTo>
                      <a:lnTo>
                        <a:pt x="42" y="17"/>
                      </a:lnTo>
                      <a:lnTo>
                        <a:pt x="41" y="37"/>
                      </a:lnTo>
                      <a:lnTo>
                        <a:pt x="35" y="45"/>
                      </a:lnTo>
                      <a:lnTo>
                        <a:pt x="34" y="58"/>
                      </a:lnTo>
                      <a:lnTo>
                        <a:pt x="37" y="55"/>
                      </a:lnTo>
                      <a:lnTo>
                        <a:pt x="39" y="58"/>
                      </a:lnTo>
                      <a:lnTo>
                        <a:pt x="44" y="59"/>
                      </a:lnTo>
                      <a:lnTo>
                        <a:pt x="45" y="61"/>
                      </a:lnTo>
                      <a:lnTo>
                        <a:pt x="49" y="62"/>
                      </a:lnTo>
                      <a:lnTo>
                        <a:pt x="52" y="49"/>
                      </a:lnTo>
                      <a:lnTo>
                        <a:pt x="54" y="41"/>
                      </a:lnTo>
                      <a:lnTo>
                        <a:pt x="54" y="36"/>
                      </a:lnTo>
                      <a:lnTo>
                        <a:pt x="55" y="32"/>
                      </a:lnTo>
                      <a:lnTo>
                        <a:pt x="54" y="28"/>
                      </a:lnTo>
                      <a:lnTo>
                        <a:pt x="54" y="25"/>
                      </a:lnTo>
                      <a:lnTo>
                        <a:pt x="52" y="21"/>
                      </a:lnTo>
                      <a:lnTo>
                        <a:pt x="51" y="19"/>
                      </a:lnTo>
                      <a:lnTo>
                        <a:pt x="51" y="16"/>
                      </a:lnTo>
                      <a:lnTo>
                        <a:pt x="49" y="12"/>
                      </a:lnTo>
                      <a:lnTo>
                        <a:pt x="48" y="8"/>
                      </a:lnTo>
                      <a:lnTo>
                        <a:pt x="45" y="4"/>
                      </a:lnTo>
                      <a:lnTo>
                        <a:pt x="39" y="1"/>
                      </a:lnTo>
                      <a:lnTo>
                        <a:pt x="34" y="0"/>
                      </a:lnTo>
                      <a:lnTo>
                        <a:pt x="28" y="0"/>
                      </a:lnTo>
                      <a:lnTo>
                        <a:pt x="21" y="1"/>
                      </a:lnTo>
                      <a:close/>
                    </a:path>
                  </a:pathLst>
                </a:custGeom>
                <a:solidFill>
                  <a:srgbClr val="000000"/>
                </a:solidFill>
                <a:ln w="9525">
                  <a:noFill/>
                </a:ln>
              </p:spPr>
              <p:txBody>
                <a:bodyPr/>
                <a:lstStyle/>
                <a:p>
                  <a:endParaRPr lang="zh-CN" altLang="en-US"/>
                </a:p>
              </p:txBody>
            </p:sp>
            <p:sp>
              <p:nvSpPr>
                <p:cNvPr id="11698" name="Freeform 436"/>
                <p:cNvSpPr/>
                <p:nvPr/>
              </p:nvSpPr>
              <p:spPr>
                <a:xfrm>
                  <a:off x="7" y="12"/>
                  <a:ext cx="42" cy="75"/>
                </a:xfrm>
                <a:custGeom>
                  <a:avLst/>
                  <a:gdLst/>
                  <a:ahLst/>
                  <a:cxnLst>
                    <a:cxn ang="0">
                      <a:pos x="15" y="0"/>
                    </a:cxn>
                    <a:cxn ang="0">
                      <a:pos x="12" y="1"/>
                    </a:cxn>
                    <a:cxn ang="0">
                      <a:pos x="10" y="4"/>
                    </a:cxn>
                    <a:cxn ang="0">
                      <a:pos x="7" y="7"/>
                    </a:cxn>
                    <a:cxn ang="0">
                      <a:pos x="7" y="10"/>
                    </a:cxn>
                    <a:cxn ang="0">
                      <a:pos x="5" y="16"/>
                    </a:cxn>
                    <a:cxn ang="0">
                      <a:pos x="7" y="26"/>
                    </a:cxn>
                    <a:cxn ang="0">
                      <a:pos x="8" y="29"/>
                    </a:cxn>
                    <a:cxn ang="0">
                      <a:pos x="12" y="34"/>
                    </a:cxn>
                    <a:cxn ang="0">
                      <a:pos x="12" y="46"/>
                    </a:cxn>
                    <a:cxn ang="0">
                      <a:pos x="0" y="51"/>
                    </a:cxn>
                    <a:cxn ang="0">
                      <a:pos x="21" y="75"/>
                    </a:cxn>
                    <a:cxn ang="0">
                      <a:pos x="42" y="51"/>
                    </a:cxn>
                    <a:cxn ang="0">
                      <a:pos x="28" y="43"/>
                    </a:cxn>
                    <a:cxn ang="0">
                      <a:pos x="28" y="34"/>
                    </a:cxn>
                    <a:cxn ang="0">
                      <a:pos x="32" y="29"/>
                    </a:cxn>
                    <a:cxn ang="0">
                      <a:pos x="34" y="26"/>
                    </a:cxn>
                    <a:cxn ang="0">
                      <a:pos x="35" y="17"/>
                    </a:cxn>
                    <a:cxn ang="0">
                      <a:pos x="35" y="12"/>
                    </a:cxn>
                    <a:cxn ang="0">
                      <a:pos x="35" y="8"/>
                    </a:cxn>
                    <a:cxn ang="0">
                      <a:pos x="34" y="4"/>
                    </a:cxn>
                    <a:cxn ang="0">
                      <a:pos x="31" y="3"/>
                    </a:cxn>
                    <a:cxn ang="0">
                      <a:pos x="28" y="0"/>
                    </a:cxn>
                    <a:cxn ang="0">
                      <a:pos x="24" y="0"/>
                    </a:cxn>
                    <a:cxn ang="0">
                      <a:pos x="20" y="0"/>
                    </a:cxn>
                    <a:cxn ang="0">
                      <a:pos x="15" y="0"/>
                    </a:cxn>
                  </a:cxnLst>
                  <a:rect l="0" t="0" r="0" b="0"/>
                  <a:pathLst>
                    <a:path w="42" h="75">
                      <a:moveTo>
                        <a:pt x="15" y="0"/>
                      </a:moveTo>
                      <a:lnTo>
                        <a:pt x="12" y="1"/>
                      </a:lnTo>
                      <a:lnTo>
                        <a:pt x="10" y="4"/>
                      </a:lnTo>
                      <a:lnTo>
                        <a:pt x="7" y="7"/>
                      </a:lnTo>
                      <a:lnTo>
                        <a:pt x="7" y="10"/>
                      </a:lnTo>
                      <a:lnTo>
                        <a:pt x="5" y="16"/>
                      </a:lnTo>
                      <a:lnTo>
                        <a:pt x="7" y="26"/>
                      </a:lnTo>
                      <a:lnTo>
                        <a:pt x="8" y="29"/>
                      </a:lnTo>
                      <a:lnTo>
                        <a:pt x="12" y="34"/>
                      </a:lnTo>
                      <a:lnTo>
                        <a:pt x="12" y="46"/>
                      </a:lnTo>
                      <a:lnTo>
                        <a:pt x="0" y="51"/>
                      </a:lnTo>
                      <a:lnTo>
                        <a:pt x="21" y="75"/>
                      </a:lnTo>
                      <a:lnTo>
                        <a:pt x="42" y="51"/>
                      </a:lnTo>
                      <a:lnTo>
                        <a:pt x="28" y="43"/>
                      </a:lnTo>
                      <a:lnTo>
                        <a:pt x="28" y="34"/>
                      </a:lnTo>
                      <a:lnTo>
                        <a:pt x="32" y="29"/>
                      </a:lnTo>
                      <a:lnTo>
                        <a:pt x="34" y="26"/>
                      </a:lnTo>
                      <a:lnTo>
                        <a:pt x="35" y="17"/>
                      </a:lnTo>
                      <a:lnTo>
                        <a:pt x="35" y="12"/>
                      </a:lnTo>
                      <a:lnTo>
                        <a:pt x="35" y="8"/>
                      </a:lnTo>
                      <a:lnTo>
                        <a:pt x="34" y="4"/>
                      </a:lnTo>
                      <a:lnTo>
                        <a:pt x="31" y="3"/>
                      </a:lnTo>
                      <a:lnTo>
                        <a:pt x="28" y="0"/>
                      </a:lnTo>
                      <a:lnTo>
                        <a:pt x="24" y="0"/>
                      </a:lnTo>
                      <a:lnTo>
                        <a:pt x="20" y="0"/>
                      </a:lnTo>
                      <a:lnTo>
                        <a:pt x="15" y="0"/>
                      </a:lnTo>
                      <a:close/>
                    </a:path>
                  </a:pathLst>
                </a:custGeom>
                <a:solidFill>
                  <a:srgbClr val="FF7F7F"/>
                </a:solidFill>
                <a:ln w="9525">
                  <a:noFill/>
                </a:ln>
              </p:spPr>
              <p:txBody>
                <a:bodyPr/>
                <a:lstStyle/>
                <a:p>
                  <a:endParaRPr lang="zh-CN" altLang="en-US"/>
                </a:p>
              </p:txBody>
            </p:sp>
            <p:sp>
              <p:nvSpPr>
                <p:cNvPr id="11699" name="Freeform 437"/>
                <p:cNvSpPr/>
                <p:nvPr/>
              </p:nvSpPr>
              <p:spPr>
                <a:xfrm>
                  <a:off x="17" y="25"/>
                  <a:ext cx="11" cy="11"/>
                </a:xfrm>
                <a:custGeom>
                  <a:avLst/>
                  <a:gdLst/>
                  <a:ahLst/>
                  <a:cxnLst>
                    <a:cxn ang="0">
                      <a:pos x="1" y="0"/>
                    </a:cxn>
                    <a:cxn ang="0">
                      <a:pos x="4" y="0"/>
                    </a:cxn>
                    <a:cxn ang="0">
                      <a:pos x="7" y="0"/>
                    </a:cxn>
                    <a:cxn ang="0">
                      <a:pos x="8" y="1"/>
                    </a:cxn>
                    <a:cxn ang="0">
                      <a:pos x="8" y="9"/>
                    </a:cxn>
                    <a:cxn ang="0">
                      <a:pos x="11" y="9"/>
                    </a:cxn>
                    <a:cxn ang="0">
                      <a:pos x="8" y="11"/>
                    </a:cxn>
                    <a:cxn ang="0">
                      <a:pos x="7" y="9"/>
                    </a:cxn>
                    <a:cxn ang="0">
                      <a:pos x="7" y="3"/>
                    </a:cxn>
                    <a:cxn ang="0">
                      <a:pos x="2" y="4"/>
                    </a:cxn>
                    <a:cxn ang="0">
                      <a:pos x="5" y="3"/>
                    </a:cxn>
                    <a:cxn ang="0">
                      <a:pos x="1" y="3"/>
                    </a:cxn>
                    <a:cxn ang="0">
                      <a:pos x="0" y="1"/>
                    </a:cxn>
                    <a:cxn ang="0">
                      <a:pos x="1" y="0"/>
                    </a:cxn>
                  </a:cxnLst>
                  <a:rect l="0" t="0" r="0" b="0"/>
                  <a:pathLst>
                    <a:path w="11" h="11">
                      <a:moveTo>
                        <a:pt x="1" y="0"/>
                      </a:moveTo>
                      <a:lnTo>
                        <a:pt x="4" y="0"/>
                      </a:lnTo>
                      <a:lnTo>
                        <a:pt x="7" y="0"/>
                      </a:lnTo>
                      <a:lnTo>
                        <a:pt x="8" y="1"/>
                      </a:lnTo>
                      <a:lnTo>
                        <a:pt x="8" y="9"/>
                      </a:lnTo>
                      <a:lnTo>
                        <a:pt x="11" y="9"/>
                      </a:lnTo>
                      <a:lnTo>
                        <a:pt x="8" y="11"/>
                      </a:lnTo>
                      <a:lnTo>
                        <a:pt x="7" y="9"/>
                      </a:lnTo>
                      <a:lnTo>
                        <a:pt x="7" y="3"/>
                      </a:lnTo>
                      <a:lnTo>
                        <a:pt x="2" y="4"/>
                      </a:lnTo>
                      <a:lnTo>
                        <a:pt x="5" y="3"/>
                      </a:lnTo>
                      <a:lnTo>
                        <a:pt x="1" y="3"/>
                      </a:lnTo>
                      <a:lnTo>
                        <a:pt x="0" y="1"/>
                      </a:lnTo>
                      <a:lnTo>
                        <a:pt x="1" y="0"/>
                      </a:lnTo>
                      <a:close/>
                    </a:path>
                  </a:pathLst>
                </a:custGeom>
                <a:solidFill>
                  <a:srgbClr val="000000"/>
                </a:solidFill>
                <a:ln w="9525">
                  <a:noFill/>
                </a:ln>
              </p:spPr>
              <p:txBody>
                <a:bodyPr/>
                <a:lstStyle/>
                <a:p>
                  <a:endParaRPr lang="zh-CN" altLang="en-US"/>
                </a:p>
              </p:txBody>
            </p:sp>
          </p:grpSp>
          <p:grpSp>
            <p:nvGrpSpPr>
              <p:cNvPr id="11700" name="Group 438"/>
              <p:cNvGrpSpPr/>
              <p:nvPr/>
            </p:nvGrpSpPr>
            <p:grpSpPr>
              <a:xfrm>
                <a:off x="20" y="182"/>
                <a:ext cx="88" cy="173"/>
                <a:chOff x="0" y="0"/>
                <a:chExt cx="88" cy="173"/>
              </a:xfrm>
            </p:grpSpPr>
            <p:grpSp>
              <p:nvGrpSpPr>
                <p:cNvPr id="11701" name="Group 439"/>
                <p:cNvGrpSpPr/>
                <p:nvPr/>
              </p:nvGrpSpPr>
              <p:grpSpPr>
                <a:xfrm>
                  <a:off x="0" y="0"/>
                  <a:ext cx="88" cy="173"/>
                  <a:chOff x="0" y="0"/>
                  <a:chExt cx="88" cy="173"/>
                </a:xfrm>
              </p:grpSpPr>
              <p:sp>
                <p:nvSpPr>
                  <p:cNvPr id="11702" name="Freeform 440"/>
                  <p:cNvSpPr/>
                  <p:nvPr/>
                </p:nvSpPr>
                <p:spPr>
                  <a:xfrm>
                    <a:off x="0" y="39"/>
                    <a:ext cx="61" cy="134"/>
                  </a:xfrm>
                  <a:custGeom>
                    <a:avLst/>
                    <a:gdLst/>
                    <a:ahLst/>
                    <a:cxnLst>
                      <a:cxn ang="0">
                        <a:pos x="10" y="1"/>
                      </a:cxn>
                      <a:cxn ang="0">
                        <a:pos x="10" y="41"/>
                      </a:cxn>
                      <a:cxn ang="0">
                        <a:pos x="10" y="74"/>
                      </a:cxn>
                      <a:cxn ang="0">
                        <a:pos x="13" y="105"/>
                      </a:cxn>
                      <a:cxn ang="0">
                        <a:pos x="6" y="120"/>
                      </a:cxn>
                      <a:cxn ang="0">
                        <a:pos x="0" y="129"/>
                      </a:cxn>
                      <a:cxn ang="0">
                        <a:pos x="0" y="132"/>
                      </a:cxn>
                      <a:cxn ang="0">
                        <a:pos x="1" y="134"/>
                      </a:cxn>
                      <a:cxn ang="0">
                        <a:pos x="13" y="134"/>
                      </a:cxn>
                      <a:cxn ang="0">
                        <a:pos x="23" y="116"/>
                      </a:cxn>
                      <a:cxn ang="0">
                        <a:pos x="23" y="105"/>
                      </a:cxn>
                      <a:cxn ang="0">
                        <a:pos x="30" y="67"/>
                      </a:cxn>
                      <a:cxn ang="0">
                        <a:pos x="31" y="58"/>
                      </a:cxn>
                      <a:cxn ang="0">
                        <a:pos x="31" y="76"/>
                      </a:cxn>
                      <a:cxn ang="0">
                        <a:pos x="34" y="101"/>
                      </a:cxn>
                      <a:cxn ang="0">
                        <a:pos x="33" y="113"/>
                      </a:cxn>
                      <a:cxn ang="0">
                        <a:pos x="38" y="124"/>
                      </a:cxn>
                      <a:cxn ang="0">
                        <a:pos x="45" y="133"/>
                      </a:cxn>
                      <a:cxn ang="0">
                        <a:pos x="54" y="133"/>
                      </a:cxn>
                      <a:cxn ang="0">
                        <a:pos x="57" y="130"/>
                      </a:cxn>
                      <a:cxn ang="0">
                        <a:pos x="47" y="112"/>
                      </a:cxn>
                      <a:cxn ang="0">
                        <a:pos x="47" y="104"/>
                      </a:cxn>
                      <a:cxn ang="0">
                        <a:pos x="48" y="85"/>
                      </a:cxn>
                      <a:cxn ang="0">
                        <a:pos x="51" y="55"/>
                      </a:cxn>
                      <a:cxn ang="0">
                        <a:pos x="61" y="0"/>
                      </a:cxn>
                      <a:cxn ang="0">
                        <a:pos x="10" y="1"/>
                      </a:cxn>
                    </a:cxnLst>
                    <a:rect l="0" t="0" r="0" b="0"/>
                    <a:pathLst>
                      <a:path w="61" h="134">
                        <a:moveTo>
                          <a:pt x="10" y="1"/>
                        </a:moveTo>
                        <a:lnTo>
                          <a:pt x="10" y="41"/>
                        </a:lnTo>
                        <a:lnTo>
                          <a:pt x="10" y="74"/>
                        </a:lnTo>
                        <a:lnTo>
                          <a:pt x="13" y="105"/>
                        </a:lnTo>
                        <a:lnTo>
                          <a:pt x="6" y="120"/>
                        </a:lnTo>
                        <a:lnTo>
                          <a:pt x="0" y="129"/>
                        </a:lnTo>
                        <a:lnTo>
                          <a:pt x="0" y="132"/>
                        </a:lnTo>
                        <a:lnTo>
                          <a:pt x="1" y="134"/>
                        </a:lnTo>
                        <a:lnTo>
                          <a:pt x="13" y="134"/>
                        </a:lnTo>
                        <a:lnTo>
                          <a:pt x="23" y="116"/>
                        </a:lnTo>
                        <a:lnTo>
                          <a:pt x="23" y="105"/>
                        </a:lnTo>
                        <a:lnTo>
                          <a:pt x="30" y="67"/>
                        </a:lnTo>
                        <a:lnTo>
                          <a:pt x="31" y="58"/>
                        </a:lnTo>
                        <a:lnTo>
                          <a:pt x="31" y="76"/>
                        </a:lnTo>
                        <a:lnTo>
                          <a:pt x="34" y="101"/>
                        </a:lnTo>
                        <a:lnTo>
                          <a:pt x="33" y="113"/>
                        </a:lnTo>
                        <a:lnTo>
                          <a:pt x="38" y="124"/>
                        </a:lnTo>
                        <a:lnTo>
                          <a:pt x="45" y="133"/>
                        </a:lnTo>
                        <a:lnTo>
                          <a:pt x="54" y="133"/>
                        </a:lnTo>
                        <a:lnTo>
                          <a:pt x="57" y="130"/>
                        </a:lnTo>
                        <a:lnTo>
                          <a:pt x="47" y="112"/>
                        </a:lnTo>
                        <a:lnTo>
                          <a:pt x="47" y="104"/>
                        </a:lnTo>
                        <a:lnTo>
                          <a:pt x="48" y="85"/>
                        </a:lnTo>
                        <a:lnTo>
                          <a:pt x="51" y="55"/>
                        </a:lnTo>
                        <a:lnTo>
                          <a:pt x="61" y="0"/>
                        </a:lnTo>
                        <a:lnTo>
                          <a:pt x="10" y="1"/>
                        </a:lnTo>
                        <a:close/>
                      </a:path>
                    </a:pathLst>
                  </a:custGeom>
                  <a:solidFill>
                    <a:srgbClr val="FF7F3F"/>
                  </a:solidFill>
                  <a:ln w="9525">
                    <a:noFill/>
                  </a:ln>
                </p:spPr>
                <p:txBody>
                  <a:bodyPr/>
                  <a:lstStyle/>
                  <a:p>
                    <a:endParaRPr lang="zh-CN" altLang="en-US"/>
                  </a:p>
                </p:txBody>
              </p:sp>
              <p:sp>
                <p:nvSpPr>
                  <p:cNvPr id="11703" name="Freeform 441"/>
                  <p:cNvSpPr/>
                  <p:nvPr/>
                </p:nvSpPr>
                <p:spPr>
                  <a:xfrm>
                    <a:off x="79" y="0"/>
                    <a:ext cx="9" cy="13"/>
                  </a:xfrm>
                  <a:custGeom>
                    <a:avLst/>
                    <a:gdLst/>
                    <a:ahLst/>
                    <a:cxnLst>
                      <a:cxn ang="0">
                        <a:pos x="9" y="0"/>
                      </a:cxn>
                      <a:cxn ang="0">
                        <a:pos x="9" y="6"/>
                      </a:cxn>
                      <a:cxn ang="0">
                        <a:pos x="0" y="13"/>
                      </a:cxn>
                      <a:cxn ang="0">
                        <a:pos x="5" y="1"/>
                      </a:cxn>
                      <a:cxn ang="0">
                        <a:pos x="9" y="0"/>
                      </a:cxn>
                    </a:cxnLst>
                    <a:rect l="0" t="0" r="0" b="0"/>
                    <a:pathLst>
                      <a:path w="9" h="13">
                        <a:moveTo>
                          <a:pt x="9" y="0"/>
                        </a:moveTo>
                        <a:lnTo>
                          <a:pt x="9" y="6"/>
                        </a:lnTo>
                        <a:lnTo>
                          <a:pt x="0" y="13"/>
                        </a:lnTo>
                        <a:lnTo>
                          <a:pt x="5" y="1"/>
                        </a:lnTo>
                        <a:lnTo>
                          <a:pt x="9" y="0"/>
                        </a:lnTo>
                        <a:close/>
                      </a:path>
                    </a:pathLst>
                  </a:custGeom>
                  <a:solidFill>
                    <a:srgbClr val="FF7F3F"/>
                  </a:solidFill>
                  <a:ln w="9525">
                    <a:noFill/>
                  </a:ln>
                </p:spPr>
                <p:txBody>
                  <a:bodyPr/>
                  <a:lstStyle/>
                  <a:p>
                    <a:endParaRPr lang="zh-CN" altLang="en-US"/>
                  </a:p>
                </p:txBody>
              </p:sp>
            </p:grpSp>
            <p:grpSp>
              <p:nvGrpSpPr>
                <p:cNvPr id="11704" name="Group 442"/>
                <p:cNvGrpSpPr/>
                <p:nvPr/>
              </p:nvGrpSpPr>
              <p:grpSpPr>
                <a:xfrm>
                  <a:off x="35" y="40"/>
                  <a:ext cx="5" cy="61"/>
                  <a:chOff x="0" y="0"/>
                  <a:chExt cx="5" cy="61"/>
                </a:xfrm>
              </p:grpSpPr>
              <p:sp>
                <p:nvSpPr>
                  <p:cNvPr id="11705" name="Freeform 443"/>
                  <p:cNvSpPr/>
                  <p:nvPr/>
                </p:nvSpPr>
                <p:spPr>
                  <a:xfrm>
                    <a:off x="0" y="0"/>
                    <a:ext cx="5" cy="61"/>
                  </a:xfrm>
                  <a:custGeom>
                    <a:avLst/>
                    <a:gdLst/>
                    <a:ahLst/>
                    <a:cxnLst>
                      <a:cxn ang="0">
                        <a:pos x="5" y="0"/>
                      </a:cxn>
                      <a:cxn ang="0">
                        <a:pos x="5" y="20"/>
                      </a:cxn>
                      <a:cxn ang="0">
                        <a:pos x="3" y="32"/>
                      </a:cxn>
                      <a:cxn ang="0">
                        <a:pos x="2" y="45"/>
                      </a:cxn>
                      <a:cxn ang="0">
                        <a:pos x="0" y="58"/>
                      </a:cxn>
                      <a:cxn ang="0">
                        <a:pos x="0" y="61"/>
                      </a:cxn>
                      <a:cxn ang="0">
                        <a:pos x="5" y="0"/>
                      </a:cxn>
                    </a:cxnLst>
                    <a:rect l="0" t="0" r="0" b="0"/>
                    <a:pathLst>
                      <a:path w="5" h="61">
                        <a:moveTo>
                          <a:pt x="5" y="0"/>
                        </a:moveTo>
                        <a:lnTo>
                          <a:pt x="5" y="20"/>
                        </a:lnTo>
                        <a:lnTo>
                          <a:pt x="3" y="32"/>
                        </a:lnTo>
                        <a:lnTo>
                          <a:pt x="2" y="45"/>
                        </a:lnTo>
                        <a:lnTo>
                          <a:pt x="0" y="58"/>
                        </a:lnTo>
                        <a:lnTo>
                          <a:pt x="0" y="61"/>
                        </a:lnTo>
                        <a:lnTo>
                          <a:pt x="5" y="0"/>
                        </a:lnTo>
                        <a:close/>
                      </a:path>
                    </a:pathLst>
                  </a:custGeom>
                  <a:solidFill>
                    <a:srgbClr val="000000"/>
                  </a:solidFill>
                  <a:ln w="9525">
                    <a:noFill/>
                  </a:ln>
                </p:spPr>
                <p:txBody>
                  <a:bodyPr/>
                  <a:lstStyle/>
                  <a:p>
                    <a:endParaRPr lang="zh-CN" altLang="en-US"/>
                  </a:p>
                </p:txBody>
              </p:sp>
              <p:sp>
                <p:nvSpPr>
                  <p:cNvPr id="11706" name="Freeform 444"/>
                  <p:cNvSpPr/>
                  <p:nvPr/>
                </p:nvSpPr>
                <p:spPr>
                  <a:xfrm>
                    <a:off x="0" y="0"/>
                    <a:ext cx="5" cy="61"/>
                  </a:xfrm>
                  <a:custGeom>
                    <a:avLst/>
                    <a:gdLst/>
                    <a:ahLst/>
                    <a:cxnLst>
                      <a:cxn ang="0">
                        <a:pos x="5" y="0"/>
                      </a:cxn>
                      <a:cxn ang="0">
                        <a:pos x="5" y="20"/>
                      </a:cxn>
                      <a:cxn ang="0">
                        <a:pos x="3" y="32"/>
                      </a:cxn>
                      <a:cxn ang="0">
                        <a:pos x="2" y="45"/>
                      </a:cxn>
                      <a:cxn ang="0">
                        <a:pos x="0" y="58"/>
                      </a:cxn>
                      <a:cxn ang="0">
                        <a:pos x="0" y="61"/>
                      </a:cxn>
                      <a:cxn ang="0">
                        <a:pos x="5" y="0"/>
                      </a:cxn>
                    </a:cxnLst>
                    <a:rect l="0" t="0" r="0" b="0"/>
                    <a:pathLst>
                      <a:path w="5" h="61">
                        <a:moveTo>
                          <a:pt x="5" y="0"/>
                        </a:moveTo>
                        <a:lnTo>
                          <a:pt x="5" y="20"/>
                        </a:lnTo>
                        <a:lnTo>
                          <a:pt x="3" y="32"/>
                        </a:lnTo>
                        <a:lnTo>
                          <a:pt x="2" y="45"/>
                        </a:lnTo>
                        <a:lnTo>
                          <a:pt x="0" y="58"/>
                        </a:lnTo>
                        <a:lnTo>
                          <a:pt x="0" y="61"/>
                        </a:lnTo>
                        <a:lnTo>
                          <a:pt x="5"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grpSp>
          <p:grpSp>
            <p:nvGrpSpPr>
              <p:cNvPr id="11707" name="Group 445"/>
              <p:cNvGrpSpPr/>
              <p:nvPr/>
            </p:nvGrpSpPr>
            <p:grpSpPr>
              <a:xfrm>
                <a:off x="16" y="338"/>
                <a:ext cx="66" cy="34"/>
                <a:chOff x="0" y="0"/>
                <a:chExt cx="66" cy="34"/>
              </a:xfrm>
            </p:grpSpPr>
            <p:sp>
              <p:nvSpPr>
                <p:cNvPr id="11708" name="Freeform 446"/>
                <p:cNvSpPr/>
                <p:nvPr/>
              </p:nvSpPr>
              <p:spPr>
                <a:xfrm>
                  <a:off x="39" y="0"/>
                  <a:ext cx="27" cy="32"/>
                </a:xfrm>
                <a:custGeom>
                  <a:avLst/>
                  <a:gdLst/>
                  <a:ahLst/>
                  <a:cxnLst>
                    <a:cxn ang="0">
                      <a:pos x="2" y="0"/>
                    </a:cxn>
                    <a:cxn ang="0">
                      <a:pos x="0" y="4"/>
                    </a:cxn>
                    <a:cxn ang="0">
                      <a:pos x="0" y="13"/>
                    </a:cxn>
                    <a:cxn ang="0">
                      <a:pos x="2" y="9"/>
                    </a:cxn>
                    <a:cxn ang="0">
                      <a:pos x="6" y="15"/>
                    </a:cxn>
                    <a:cxn ang="0">
                      <a:pos x="6" y="21"/>
                    </a:cxn>
                    <a:cxn ang="0">
                      <a:pos x="10" y="28"/>
                    </a:cxn>
                    <a:cxn ang="0">
                      <a:pos x="17" y="32"/>
                    </a:cxn>
                    <a:cxn ang="0">
                      <a:pos x="23" y="32"/>
                    </a:cxn>
                    <a:cxn ang="0">
                      <a:pos x="27" y="32"/>
                    </a:cxn>
                    <a:cxn ang="0">
                      <a:pos x="27" y="25"/>
                    </a:cxn>
                    <a:cxn ang="0">
                      <a:pos x="23" y="15"/>
                    </a:cxn>
                    <a:cxn ang="0">
                      <a:pos x="22" y="17"/>
                    </a:cxn>
                    <a:cxn ang="0">
                      <a:pos x="17" y="17"/>
                    </a:cxn>
                    <a:cxn ang="0">
                      <a:pos x="12" y="17"/>
                    </a:cxn>
                    <a:cxn ang="0">
                      <a:pos x="8" y="13"/>
                    </a:cxn>
                    <a:cxn ang="0">
                      <a:pos x="5" y="8"/>
                    </a:cxn>
                    <a:cxn ang="0">
                      <a:pos x="2" y="0"/>
                    </a:cxn>
                  </a:cxnLst>
                  <a:rect l="0" t="0" r="0" b="0"/>
                  <a:pathLst>
                    <a:path w="27" h="32">
                      <a:moveTo>
                        <a:pt x="2" y="0"/>
                      </a:moveTo>
                      <a:lnTo>
                        <a:pt x="0" y="4"/>
                      </a:lnTo>
                      <a:lnTo>
                        <a:pt x="0" y="13"/>
                      </a:lnTo>
                      <a:lnTo>
                        <a:pt x="2" y="9"/>
                      </a:lnTo>
                      <a:lnTo>
                        <a:pt x="6" y="15"/>
                      </a:lnTo>
                      <a:lnTo>
                        <a:pt x="6" y="21"/>
                      </a:lnTo>
                      <a:lnTo>
                        <a:pt x="10" y="28"/>
                      </a:lnTo>
                      <a:lnTo>
                        <a:pt x="17" y="32"/>
                      </a:lnTo>
                      <a:lnTo>
                        <a:pt x="23" y="32"/>
                      </a:lnTo>
                      <a:lnTo>
                        <a:pt x="27" y="32"/>
                      </a:lnTo>
                      <a:lnTo>
                        <a:pt x="27" y="25"/>
                      </a:lnTo>
                      <a:lnTo>
                        <a:pt x="23" y="15"/>
                      </a:lnTo>
                      <a:lnTo>
                        <a:pt x="22" y="17"/>
                      </a:lnTo>
                      <a:lnTo>
                        <a:pt x="17" y="17"/>
                      </a:lnTo>
                      <a:lnTo>
                        <a:pt x="12" y="17"/>
                      </a:lnTo>
                      <a:lnTo>
                        <a:pt x="8" y="13"/>
                      </a:lnTo>
                      <a:lnTo>
                        <a:pt x="5" y="8"/>
                      </a:lnTo>
                      <a:lnTo>
                        <a:pt x="2" y="0"/>
                      </a:lnTo>
                      <a:close/>
                    </a:path>
                  </a:pathLst>
                </a:custGeom>
                <a:solidFill>
                  <a:srgbClr val="7F5F3F"/>
                </a:solidFill>
                <a:ln w="9525">
                  <a:noFill/>
                </a:ln>
              </p:spPr>
              <p:txBody>
                <a:bodyPr/>
                <a:lstStyle/>
                <a:p>
                  <a:endParaRPr lang="zh-CN" altLang="en-US"/>
                </a:p>
              </p:txBody>
            </p:sp>
            <p:sp>
              <p:nvSpPr>
                <p:cNvPr id="11709" name="Freeform 447"/>
                <p:cNvSpPr/>
                <p:nvPr/>
              </p:nvSpPr>
              <p:spPr>
                <a:xfrm>
                  <a:off x="0" y="0"/>
                  <a:ext cx="24" cy="34"/>
                </a:xfrm>
                <a:custGeom>
                  <a:avLst/>
                  <a:gdLst/>
                  <a:ahLst/>
                  <a:cxnLst>
                    <a:cxn ang="0">
                      <a:pos x="22" y="0"/>
                    </a:cxn>
                    <a:cxn ang="0">
                      <a:pos x="24" y="13"/>
                    </a:cxn>
                    <a:cxn ang="0">
                      <a:pos x="22" y="11"/>
                    </a:cxn>
                    <a:cxn ang="0">
                      <a:pos x="20" y="15"/>
                    </a:cxn>
                    <a:cxn ang="0">
                      <a:pos x="18" y="21"/>
                    </a:cxn>
                    <a:cxn ang="0">
                      <a:pos x="17" y="26"/>
                    </a:cxn>
                    <a:cxn ang="0">
                      <a:pos x="11" y="30"/>
                    </a:cxn>
                    <a:cxn ang="0">
                      <a:pos x="7" y="33"/>
                    </a:cxn>
                    <a:cxn ang="0">
                      <a:pos x="1" y="34"/>
                    </a:cxn>
                    <a:cxn ang="0">
                      <a:pos x="1" y="32"/>
                    </a:cxn>
                    <a:cxn ang="0">
                      <a:pos x="0" y="29"/>
                    </a:cxn>
                    <a:cxn ang="0">
                      <a:pos x="0" y="25"/>
                    </a:cxn>
                    <a:cxn ang="0">
                      <a:pos x="0" y="22"/>
                    </a:cxn>
                    <a:cxn ang="0">
                      <a:pos x="1" y="17"/>
                    </a:cxn>
                    <a:cxn ang="0">
                      <a:pos x="5" y="18"/>
                    </a:cxn>
                    <a:cxn ang="0">
                      <a:pos x="11" y="18"/>
                    </a:cxn>
                    <a:cxn ang="0">
                      <a:pos x="14" y="18"/>
                    </a:cxn>
                    <a:cxn ang="0">
                      <a:pos x="21" y="7"/>
                    </a:cxn>
                    <a:cxn ang="0">
                      <a:pos x="22" y="0"/>
                    </a:cxn>
                  </a:cxnLst>
                  <a:rect l="0" t="0" r="0" b="0"/>
                  <a:pathLst>
                    <a:path w="24" h="34">
                      <a:moveTo>
                        <a:pt x="22" y="0"/>
                      </a:moveTo>
                      <a:lnTo>
                        <a:pt x="24" y="13"/>
                      </a:lnTo>
                      <a:lnTo>
                        <a:pt x="22" y="11"/>
                      </a:lnTo>
                      <a:lnTo>
                        <a:pt x="20" y="15"/>
                      </a:lnTo>
                      <a:lnTo>
                        <a:pt x="18" y="21"/>
                      </a:lnTo>
                      <a:lnTo>
                        <a:pt x="17" y="26"/>
                      </a:lnTo>
                      <a:lnTo>
                        <a:pt x="11" y="30"/>
                      </a:lnTo>
                      <a:lnTo>
                        <a:pt x="7" y="33"/>
                      </a:lnTo>
                      <a:lnTo>
                        <a:pt x="1" y="34"/>
                      </a:lnTo>
                      <a:lnTo>
                        <a:pt x="1" y="32"/>
                      </a:lnTo>
                      <a:lnTo>
                        <a:pt x="0" y="29"/>
                      </a:lnTo>
                      <a:lnTo>
                        <a:pt x="0" y="25"/>
                      </a:lnTo>
                      <a:lnTo>
                        <a:pt x="0" y="22"/>
                      </a:lnTo>
                      <a:lnTo>
                        <a:pt x="1" y="17"/>
                      </a:lnTo>
                      <a:lnTo>
                        <a:pt x="5" y="18"/>
                      </a:lnTo>
                      <a:lnTo>
                        <a:pt x="11" y="18"/>
                      </a:lnTo>
                      <a:lnTo>
                        <a:pt x="14" y="18"/>
                      </a:lnTo>
                      <a:lnTo>
                        <a:pt x="21" y="7"/>
                      </a:lnTo>
                      <a:lnTo>
                        <a:pt x="22" y="0"/>
                      </a:lnTo>
                      <a:close/>
                    </a:path>
                  </a:pathLst>
                </a:custGeom>
                <a:solidFill>
                  <a:srgbClr val="7F5F3F"/>
                </a:solidFill>
                <a:ln w="9525">
                  <a:noFill/>
                </a:ln>
              </p:spPr>
              <p:txBody>
                <a:bodyPr/>
                <a:lstStyle/>
                <a:p>
                  <a:endParaRPr lang="zh-CN" altLang="en-US"/>
                </a:p>
              </p:txBody>
            </p:sp>
          </p:grpSp>
          <p:grpSp>
            <p:nvGrpSpPr>
              <p:cNvPr id="11710" name="Group 448"/>
              <p:cNvGrpSpPr/>
              <p:nvPr/>
            </p:nvGrpSpPr>
            <p:grpSpPr>
              <a:xfrm>
                <a:off x="0" y="63"/>
                <a:ext cx="111" cy="268"/>
                <a:chOff x="0" y="0"/>
                <a:chExt cx="111" cy="268"/>
              </a:xfrm>
            </p:grpSpPr>
            <p:grpSp>
              <p:nvGrpSpPr>
                <p:cNvPr id="11711" name="Group 449"/>
                <p:cNvGrpSpPr/>
                <p:nvPr/>
              </p:nvGrpSpPr>
              <p:grpSpPr>
                <a:xfrm>
                  <a:off x="0" y="0"/>
                  <a:ext cx="111" cy="268"/>
                  <a:chOff x="0" y="0"/>
                  <a:chExt cx="111" cy="268"/>
                </a:xfrm>
              </p:grpSpPr>
              <p:sp>
                <p:nvSpPr>
                  <p:cNvPr id="11712" name="Freeform 450"/>
                  <p:cNvSpPr/>
                  <p:nvPr/>
                </p:nvSpPr>
                <p:spPr>
                  <a:xfrm>
                    <a:off x="0" y="0"/>
                    <a:ext cx="111" cy="268"/>
                  </a:xfrm>
                  <a:custGeom>
                    <a:avLst/>
                    <a:gdLst/>
                    <a:ahLst/>
                    <a:cxnLst>
                      <a:cxn ang="0">
                        <a:pos x="31" y="3"/>
                      </a:cxn>
                      <a:cxn ang="0">
                        <a:pos x="10" y="11"/>
                      </a:cxn>
                      <a:cxn ang="0">
                        <a:pos x="4" y="17"/>
                      </a:cxn>
                      <a:cxn ang="0">
                        <a:pos x="0" y="80"/>
                      </a:cxn>
                      <a:cxn ang="0">
                        <a:pos x="2" y="95"/>
                      </a:cxn>
                      <a:cxn ang="0">
                        <a:pos x="14" y="94"/>
                      </a:cxn>
                      <a:cxn ang="0">
                        <a:pos x="14" y="130"/>
                      </a:cxn>
                      <a:cxn ang="0">
                        <a:pos x="21" y="130"/>
                      </a:cxn>
                      <a:cxn ang="0">
                        <a:pos x="28" y="205"/>
                      </a:cxn>
                      <a:cxn ang="0">
                        <a:pos x="28" y="246"/>
                      </a:cxn>
                      <a:cxn ang="0">
                        <a:pos x="30" y="265"/>
                      </a:cxn>
                      <a:cxn ang="0">
                        <a:pos x="36" y="268"/>
                      </a:cxn>
                      <a:cxn ang="0">
                        <a:pos x="44" y="265"/>
                      </a:cxn>
                      <a:cxn ang="0">
                        <a:pos x="50" y="234"/>
                      </a:cxn>
                      <a:cxn ang="0">
                        <a:pos x="54" y="266"/>
                      </a:cxn>
                      <a:cxn ang="0">
                        <a:pos x="63" y="267"/>
                      </a:cxn>
                      <a:cxn ang="0">
                        <a:pos x="70" y="266"/>
                      </a:cxn>
                      <a:cxn ang="0">
                        <a:pos x="77" y="204"/>
                      </a:cxn>
                      <a:cxn ang="0">
                        <a:pos x="87" y="159"/>
                      </a:cxn>
                      <a:cxn ang="0">
                        <a:pos x="102" y="119"/>
                      </a:cxn>
                      <a:cxn ang="0">
                        <a:pos x="111" y="117"/>
                      </a:cxn>
                      <a:cxn ang="0">
                        <a:pos x="102" y="61"/>
                      </a:cxn>
                      <a:cxn ang="0">
                        <a:pos x="102" y="15"/>
                      </a:cxn>
                      <a:cxn ang="0">
                        <a:pos x="98" y="11"/>
                      </a:cxn>
                      <a:cxn ang="0">
                        <a:pos x="74" y="0"/>
                      </a:cxn>
                      <a:cxn ang="0">
                        <a:pos x="54" y="24"/>
                      </a:cxn>
                      <a:cxn ang="0">
                        <a:pos x="31" y="3"/>
                      </a:cxn>
                    </a:cxnLst>
                    <a:rect l="0" t="0" r="0" b="0"/>
                    <a:pathLst>
                      <a:path w="111" h="268">
                        <a:moveTo>
                          <a:pt x="31" y="3"/>
                        </a:moveTo>
                        <a:lnTo>
                          <a:pt x="10" y="11"/>
                        </a:lnTo>
                        <a:lnTo>
                          <a:pt x="4" y="17"/>
                        </a:lnTo>
                        <a:lnTo>
                          <a:pt x="0" y="80"/>
                        </a:lnTo>
                        <a:lnTo>
                          <a:pt x="2" y="95"/>
                        </a:lnTo>
                        <a:lnTo>
                          <a:pt x="14" y="94"/>
                        </a:lnTo>
                        <a:lnTo>
                          <a:pt x="14" y="130"/>
                        </a:lnTo>
                        <a:lnTo>
                          <a:pt x="21" y="130"/>
                        </a:lnTo>
                        <a:lnTo>
                          <a:pt x="28" y="205"/>
                        </a:lnTo>
                        <a:lnTo>
                          <a:pt x="28" y="246"/>
                        </a:lnTo>
                        <a:lnTo>
                          <a:pt x="30" y="265"/>
                        </a:lnTo>
                        <a:lnTo>
                          <a:pt x="36" y="268"/>
                        </a:lnTo>
                        <a:lnTo>
                          <a:pt x="44" y="265"/>
                        </a:lnTo>
                        <a:lnTo>
                          <a:pt x="50" y="234"/>
                        </a:lnTo>
                        <a:lnTo>
                          <a:pt x="54" y="266"/>
                        </a:lnTo>
                        <a:lnTo>
                          <a:pt x="63" y="267"/>
                        </a:lnTo>
                        <a:lnTo>
                          <a:pt x="70" y="266"/>
                        </a:lnTo>
                        <a:lnTo>
                          <a:pt x="77" y="204"/>
                        </a:lnTo>
                        <a:lnTo>
                          <a:pt x="87" y="159"/>
                        </a:lnTo>
                        <a:lnTo>
                          <a:pt x="102" y="119"/>
                        </a:lnTo>
                        <a:lnTo>
                          <a:pt x="111" y="117"/>
                        </a:lnTo>
                        <a:lnTo>
                          <a:pt x="102" y="61"/>
                        </a:lnTo>
                        <a:lnTo>
                          <a:pt x="102" y="15"/>
                        </a:lnTo>
                        <a:lnTo>
                          <a:pt x="98" y="11"/>
                        </a:lnTo>
                        <a:lnTo>
                          <a:pt x="74" y="0"/>
                        </a:lnTo>
                        <a:lnTo>
                          <a:pt x="54" y="24"/>
                        </a:lnTo>
                        <a:lnTo>
                          <a:pt x="31" y="3"/>
                        </a:lnTo>
                        <a:close/>
                      </a:path>
                    </a:pathLst>
                  </a:custGeom>
                  <a:solidFill>
                    <a:srgbClr val="7F5F3F"/>
                  </a:solidFill>
                  <a:ln w="9525">
                    <a:noFill/>
                  </a:ln>
                </p:spPr>
                <p:txBody>
                  <a:bodyPr/>
                  <a:lstStyle/>
                  <a:p>
                    <a:endParaRPr lang="zh-CN" altLang="en-US"/>
                  </a:p>
                </p:txBody>
              </p:sp>
              <p:grpSp>
                <p:nvGrpSpPr>
                  <p:cNvPr id="11713" name="Group 451"/>
                  <p:cNvGrpSpPr/>
                  <p:nvPr/>
                </p:nvGrpSpPr>
                <p:grpSpPr>
                  <a:xfrm>
                    <a:off x="17" y="75"/>
                    <a:ext cx="51" cy="57"/>
                    <a:chOff x="0" y="0"/>
                    <a:chExt cx="51" cy="57"/>
                  </a:xfrm>
                </p:grpSpPr>
                <p:sp>
                  <p:nvSpPr>
                    <p:cNvPr id="11714" name="Freeform 452"/>
                    <p:cNvSpPr/>
                    <p:nvPr/>
                  </p:nvSpPr>
                  <p:spPr>
                    <a:xfrm>
                      <a:off x="7" y="0"/>
                      <a:ext cx="44" cy="57"/>
                    </a:xfrm>
                    <a:custGeom>
                      <a:avLst/>
                      <a:gdLst/>
                      <a:ahLst/>
                      <a:cxnLst>
                        <a:cxn ang="0">
                          <a:pos x="0" y="57"/>
                        </a:cxn>
                        <a:cxn ang="0">
                          <a:pos x="44" y="54"/>
                        </a:cxn>
                        <a:cxn ang="0">
                          <a:pos x="44" y="0"/>
                        </a:cxn>
                      </a:cxnLst>
                      <a:rect l="0" t="0" r="0" b="0"/>
                      <a:pathLst>
                        <a:path w="44" h="57">
                          <a:moveTo>
                            <a:pt x="0" y="57"/>
                          </a:moveTo>
                          <a:lnTo>
                            <a:pt x="44" y="54"/>
                          </a:lnTo>
                          <a:lnTo>
                            <a:pt x="44" y="0"/>
                          </a:lnTo>
                        </a:path>
                      </a:pathLst>
                    </a:custGeom>
                    <a:noFill/>
                    <a:ln w="9525" cap="flat" cmpd="sng">
                      <a:solidFill>
                        <a:srgbClr val="5F3F1F"/>
                      </a:solidFill>
                      <a:prstDash val="solid"/>
                      <a:round/>
                      <a:headEnd type="none" w="med" len="med"/>
                      <a:tailEnd type="none" w="med" len="med"/>
                    </a:ln>
                  </p:spPr>
                  <p:txBody>
                    <a:bodyPr/>
                    <a:lstStyle/>
                    <a:p>
                      <a:endParaRPr lang="zh-CN" altLang="en-US"/>
                    </a:p>
                  </p:txBody>
                </p:sp>
                <p:sp>
                  <p:nvSpPr>
                    <p:cNvPr id="11715" name="Freeform 453"/>
                    <p:cNvSpPr/>
                    <p:nvPr/>
                  </p:nvSpPr>
                  <p:spPr>
                    <a:xfrm>
                      <a:off x="0" y="8"/>
                      <a:ext cx="51" cy="13"/>
                    </a:xfrm>
                    <a:custGeom>
                      <a:avLst/>
                      <a:gdLst/>
                      <a:ahLst/>
                      <a:cxnLst>
                        <a:cxn ang="0">
                          <a:pos x="0" y="13"/>
                        </a:cxn>
                        <a:cxn ang="0">
                          <a:pos x="17" y="9"/>
                        </a:cxn>
                        <a:cxn ang="0">
                          <a:pos x="51" y="0"/>
                        </a:cxn>
                      </a:cxnLst>
                      <a:rect l="0" t="0" r="0" b="0"/>
                      <a:pathLst>
                        <a:path w="51" h="13">
                          <a:moveTo>
                            <a:pt x="0" y="13"/>
                          </a:moveTo>
                          <a:lnTo>
                            <a:pt x="17" y="9"/>
                          </a:lnTo>
                          <a:lnTo>
                            <a:pt x="51" y="0"/>
                          </a:lnTo>
                        </a:path>
                      </a:pathLst>
                    </a:custGeom>
                    <a:noFill/>
                    <a:ln w="9525" cap="flat" cmpd="sng">
                      <a:solidFill>
                        <a:srgbClr val="5F3F1F"/>
                      </a:solidFill>
                      <a:prstDash val="solid"/>
                      <a:round/>
                      <a:headEnd type="none" w="med" len="med"/>
                      <a:tailEnd type="none" w="med" len="med"/>
                    </a:ln>
                  </p:spPr>
                  <p:txBody>
                    <a:bodyPr/>
                    <a:lstStyle/>
                    <a:p>
                      <a:endParaRPr lang="zh-CN" altLang="en-US"/>
                    </a:p>
                  </p:txBody>
                </p:sp>
              </p:grpSp>
            </p:grpSp>
            <p:grpSp>
              <p:nvGrpSpPr>
                <p:cNvPr id="11716" name="Group 454"/>
                <p:cNvGrpSpPr/>
                <p:nvPr/>
              </p:nvGrpSpPr>
              <p:grpSpPr>
                <a:xfrm>
                  <a:off x="16" y="28"/>
                  <a:ext cx="65" cy="63"/>
                  <a:chOff x="0" y="0"/>
                  <a:chExt cx="65" cy="63"/>
                </a:xfrm>
              </p:grpSpPr>
              <p:sp>
                <p:nvSpPr>
                  <p:cNvPr id="11717" name="Freeform 455"/>
                  <p:cNvSpPr/>
                  <p:nvPr/>
                </p:nvSpPr>
                <p:spPr>
                  <a:xfrm>
                    <a:off x="5" y="0"/>
                    <a:ext cx="56" cy="47"/>
                  </a:xfrm>
                  <a:custGeom>
                    <a:avLst/>
                    <a:gdLst/>
                    <a:ahLst/>
                    <a:cxnLst>
                      <a:cxn ang="0">
                        <a:pos x="0" y="17"/>
                      </a:cxn>
                      <a:cxn ang="0">
                        <a:pos x="36" y="0"/>
                      </a:cxn>
                      <a:cxn ang="0">
                        <a:pos x="56" y="31"/>
                      </a:cxn>
                      <a:cxn ang="0">
                        <a:pos x="20" y="47"/>
                      </a:cxn>
                      <a:cxn ang="0">
                        <a:pos x="0" y="17"/>
                      </a:cxn>
                    </a:cxnLst>
                    <a:rect l="0" t="0" r="0" b="0"/>
                    <a:pathLst>
                      <a:path w="56" h="47">
                        <a:moveTo>
                          <a:pt x="0" y="17"/>
                        </a:moveTo>
                        <a:lnTo>
                          <a:pt x="36" y="0"/>
                        </a:lnTo>
                        <a:lnTo>
                          <a:pt x="56" y="31"/>
                        </a:lnTo>
                        <a:lnTo>
                          <a:pt x="20" y="47"/>
                        </a:lnTo>
                        <a:lnTo>
                          <a:pt x="0" y="17"/>
                        </a:lnTo>
                        <a:close/>
                      </a:path>
                    </a:pathLst>
                  </a:custGeom>
                  <a:solidFill>
                    <a:srgbClr val="000000"/>
                  </a:solidFill>
                  <a:ln w="9525">
                    <a:noFill/>
                  </a:ln>
                </p:spPr>
                <p:txBody>
                  <a:bodyPr/>
                  <a:lstStyle/>
                  <a:p>
                    <a:endParaRPr lang="zh-CN" altLang="en-US"/>
                  </a:p>
                </p:txBody>
              </p:sp>
              <p:sp>
                <p:nvSpPr>
                  <p:cNvPr id="11718" name="Freeform 456"/>
                  <p:cNvSpPr/>
                  <p:nvPr/>
                </p:nvSpPr>
                <p:spPr>
                  <a:xfrm>
                    <a:off x="45" y="22"/>
                    <a:ext cx="20" cy="23"/>
                  </a:xfrm>
                  <a:custGeom>
                    <a:avLst/>
                    <a:gdLst/>
                    <a:ahLst/>
                    <a:cxnLst>
                      <a:cxn ang="0">
                        <a:pos x="0" y="15"/>
                      </a:cxn>
                      <a:cxn ang="0">
                        <a:pos x="4" y="11"/>
                      </a:cxn>
                      <a:cxn ang="0">
                        <a:pos x="7" y="3"/>
                      </a:cxn>
                      <a:cxn ang="0">
                        <a:pos x="11" y="2"/>
                      </a:cxn>
                      <a:cxn ang="0">
                        <a:pos x="13" y="0"/>
                      </a:cxn>
                      <a:cxn ang="0">
                        <a:pos x="14" y="0"/>
                      </a:cxn>
                      <a:cxn ang="0">
                        <a:pos x="14" y="2"/>
                      </a:cxn>
                      <a:cxn ang="0">
                        <a:pos x="19" y="5"/>
                      </a:cxn>
                      <a:cxn ang="0">
                        <a:pos x="20" y="11"/>
                      </a:cxn>
                      <a:cxn ang="0">
                        <a:pos x="19" y="16"/>
                      </a:cxn>
                      <a:cxn ang="0">
                        <a:pos x="13" y="20"/>
                      </a:cxn>
                      <a:cxn ang="0">
                        <a:pos x="2" y="23"/>
                      </a:cxn>
                      <a:cxn ang="0">
                        <a:pos x="0" y="15"/>
                      </a:cxn>
                    </a:cxnLst>
                    <a:rect l="0" t="0" r="0" b="0"/>
                    <a:pathLst>
                      <a:path w="20" h="23">
                        <a:moveTo>
                          <a:pt x="0" y="15"/>
                        </a:moveTo>
                        <a:lnTo>
                          <a:pt x="4" y="11"/>
                        </a:lnTo>
                        <a:lnTo>
                          <a:pt x="7" y="3"/>
                        </a:lnTo>
                        <a:lnTo>
                          <a:pt x="11" y="2"/>
                        </a:lnTo>
                        <a:lnTo>
                          <a:pt x="13" y="0"/>
                        </a:lnTo>
                        <a:lnTo>
                          <a:pt x="14" y="0"/>
                        </a:lnTo>
                        <a:lnTo>
                          <a:pt x="14" y="2"/>
                        </a:lnTo>
                        <a:lnTo>
                          <a:pt x="19" y="5"/>
                        </a:lnTo>
                        <a:lnTo>
                          <a:pt x="20" y="11"/>
                        </a:lnTo>
                        <a:lnTo>
                          <a:pt x="19" y="16"/>
                        </a:lnTo>
                        <a:lnTo>
                          <a:pt x="13" y="20"/>
                        </a:lnTo>
                        <a:lnTo>
                          <a:pt x="2" y="23"/>
                        </a:lnTo>
                        <a:lnTo>
                          <a:pt x="0" y="15"/>
                        </a:lnTo>
                        <a:close/>
                      </a:path>
                    </a:pathLst>
                  </a:custGeom>
                  <a:solidFill>
                    <a:srgbClr val="FF7F3F"/>
                  </a:solidFill>
                  <a:ln w="9525">
                    <a:noFill/>
                  </a:ln>
                </p:spPr>
                <p:txBody>
                  <a:bodyPr/>
                  <a:lstStyle/>
                  <a:p>
                    <a:endParaRPr lang="zh-CN" altLang="en-US"/>
                  </a:p>
                </p:txBody>
              </p:sp>
              <p:sp>
                <p:nvSpPr>
                  <p:cNvPr id="11719" name="Freeform 457"/>
                  <p:cNvSpPr/>
                  <p:nvPr/>
                </p:nvSpPr>
                <p:spPr>
                  <a:xfrm>
                    <a:off x="0" y="38"/>
                    <a:ext cx="44" cy="25"/>
                  </a:xfrm>
                  <a:custGeom>
                    <a:avLst/>
                    <a:gdLst/>
                    <a:ahLst/>
                    <a:cxnLst>
                      <a:cxn ang="0">
                        <a:pos x="0" y="25"/>
                      </a:cxn>
                      <a:cxn ang="0">
                        <a:pos x="17" y="21"/>
                      </a:cxn>
                      <a:cxn ang="0">
                        <a:pos x="31" y="16"/>
                      </a:cxn>
                      <a:cxn ang="0">
                        <a:pos x="44" y="11"/>
                      </a:cxn>
                      <a:cxn ang="0">
                        <a:pos x="38" y="0"/>
                      </a:cxn>
                      <a:cxn ang="0">
                        <a:pos x="15" y="7"/>
                      </a:cxn>
                      <a:cxn ang="0">
                        <a:pos x="1" y="9"/>
                      </a:cxn>
                      <a:cxn ang="0">
                        <a:pos x="0" y="8"/>
                      </a:cxn>
                      <a:cxn ang="0">
                        <a:pos x="0" y="25"/>
                      </a:cxn>
                    </a:cxnLst>
                    <a:rect l="0" t="0" r="0" b="0"/>
                    <a:pathLst>
                      <a:path w="44" h="25">
                        <a:moveTo>
                          <a:pt x="0" y="25"/>
                        </a:moveTo>
                        <a:lnTo>
                          <a:pt x="17" y="21"/>
                        </a:lnTo>
                        <a:lnTo>
                          <a:pt x="31" y="16"/>
                        </a:lnTo>
                        <a:lnTo>
                          <a:pt x="44" y="11"/>
                        </a:lnTo>
                        <a:lnTo>
                          <a:pt x="38" y="0"/>
                        </a:lnTo>
                        <a:lnTo>
                          <a:pt x="15" y="7"/>
                        </a:lnTo>
                        <a:lnTo>
                          <a:pt x="1" y="9"/>
                        </a:lnTo>
                        <a:lnTo>
                          <a:pt x="0" y="8"/>
                        </a:lnTo>
                        <a:lnTo>
                          <a:pt x="0" y="25"/>
                        </a:lnTo>
                        <a:close/>
                      </a:path>
                    </a:pathLst>
                  </a:custGeom>
                  <a:solidFill>
                    <a:srgbClr val="7F5F3F"/>
                  </a:solidFill>
                  <a:ln w="9525">
                    <a:noFill/>
                  </a:ln>
                </p:spPr>
                <p:txBody>
                  <a:bodyPr/>
                  <a:lstStyle/>
                  <a:p>
                    <a:endParaRPr lang="zh-CN" altLang="en-US"/>
                  </a:p>
                </p:txBody>
              </p:sp>
            </p:grpSp>
          </p:grpSp>
          <p:sp>
            <p:nvSpPr>
              <p:cNvPr id="11720" name="Freeform 458"/>
              <p:cNvSpPr/>
              <p:nvPr/>
            </p:nvSpPr>
            <p:spPr>
              <a:xfrm>
                <a:off x="54" y="204"/>
                <a:ext cx="6" cy="99"/>
              </a:xfrm>
              <a:custGeom>
                <a:avLst/>
                <a:gdLst/>
                <a:ahLst/>
                <a:cxnLst>
                  <a:cxn ang="0">
                    <a:pos x="6" y="0"/>
                  </a:cxn>
                  <a:cxn ang="0">
                    <a:pos x="3" y="53"/>
                  </a:cxn>
                  <a:cxn ang="0">
                    <a:pos x="0" y="99"/>
                  </a:cxn>
                </a:cxnLst>
                <a:rect l="0" t="0" r="0" b="0"/>
                <a:pathLst>
                  <a:path w="6" h="99">
                    <a:moveTo>
                      <a:pt x="6" y="0"/>
                    </a:moveTo>
                    <a:lnTo>
                      <a:pt x="3" y="53"/>
                    </a:lnTo>
                    <a:lnTo>
                      <a:pt x="0" y="99"/>
                    </a:lnTo>
                  </a:path>
                </a:pathLst>
              </a:custGeom>
              <a:noFill/>
              <a:ln w="9525" cap="flat" cmpd="sng">
                <a:solidFill>
                  <a:srgbClr val="5F3F1F"/>
                </a:solidFill>
                <a:prstDash val="solid"/>
                <a:round/>
                <a:headEnd type="none" w="med" len="med"/>
                <a:tailEnd type="none" w="med" len="med"/>
              </a:ln>
            </p:spPr>
            <p:txBody>
              <a:bodyPr/>
              <a:lstStyle/>
              <a:p>
                <a:endParaRPr lang="zh-CN" altLang="en-US"/>
              </a:p>
            </p:txBody>
          </p:sp>
        </p:grpSp>
        <p:grpSp>
          <p:nvGrpSpPr>
            <p:cNvPr id="11721" name="Group 459"/>
            <p:cNvGrpSpPr/>
            <p:nvPr/>
          </p:nvGrpSpPr>
          <p:grpSpPr>
            <a:xfrm>
              <a:off x="2958" y="1966"/>
              <a:ext cx="144" cy="345"/>
              <a:chOff x="0" y="0"/>
              <a:chExt cx="144" cy="345"/>
            </a:xfrm>
          </p:grpSpPr>
          <p:grpSp>
            <p:nvGrpSpPr>
              <p:cNvPr id="11722" name="Group 460"/>
              <p:cNvGrpSpPr/>
              <p:nvPr/>
            </p:nvGrpSpPr>
            <p:grpSpPr>
              <a:xfrm>
                <a:off x="0" y="52"/>
                <a:ext cx="144" cy="93"/>
                <a:chOff x="0" y="0"/>
                <a:chExt cx="144" cy="93"/>
              </a:xfrm>
            </p:grpSpPr>
            <p:sp>
              <p:nvSpPr>
                <p:cNvPr id="11723" name="Freeform 461"/>
                <p:cNvSpPr/>
                <p:nvPr/>
              </p:nvSpPr>
              <p:spPr>
                <a:xfrm>
                  <a:off x="0" y="0"/>
                  <a:ext cx="144" cy="93"/>
                </a:xfrm>
                <a:custGeom>
                  <a:avLst/>
                  <a:gdLst/>
                  <a:ahLst/>
                  <a:cxnLst>
                    <a:cxn ang="0">
                      <a:pos x="55" y="0"/>
                    </a:cxn>
                    <a:cxn ang="0">
                      <a:pos x="37" y="6"/>
                    </a:cxn>
                    <a:cxn ang="0">
                      <a:pos x="20" y="13"/>
                    </a:cxn>
                    <a:cxn ang="0">
                      <a:pos x="8" y="40"/>
                    </a:cxn>
                    <a:cxn ang="0">
                      <a:pos x="0" y="61"/>
                    </a:cxn>
                    <a:cxn ang="0">
                      <a:pos x="0" y="65"/>
                    </a:cxn>
                    <a:cxn ang="0">
                      <a:pos x="7" y="74"/>
                    </a:cxn>
                    <a:cxn ang="0">
                      <a:pos x="13" y="78"/>
                    </a:cxn>
                    <a:cxn ang="0">
                      <a:pos x="17" y="80"/>
                    </a:cxn>
                    <a:cxn ang="0">
                      <a:pos x="17" y="82"/>
                    </a:cxn>
                    <a:cxn ang="0">
                      <a:pos x="25" y="78"/>
                    </a:cxn>
                    <a:cxn ang="0">
                      <a:pos x="27" y="89"/>
                    </a:cxn>
                    <a:cxn ang="0">
                      <a:pos x="31" y="93"/>
                    </a:cxn>
                    <a:cxn ang="0">
                      <a:pos x="116" y="93"/>
                    </a:cxn>
                    <a:cxn ang="0">
                      <a:pos x="123" y="88"/>
                    </a:cxn>
                    <a:cxn ang="0">
                      <a:pos x="122" y="78"/>
                    </a:cxn>
                    <a:cxn ang="0">
                      <a:pos x="132" y="84"/>
                    </a:cxn>
                    <a:cxn ang="0">
                      <a:pos x="144" y="67"/>
                    </a:cxn>
                    <a:cxn ang="0">
                      <a:pos x="119" y="11"/>
                    </a:cxn>
                    <a:cxn ang="0">
                      <a:pos x="91" y="3"/>
                    </a:cxn>
                    <a:cxn ang="0">
                      <a:pos x="82" y="1"/>
                    </a:cxn>
                    <a:cxn ang="0">
                      <a:pos x="69" y="9"/>
                    </a:cxn>
                    <a:cxn ang="0">
                      <a:pos x="55" y="0"/>
                    </a:cxn>
                  </a:cxnLst>
                  <a:rect l="0" t="0" r="0" b="0"/>
                  <a:pathLst>
                    <a:path w="144" h="93">
                      <a:moveTo>
                        <a:pt x="55" y="0"/>
                      </a:moveTo>
                      <a:lnTo>
                        <a:pt x="37" y="6"/>
                      </a:lnTo>
                      <a:lnTo>
                        <a:pt x="20" y="13"/>
                      </a:lnTo>
                      <a:lnTo>
                        <a:pt x="8" y="40"/>
                      </a:lnTo>
                      <a:lnTo>
                        <a:pt x="0" y="61"/>
                      </a:lnTo>
                      <a:lnTo>
                        <a:pt x="0" y="65"/>
                      </a:lnTo>
                      <a:lnTo>
                        <a:pt x="7" y="74"/>
                      </a:lnTo>
                      <a:lnTo>
                        <a:pt x="13" y="78"/>
                      </a:lnTo>
                      <a:lnTo>
                        <a:pt x="17" y="80"/>
                      </a:lnTo>
                      <a:lnTo>
                        <a:pt x="17" y="82"/>
                      </a:lnTo>
                      <a:lnTo>
                        <a:pt x="25" y="78"/>
                      </a:lnTo>
                      <a:lnTo>
                        <a:pt x="27" y="89"/>
                      </a:lnTo>
                      <a:lnTo>
                        <a:pt x="31" y="93"/>
                      </a:lnTo>
                      <a:lnTo>
                        <a:pt x="116" y="93"/>
                      </a:lnTo>
                      <a:lnTo>
                        <a:pt x="123" y="88"/>
                      </a:lnTo>
                      <a:lnTo>
                        <a:pt x="122" y="78"/>
                      </a:lnTo>
                      <a:lnTo>
                        <a:pt x="132" y="84"/>
                      </a:lnTo>
                      <a:lnTo>
                        <a:pt x="144" y="67"/>
                      </a:lnTo>
                      <a:lnTo>
                        <a:pt x="119" y="11"/>
                      </a:lnTo>
                      <a:lnTo>
                        <a:pt x="91" y="3"/>
                      </a:lnTo>
                      <a:lnTo>
                        <a:pt x="82" y="1"/>
                      </a:lnTo>
                      <a:lnTo>
                        <a:pt x="69" y="9"/>
                      </a:lnTo>
                      <a:lnTo>
                        <a:pt x="55" y="0"/>
                      </a:lnTo>
                      <a:close/>
                    </a:path>
                  </a:pathLst>
                </a:custGeom>
                <a:solidFill>
                  <a:srgbClr val="3F7FFF"/>
                </a:solidFill>
                <a:ln w="9525">
                  <a:noFill/>
                </a:ln>
              </p:spPr>
              <p:txBody>
                <a:bodyPr/>
                <a:lstStyle/>
                <a:p>
                  <a:endParaRPr lang="zh-CN" altLang="en-US"/>
                </a:p>
              </p:txBody>
            </p:sp>
            <p:grpSp>
              <p:nvGrpSpPr>
                <p:cNvPr id="11724" name="Group 462"/>
                <p:cNvGrpSpPr/>
                <p:nvPr/>
              </p:nvGrpSpPr>
              <p:grpSpPr>
                <a:xfrm>
                  <a:off x="30" y="10"/>
                  <a:ext cx="97" cy="83"/>
                  <a:chOff x="0" y="0"/>
                  <a:chExt cx="97" cy="83"/>
                </a:xfrm>
              </p:grpSpPr>
              <p:sp>
                <p:nvSpPr>
                  <p:cNvPr id="11725" name="Freeform 463"/>
                  <p:cNvSpPr/>
                  <p:nvPr/>
                </p:nvSpPr>
                <p:spPr>
                  <a:xfrm>
                    <a:off x="32" y="0"/>
                    <a:ext cx="16" cy="83"/>
                  </a:xfrm>
                  <a:custGeom>
                    <a:avLst/>
                    <a:gdLst/>
                    <a:ahLst/>
                    <a:cxnLst>
                      <a:cxn ang="0">
                        <a:pos x="4" y="0"/>
                      </a:cxn>
                      <a:cxn ang="0">
                        <a:pos x="2" y="5"/>
                      </a:cxn>
                      <a:cxn ang="0">
                        <a:pos x="4" y="8"/>
                      </a:cxn>
                      <a:cxn ang="0">
                        <a:pos x="0" y="66"/>
                      </a:cxn>
                      <a:cxn ang="0">
                        <a:pos x="0" y="76"/>
                      </a:cxn>
                      <a:cxn ang="0">
                        <a:pos x="9" y="83"/>
                      </a:cxn>
                      <a:cxn ang="0">
                        <a:pos x="16" y="75"/>
                      </a:cxn>
                      <a:cxn ang="0">
                        <a:pos x="16" y="63"/>
                      </a:cxn>
                      <a:cxn ang="0">
                        <a:pos x="10" y="8"/>
                      </a:cxn>
                      <a:cxn ang="0">
                        <a:pos x="12" y="5"/>
                      </a:cxn>
                      <a:cxn ang="0">
                        <a:pos x="10" y="0"/>
                      </a:cxn>
                      <a:cxn ang="0">
                        <a:pos x="7" y="1"/>
                      </a:cxn>
                      <a:cxn ang="0">
                        <a:pos x="4" y="0"/>
                      </a:cxn>
                    </a:cxnLst>
                    <a:rect l="0" t="0" r="0" b="0"/>
                    <a:pathLst>
                      <a:path w="16" h="83">
                        <a:moveTo>
                          <a:pt x="4" y="0"/>
                        </a:moveTo>
                        <a:lnTo>
                          <a:pt x="2" y="5"/>
                        </a:lnTo>
                        <a:lnTo>
                          <a:pt x="4" y="8"/>
                        </a:lnTo>
                        <a:lnTo>
                          <a:pt x="0" y="66"/>
                        </a:lnTo>
                        <a:lnTo>
                          <a:pt x="0" y="76"/>
                        </a:lnTo>
                        <a:lnTo>
                          <a:pt x="9" y="83"/>
                        </a:lnTo>
                        <a:lnTo>
                          <a:pt x="16" y="75"/>
                        </a:lnTo>
                        <a:lnTo>
                          <a:pt x="16" y="63"/>
                        </a:lnTo>
                        <a:lnTo>
                          <a:pt x="10" y="8"/>
                        </a:lnTo>
                        <a:lnTo>
                          <a:pt x="12" y="5"/>
                        </a:lnTo>
                        <a:lnTo>
                          <a:pt x="10" y="0"/>
                        </a:lnTo>
                        <a:lnTo>
                          <a:pt x="7" y="1"/>
                        </a:lnTo>
                        <a:lnTo>
                          <a:pt x="4" y="0"/>
                        </a:lnTo>
                        <a:close/>
                      </a:path>
                    </a:pathLst>
                  </a:custGeom>
                  <a:solidFill>
                    <a:srgbClr val="001F9F"/>
                  </a:solidFill>
                  <a:ln w="9525">
                    <a:noFill/>
                  </a:ln>
                </p:spPr>
                <p:txBody>
                  <a:bodyPr/>
                  <a:lstStyle/>
                  <a:p>
                    <a:endParaRPr lang="zh-CN" altLang="en-US"/>
                  </a:p>
                </p:txBody>
              </p:sp>
              <p:grpSp>
                <p:nvGrpSpPr>
                  <p:cNvPr id="11726" name="Group 464"/>
                  <p:cNvGrpSpPr/>
                  <p:nvPr/>
                </p:nvGrpSpPr>
                <p:grpSpPr>
                  <a:xfrm>
                    <a:off x="0" y="37"/>
                    <a:ext cx="97" cy="25"/>
                    <a:chOff x="0" y="0"/>
                    <a:chExt cx="97" cy="25"/>
                  </a:xfrm>
                </p:grpSpPr>
                <p:sp>
                  <p:nvSpPr>
                    <p:cNvPr id="11727" name="Freeform 465"/>
                    <p:cNvSpPr/>
                    <p:nvPr/>
                  </p:nvSpPr>
                  <p:spPr>
                    <a:xfrm>
                      <a:off x="22" y="6"/>
                      <a:ext cx="75" cy="15"/>
                    </a:xfrm>
                    <a:custGeom>
                      <a:avLst/>
                      <a:gdLst/>
                      <a:ahLst/>
                      <a:cxnLst>
                        <a:cxn ang="0">
                          <a:pos x="6" y="10"/>
                        </a:cxn>
                        <a:cxn ang="0">
                          <a:pos x="57" y="0"/>
                        </a:cxn>
                        <a:cxn ang="0">
                          <a:pos x="75" y="0"/>
                        </a:cxn>
                        <a:cxn ang="0">
                          <a:pos x="12" y="15"/>
                        </a:cxn>
                        <a:cxn ang="0">
                          <a:pos x="0" y="10"/>
                        </a:cxn>
                        <a:cxn ang="0">
                          <a:pos x="6" y="10"/>
                        </a:cxn>
                      </a:cxnLst>
                      <a:rect l="0" t="0" r="0" b="0"/>
                      <a:pathLst>
                        <a:path w="75" h="15">
                          <a:moveTo>
                            <a:pt x="6" y="10"/>
                          </a:moveTo>
                          <a:lnTo>
                            <a:pt x="57" y="0"/>
                          </a:lnTo>
                          <a:lnTo>
                            <a:pt x="75" y="0"/>
                          </a:lnTo>
                          <a:lnTo>
                            <a:pt x="12" y="15"/>
                          </a:lnTo>
                          <a:lnTo>
                            <a:pt x="0" y="10"/>
                          </a:lnTo>
                          <a:lnTo>
                            <a:pt x="6" y="10"/>
                          </a:lnTo>
                          <a:close/>
                        </a:path>
                      </a:pathLst>
                    </a:custGeom>
                    <a:solidFill>
                      <a:srgbClr val="000000"/>
                    </a:solidFill>
                    <a:ln w="9525">
                      <a:noFill/>
                    </a:ln>
                  </p:spPr>
                  <p:txBody>
                    <a:bodyPr/>
                    <a:lstStyle/>
                    <a:p>
                      <a:endParaRPr lang="zh-CN" altLang="en-US"/>
                    </a:p>
                  </p:txBody>
                </p:sp>
                <p:sp>
                  <p:nvSpPr>
                    <p:cNvPr id="11728" name="Freeform 466"/>
                    <p:cNvSpPr/>
                    <p:nvPr/>
                  </p:nvSpPr>
                  <p:spPr>
                    <a:xfrm>
                      <a:off x="58" y="6"/>
                      <a:ext cx="39" cy="19"/>
                    </a:xfrm>
                    <a:custGeom>
                      <a:avLst/>
                      <a:gdLst/>
                      <a:ahLst/>
                      <a:cxnLst>
                        <a:cxn ang="0">
                          <a:pos x="21" y="0"/>
                        </a:cxn>
                        <a:cxn ang="0">
                          <a:pos x="4" y="3"/>
                        </a:cxn>
                        <a:cxn ang="0">
                          <a:pos x="4" y="7"/>
                        </a:cxn>
                        <a:cxn ang="0">
                          <a:pos x="0" y="10"/>
                        </a:cxn>
                        <a:cxn ang="0">
                          <a:pos x="7" y="15"/>
                        </a:cxn>
                        <a:cxn ang="0">
                          <a:pos x="15" y="18"/>
                        </a:cxn>
                        <a:cxn ang="0">
                          <a:pos x="28" y="19"/>
                        </a:cxn>
                        <a:cxn ang="0">
                          <a:pos x="39" y="11"/>
                        </a:cxn>
                        <a:cxn ang="0">
                          <a:pos x="38" y="0"/>
                        </a:cxn>
                        <a:cxn ang="0">
                          <a:pos x="28" y="6"/>
                        </a:cxn>
                        <a:cxn ang="0">
                          <a:pos x="21" y="0"/>
                        </a:cxn>
                      </a:cxnLst>
                      <a:rect l="0" t="0" r="0" b="0"/>
                      <a:pathLst>
                        <a:path w="39" h="19">
                          <a:moveTo>
                            <a:pt x="21" y="0"/>
                          </a:moveTo>
                          <a:lnTo>
                            <a:pt x="4" y="3"/>
                          </a:lnTo>
                          <a:lnTo>
                            <a:pt x="4" y="7"/>
                          </a:lnTo>
                          <a:lnTo>
                            <a:pt x="0" y="10"/>
                          </a:lnTo>
                          <a:lnTo>
                            <a:pt x="7" y="15"/>
                          </a:lnTo>
                          <a:lnTo>
                            <a:pt x="15" y="18"/>
                          </a:lnTo>
                          <a:lnTo>
                            <a:pt x="28" y="19"/>
                          </a:lnTo>
                          <a:lnTo>
                            <a:pt x="39" y="11"/>
                          </a:lnTo>
                          <a:lnTo>
                            <a:pt x="38" y="0"/>
                          </a:lnTo>
                          <a:lnTo>
                            <a:pt x="28" y="6"/>
                          </a:lnTo>
                          <a:lnTo>
                            <a:pt x="21" y="0"/>
                          </a:lnTo>
                          <a:close/>
                        </a:path>
                      </a:pathLst>
                    </a:custGeom>
                    <a:solidFill>
                      <a:srgbClr val="FF7F7F"/>
                    </a:solidFill>
                    <a:ln w="9525">
                      <a:noFill/>
                    </a:ln>
                  </p:spPr>
                  <p:txBody>
                    <a:bodyPr/>
                    <a:lstStyle/>
                    <a:p>
                      <a:endParaRPr lang="zh-CN" altLang="en-US"/>
                    </a:p>
                  </p:txBody>
                </p:sp>
                <p:sp>
                  <p:nvSpPr>
                    <p:cNvPr id="11729" name="Freeform 467"/>
                    <p:cNvSpPr/>
                    <p:nvPr/>
                  </p:nvSpPr>
                  <p:spPr>
                    <a:xfrm>
                      <a:off x="0" y="0"/>
                      <a:ext cx="31" cy="25"/>
                    </a:xfrm>
                    <a:custGeom>
                      <a:avLst/>
                      <a:gdLst/>
                      <a:ahLst/>
                      <a:cxnLst>
                        <a:cxn ang="0">
                          <a:pos x="0" y="16"/>
                        </a:cxn>
                        <a:cxn ang="0">
                          <a:pos x="2" y="10"/>
                        </a:cxn>
                        <a:cxn ang="0">
                          <a:pos x="5" y="6"/>
                        </a:cxn>
                        <a:cxn ang="0">
                          <a:pos x="8" y="1"/>
                        </a:cxn>
                        <a:cxn ang="0">
                          <a:pos x="17" y="0"/>
                        </a:cxn>
                        <a:cxn ang="0">
                          <a:pos x="25" y="0"/>
                        </a:cxn>
                        <a:cxn ang="0">
                          <a:pos x="31" y="13"/>
                        </a:cxn>
                        <a:cxn ang="0">
                          <a:pos x="28" y="16"/>
                        </a:cxn>
                        <a:cxn ang="0">
                          <a:pos x="25" y="18"/>
                        </a:cxn>
                        <a:cxn ang="0">
                          <a:pos x="18" y="20"/>
                        </a:cxn>
                        <a:cxn ang="0">
                          <a:pos x="12" y="21"/>
                        </a:cxn>
                        <a:cxn ang="0">
                          <a:pos x="11" y="21"/>
                        </a:cxn>
                        <a:cxn ang="0">
                          <a:pos x="8" y="24"/>
                        </a:cxn>
                        <a:cxn ang="0">
                          <a:pos x="2" y="25"/>
                        </a:cxn>
                        <a:cxn ang="0">
                          <a:pos x="1" y="25"/>
                        </a:cxn>
                        <a:cxn ang="0">
                          <a:pos x="0" y="16"/>
                        </a:cxn>
                      </a:cxnLst>
                      <a:rect l="0" t="0" r="0" b="0"/>
                      <a:pathLst>
                        <a:path w="31" h="25">
                          <a:moveTo>
                            <a:pt x="0" y="16"/>
                          </a:moveTo>
                          <a:lnTo>
                            <a:pt x="2" y="10"/>
                          </a:lnTo>
                          <a:lnTo>
                            <a:pt x="5" y="6"/>
                          </a:lnTo>
                          <a:lnTo>
                            <a:pt x="8" y="1"/>
                          </a:lnTo>
                          <a:lnTo>
                            <a:pt x="17" y="0"/>
                          </a:lnTo>
                          <a:lnTo>
                            <a:pt x="25" y="0"/>
                          </a:lnTo>
                          <a:lnTo>
                            <a:pt x="31" y="13"/>
                          </a:lnTo>
                          <a:lnTo>
                            <a:pt x="28" y="16"/>
                          </a:lnTo>
                          <a:lnTo>
                            <a:pt x="25" y="18"/>
                          </a:lnTo>
                          <a:lnTo>
                            <a:pt x="18" y="20"/>
                          </a:lnTo>
                          <a:lnTo>
                            <a:pt x="12" y="21"/>
                          </a:lnTo>
                          <a:lnTo>
                            <a:pt x="11" y="21"/>
                          </a:lnTo>
                          <a:lnTo>
                            <a:pt x="8" y="24"/>
                          </a:lnTo>
                          <a:lnTo>
                            <a:pt x="2" y="25"/>
                          </a:lnTo>
                          <a:lnTo>
                            <a:pt x="1" y="25"/>
                          </a:lnTo>
                          <a:lnTo>
                            <a:pt x="0" y="16"/>
                          </a:lnTo>
                          <a:close/>
                        </a:path>
                      </a:pathLst>
                    </a:custGeom>
                    <a:solidFill>
                      <a:srgbClr val="FF7F7F"/>
                    </a:solidFill>
                    <a:ln w="9525">
                      <a:noFill/>
                    </a:ln>
                  </p:spPr>
                  <p:txBody>
                    <a:bodyPr/>
                    <a:lstStyle/>
                    <a:p>
                      <a:endParaRPr lang="zh-CN" altLang="en-US"/>
                    </a:p>
                  </p:txBody>
                </p:sp>
              </p:grpSp>
            </p:grpSp>
          </p:grpSp>
          <p:grpSp>
            <p:nvGrpSpPr>
              <p:cNvPr id="11730" name="Group 468"/>
              <p:cNvGrpSpPr/>
              <p:nvPr/>
            </p:nvGrpSpPr>
            <p:grpSpPr>
              <a:xfrm>
                <a:off x="4" y="0"/>
                <a:ext cx="135" cy="345"/>
                <a:chOff x="0" y="0"/>
                <a:chExt cx="135" cy="345"/>
              </a:xfrm>
            </p:grpSpPr>
            <p:grpSp>
              <p:nvGrpSpPr>
                <p:cNvPr id="11731" name="Group 469"/>
                <p:cNvGrpSpPr/>
                <p:nvPr/>
              </p:nvGrpSpPr>
              <p:grpSpPr>
                <a:xfrm>
                  <a:off x="44" y="0"/>
                  <a:ext cx="44" cy="59"/>
                  <a:chOff x="0" y="0"/>
                  <a:chExt cx="44" cy="59"/>
                </a:xfrm>
              </p:grpSpPr>
              <p:sp>
                <p:nvSpPr>
                  <p:cNvPr id="11732" name="Freeform 470"/>
                  <p:cNvSpPr/>
                  <p:nvPr/>
                </p:nvSpPr>
                <p:spPr>
                  <a:xfrm>
                    <a:off x="0" y="4"/>
                    <a:ext cx="41" cy="55"/>
                  </a:xfrm>
                  <a:custGeom>
                    <a:avLst/>
                    <a:gdLst/>
                    <a:ahLst/>
                    <a:cxnLst>
                      <a:cxn ang="0">
                        <a:pos x="0" y="23"/>
                      </a:cxn>
                      <a:cxn ang="0">
                        <a:pos x="1" y="28"/>
                      </a:cxn>
                      <a:cxn ang="0">
                        <a:pos x="3" y="30"/>
                      </a:cxn>
                      <a:cxn ang="0">
                        <a:pos x="4" y="33"/>
                      </a:cxn>
                      <a:cxn ang="0">
                        <a:pos x="7" y="33"/>
                      </a:cxn>
                      <a:cxn ang="0">
                        <a:pos x="7" y="33"/>
                      </a:cxn>
                      <a:cxn ang="0">
                        <a:pos x="7" y="44"/>
                      </a:cxn>
                      <a:cxn ang="0">
                        <a:pos x="21" y="55"/>
                      </a:cxn>
                      <a:cxn ang="0">
                        <a:pos x="33" y="48"/>
                      </a:cxn>
                      <a:cxn ang="0">
                        <a:pos x="34" y="44"/>
                      </a:cxn>
                      <a:cxn ang="0">
                        <a:pos x="34" y="41"/>
                      </a:cxn>
                      <a:cxn ang="0">
                        <a:pos x="37" y="40"/>
                      </a:cxn>
                      <a:cxn ang="0">
                        <a:pos x="38" y="34"/>
                      </a:cxn>
                      <a:cxn ang="0">
                        <a:pos x="41" y="29"/>
                      </a:cxn>
                      <a:cxn ang="0">
                        <a:pos x="41" y="25"/>
                      </a:cxn>
                      <a:cxn ang="0">
                        <a:pos x="41" y="16"/>
                      </a:cxn>
                      <a:cxn ang="0">
                        <a:pos x="41" y="12"/>
                      </a:cxn>
                      <a:cxn ang="0">
                        <a:pos x="41" y="8"/>
                      </a:cxn>
                      <a:cxn ang="0">
                        <a:pos x="38" y="4"/>
                      </a:cxn>
                      <a:cxn ang="0">
                        <a:pos x="34" y="2"/>
                      </a:cxn>
                      <a:cxn ang="0">
                        <a:pos x="28" y="0"/>
                      </a:cxn>
                      <a:cxn ang="0">
                        <a:pos x="23" y="0"/>
                      </a:cxn>
                      <a:cxn ang="0">
                        <a:pos x="16" y="0"/>
                      </a:cxn>
                      <a:cxn ang="0">
                        <a:pos x="11" y="2"/>
                      </a:cxn>
                      <a:cxn ang="0">
                        <a:pos x="7" y="3"/>
                      </a:cxn>
                      <a:cxn ang="0">
                        <a:pos x="4" y="5"/>
                      </a:cxn>
                      <a:cxn ang="0">
                        <a:pos x="3" y="8"/>
                      </a:cxn>
                      <a:cxn ang="0">
                        <a:pos x="1" y="12"/>
                      </a:cxn>
                      <a:cxn ang="0">
                        <a:pos x="1" y="15"/>
                      </a:cxn>
                      <a:cxn ang="0">
                        <a:pos x="0" y="19"/>
                      </a:cxn>
                      <a:cxn ang="0">
                        <a:pos x="1" y="21"/>
                      </a:cxn>
                      <a:cxn ang="0">
                        <a:pos x="0" y="23"/>
                      </a:cxn>
                    </a:cxnLst>
                    <a:rect l="0" t="0" r="0" b="0"/>
                    <a:pathLst>
                      <a:path w="41" h="55">
                        <a:moveTo>
                          <a:pt x="0" y="23"/>
                        </a:moveTo>
                        <a:lnTo>
                          <a:pt x="1" y="28"/>
                        </a:lnTo>
                        <a:lnTo>
                          <a:pt x="3" y="30"/>
                        </a:lnTo>
                        <a:lnTo>
                          <a:pt x="4" y="33"/>
                        </a:lnTo>
                        <a:lnTo>
                          <a:pt x="7" y="33"/>
                        </a:lnTo>
                        <a:lnTo>
                          <a:pt x="7" y="44"/>
                        </a:lnTo>
                        <a:lnTo>
                          <a:pt x="21" y="55"/>
                        </a:lnTo>
                        <a:lnTo>
                          <a:pt x="33" y="48"/>
                        </a:lnTo>
                        <a:lnTo>
                          <a:pt x="34" y="44"/>
                        </a:lnTo>
                        <a:lnTo>
                          <a:pt x="34" y="41"/>
                        </a:lnTo>
                        <a:lnTo>
                          <a:pt x="37" y="40"/>
                        </a:lnTo>
                        <a:lnTo>
                          <a:pt x="38" y="34"/>
                        </a:lnTo>
                        <a:lnTo>
                          <a:pt x="41" y="29"/>
                        </a:lnTo>
                        <a:lnTo>
                          <a:pt x="41" y="25"/>
                        </a:lnTo>
                        <a:lnTo>
                          <a:pt x="41" y="16"/>
                        </a:lnTo>
                        <a:lnTo>
                          <a:pt x="41" y="12"/>
                        </a:lnTo>
                        <a:lnTo>
                          <a:pt x="41" y="8"/>
                        </a:lnTo>
                        <a:lnTo>
                          <a:pt x="38" y="4"/>
                        </a:lnTo>
                        <a:lnTo>
                          <a:pt x="34" y="2"/>
                        </a:lnTo>
                        <a:lnTo>
                          <a:pt x="28" y="0"/>
                        </a:lnTo>
                        <a:lnTo>
                          <a:pt x="23" y="0"/>
                        </a:lnTo>
                        <a:lnTo>
                          <a:pt x="16" y="0"/>
                        </a:lnTo>
                        <a:lnTo>
                          <a:pt x="11" y="2"/>
                        </a:lnTo>
                        <a:lnTo>
                          <a:pt x="7" y="3"/>
                        </a:lnTo>
                        <a:lnTo>
                          <a:pt x="4" y="5"/>
                        </a:lnTo>
                        <a:lnTo>
                          <a:pt x="3" y="8"/>
                        </a:lnTo>
                        <a:lnTo>
                          <a:pt x="1" y="12"/>
                        </a:lnTo>
                        <a:lnTo>
                          <a:pt x="1" y="15"/>
                        </a:lnTo>
                        <a:lnTo>
                          <a:pt x="0" y="19"/>
                        </a:lnTo>
                        <a:lnTo>
                          <a:pt x="1" y="21"/>
                        </a:lnTo>
                        <a:lnTo>
                          <a:pt x="0" y="23"/>
                        </a:lnTo>
                        <a:close/>
                      </a:path>
                    </a:pathLst>
                  </a:custGeom>
                  <a:solidFill>
                    <a:srgbClr val="FF9F7F"/>
                  </a:solidFill>
                  <a:ln w="9525">
                    <a:noFill/>
                  </a:ln>
                </p:spPr>
                <p:txBody>
                  <a:bodyPr/>
                  <a:lstStyle/>
                  <a:p>
                    <a:endParaRPr lang="zh-CN" altLang="en-US"/>
                  </a:p>
                </p:txBody>
              </p:sp>
              <p:sp>
                <p:nvSpPr>
                  <p:cNvPr id="11733" name="Freeform 471"/>
                  <p:cNvSpPr/>
                  <p:nvPr/>
                </p:nvSpPr>
                <p:spPr>
                  <a:xfrm>
                    <a:off x="0" y="8"/>
                    <a:ext cx="27" cy="50"/>
                  </a:xfrm>
                  <a:custGeom>
                    <a:avLst/>
                    <a:gdLst/>
                    <a:ahLst/>
                    <a:cxnLst>
                      <a:cxn ang="0">
                        <a:pos x="4" y="4"/>
                      </a:cxn>
                      <a:cxn ang="0">
                        <a:pos x="6" y="1"/>
                      </a:cxn>
                      <a:cxn ang="0">
                        <a:pos x="7" y="0"/>
                      </a:cxn>
                      <a:cxn ang="0">
                        <a:pos x="16" y="5"/>
                      </a:cxn>
                      <a:cxn ang="0">
                        <a:pos x="16" y="15"/>
                      </a:cxn>
                      <a:cxn ang="0">
                        <a:pos x="23" y="16"/>
                      </a:cxn>
                      <a:cxn ang="0">
                        <a:pos x="26" y="16"/>
                      </a:cxn>
                      <a:cxn ang="0">
                        <a:pos x="27" y="28"/>
                      </a:cxn>
                      <a:cxn ang="0">
                        <a:pos x="26" y="26"/>
                      </a:cxn>
                      <a:cxn ang="0">
                        <a:pos x="24" y="28"/>
                      </a:cxn>
                      <a:cxn ang="0">
                        <a:pos x="24" y="17"/>
                      </a:cxn>
                      <a:cxn ang="0">
                        <a:pos x="17" y="20"/>
                      </a:cxn>
                      <a:cxn ang="0">
                        <a:pos x="14" y="21"/>
                      </a:cxn>
                      <a:cxn ang="0">
                        <a:pos x="13" y="24"/>
                      </a:cxn>
                      <a:cxn ang="0">
                        <a:pos x="16" y="28"/>
                      </a:cxn>
                      <a:cxn ang="0">
                        <a:pos x="13" y="29"/>
                      </a:cxn>
                      <a:cxn ang="0">
                        <a:pos x="13" y="37"/>
                      </a:cxn>
                      <a:cxn ang="0">
                        <a:pos x="17" y="38"/>
                      </a:cxn>
                      <a:cxn ang="0">
                        <a:pos x="21" y="41"/>
                      </a:cxn>
                      <a:cxn ang="0">
                        <a:pos x="18" y="50"/>
                      </a:cxn>
                      <a:cxn ang="0">
                        <a:pos x="7" y="40"/>
                      </a:cxn>
                      <a:cxn ang="0">
                        <a:pos x="7" y="29"/>
                      </a:cxn>
                      <a:cxn ang="0">
                        <a:pos x="4" y="29"/>
                      </a:cxn>
                      <a:cxn ang="0">
                        <a:pos x="0" y="20"/>
                      </a:cxn>
                      <a:cxn ang="0">
                        <a:pos x="1" y="19"/>
                      </a:cxn>
                      <a:cxn ang="0">
                        <a:pos x="0" y="15"/>
                      </a:cxn>
                      <a:cxn ang="0">
                        <a:pos x="1" y="12"/>
                      </a:cxn>
                      <a:cxn ang="0">
                        <a:pos x="1" y="11"/>
                      </a:cxn>
                      <a:cxn ang="0">
                        <a:pos x="1" y="7"/>
                      </a:cxn>
                      <a:cxn ang="0">
                        <a:pos x="4" y="4"/>
                      </a:cxn>
                    </a:cxnLst>
                    <a:rect l="0" t="0" r="0" b="0"/>
                    <a:pathLst>
                      <a:path w="27" h="50">
                        <a:moveTo>
                          <a:pt x="4" y="4"/>
                        </a:moveTo>
                        <a:lnTo>
                          <a:pt x="6" y="1"/>
                        </a:lnTo>
                        <a:lnTo>
                          <a:pt x="7" y="0"/>
                        </a:lnTo>
                        <a:lnTo>
                          <a:pt x="16" y="5"/>
                        </a:lnTo>
                        <a:lnTo>
                          <a:pt x="16" y="15"/>
                        </a:lnTo>
                        <a:lnTo>
                          <a:pt x="23" y="16"/>
                        </a:lnTo>
                        <a:lnTo>
                          <a:pt x="26" y="16"/>
                        </a:lnTo>
                        <a:lnTo>
                          <a:pt x="27" y="28"/>
                        </a:lnTo>
                        <a:lnTo>
                          <a:pt x="26" y="26"/>
                        </a:lnTo>
                        <a:lnTo>
                          <a:pt x="24" y="28"/>
                        </a:lnTo>
                        <a:lnTo>
                          <a:pt x="24" y="17"/>
                        </a:lnTo>
                        <a:lnTo>
                          <a:pt x="17" y="20"/>
                        </a:lnTo>
                        <a:lnTo>
                          <a:pt x="14" y="21"/>
                        </a:lnTo>
                        <a:lnTo>
                          <a:pt x="13" y="24"/>
                        </a:lnTo>
                        <a:lnTo>
                          <a:pt x="16" y="28"/>
                        </a:lnTo>
                        <a:lnTo>
                          <a:pt x="13" y="29"/>
                        </a:lnTo>
                        <a:lnTo>
                          <a:pt x="13" y="37"/>
                        </a:lnTo>
                        <a:lnTo>
                          <a:pt x="17" y="38"/>
                        </a:lnTo>
                        <a:lnTo>
                          <a:pt x="21" y="41"/>
                        </a:lnTo>
                        <a:lnTo>
                          <a:pt x="18" y="50"/>
                        </a:lnTo>
                        <a:lnTo>
                          <a:pt x="7" y="40"/>
                        </a:lnTo>
                        <a:lnTo>
                          <a:pt x="7" y="29"/>
                        </a:lnTo>
                        <a:lnTo>
                          <a:pt x="4" y="29"/>
                        </a:lnTo>
                        <a:lnTo>
                          <a:pt x="0" y="20"/>
                        </a:lnTo>
                        <a:lnTo>
                          <a:pt x="1" y="19"/>
                        </a:lnTo>
                        <a:lnTo>
                          <a:pt x="0" y="15"/>
                        </a:lnTo>
                        <a:lnTo>
                          <a:pt x="1" y="12"/>
                        </a:lnTo>
                        <a:lnTo>
                          <a:pt x="1" y="11"/>
                        </a:lnTo>
                        <a:lnTo>
                          <a:pt x="1" y="7"/>
                        </a:lnTo>
                        <a:lnTo>
                          <a:pt x="4" y="4"/>
                        </a:lnTo>
                        <a:close/>
                      </a:path>
                    </a:pathLst>
                  </a:custGeom>
                  <a:solidFill>
                    <a:srgbClr val="FF7F3F"/>
                  </a:solidFill>
                  <a:ln w="9525">
                    <a:noFill/>
                  </a:ln>
                </p:spPr>
                <p:txBody>
                  <a:bodyPr/>
                  <a:lstStyle/>
                  <a:p>
                    <a:endParaRPr lang="zh-CN" altLang="en-US"/>
                  </a:p>
                </p:txBody>
              </p:sp>
              <p:sp>
                <p:nvSpPr>
                  <p:cNvPr id="11734" name="Freeform 472"/>
                  <p:cNvSpPr/>
                  <p:nvPr/>
                </p:nvSpPr>
                <p:spPr>
                  <a:xfrm>
                    <a:off x="0" y="0"/>
                    <a:ext cx="44" cy="29"/>
                  </a:xfrm>
                  <a:custGeom>
                    <a:avLst/>
                    <a:gdLst/>
                    <a:ahLst/>
                    <a:cxnLst>
                      <a:cxn ang="0">
                        <a:pos x="0" y="24"/>
                      </a:cxn>
                      <a:cxn ang="0">
                        <a:pos x="0" y="20"/>
                      </a:cxn>
                      <a:cxn ang="0">
                        <a:pos x="0" y="15"/>
                      </a:cxn>
                      <a:cxn ang="0">
                        <a:pos x="1" y="11"/>
                      </a:cxn>
                      <a:cxn ang="0">
                        <a:pos x="1" y="8"/>
                      </a:cxn>
                      <a:cxn ang="0">
                        <a:pos x="4" y="6"/>
                      </a:cxn>
                      <a:cxn ang="0">
                        <a:pos x="9" y="4"/>
                      </a:cxn>
                      <a:cxn ang="0">
                        <a:pos x="11" y="3"/>
                      </a:cxn>
                      <a:cxn ang="0">
                        <a:pos x="16" y="2"/>
                      </a:cxn>
                      <a:cxn ang="0">
                        <a:pos x="20" y="0"/>
                      </a:cxn>
                      <a:cxn ang="0">
                        <a:pos x="24" y="0"/>
                      </a:cxn>
                      <a:cxn ang="0">
                        <a:pos x="30" y="0"/>
                      </a:cxn>
                      <a:cxn ang="0">
                        <a:pos x="33" y="2"/>
                      </a:cxn>
                      <a:cxn ang="0">
                        <a:pos x="35" y="4"/>
                      </a:cxn>
                      <a:cxn ang="0">
                        <a:pos x="40" y="6"/>
                      </a:cxn>
                      <a:cxn ang="0">
                        <a:pos x="43" y="8"/>
                      </a:cxn>
                      <a:cxn ang="0">
                        <a:pos x="44" y="9"/>
                      </a:cxn>
                      <a:cxn ang="0">
                        <a:pos x="43" y="9"/>
                      </a:cxn>
                      <a:cxn ang="0">
                        <a:pos x="43" y="11"/>
                      </a:cxn>
                      <a:cxn ang="0">
                        <a:pos x="43" y="12"/>
                      </a:cxn>
                      <a:cxn ang="0">
                        <a:pos x="41" y="13"/>
                      </a:cxn>
                      <a:cxn ang="0">
                        <a:pos x="43" y="17"/>
                      </a:cxn>
                      <a:cxn ang="0">
                        <a:pos x="44" y="20"/>
                      </a:cxn>
                      <a:cxn ang="0">
                        <a:pos x="41" y="24"/>
                      </a:cxn>
                      <a:cxn ang="0">
                        <a:pos x="41" y="19"/>
                      </a:cxn>
                      <a:cxn ang="0">
                        <a:pos x="41" y="15"/>
                      </a:cxn>
                      <a:cxn ang="0">
                        <a:pos x="40" y="13"/>
                      </a:cxn>
                      <a:cxn ang="0">
                        <a:pos x="38" y="12"/>
                      </a:cxn>
                      <a:cxn ang="0">
                        <a:pos x="37" y="12"/>
                      </a:cxn>
                      <a:cxn ang="0">
                        <a:pos x="35" y="12"/>
                      </a:cxn>
                      <a:cxn ang="0">
                        <a:pos x="33" y="12"/>
                      </a:cxn>
                      <a:cxn ang="0">
                        <a:pos x="30" y="12"/>
                      </a:cxn>
                      <a:cxn ang="0">
                        <a:pos x="27" y="12"/>
                      </a:cxn>
                      <a:cxn ang="0">
                        <a:pos x="23" y="12"/>
                      </a:cxn>
                      <a:cxn ang="0">
                        <a:pos x="21" y="12"/>
                      </a:cxn>
                      <a:cxn ang="0">
                        <a:pos x="23" y="13"/>
                      </a:cxn>
                      <a:cxn ang="0">
                        <a:pos x="26" y="13"/>
                      </a:cxn>
                      <a:cxn ang="0">
                        <a:pos x="23" y="13"/>
                      </a:cxn>
                      <a:cxn ang="0">
                        <a:pos x="20" y="13"/>
                      </a:cxn>
                      <a:cxn ang="0">
                        <a:pos x="17" y="13"/>
                      </a:cxn>
                      <a:cxn ang="0">
                        <a:pos x="13" y="13"/>
                      </a:cxn>
                      <a:cxn ang="0">
                        <a:pos x="10" y="13"/>
                      </a:cxn>
                      <a:cxn ang="0">
                        <a:pos x="9" y="13"/>
                      </a:cxn>
                      <a:cxn ang="0">
                        <a:pos x="10" y="13"/>
                      </a:cxn>
                      <a:cxn ang="0">
                        <a:pos x="10" y="15"/>
                      </a:cxn>
                      <a:cxn ang="0">
                        <a:pos x="10" y="16"/>
                      </a:cxn>
                      <a:cxn ang="0">
                        <a:pos x="10" y="19"/>
                      </a:cxn>
                      <a:cxn ang="0">
                        <a:pos x="9" y="20"/>
                      </a:cxn>
                      <a:cxn ang="0">
                        <a:pos x="7" y="23"/>
                      </a:cxn>
                      <a:cxn ang="0">
                        <a:pos x="7" y="24"/>
                      </a:cxn>
                      <a:cxn ang="0">
                        <a:pos x="7" y="28"/>
                      </a:cxn>
                      <a:cxn ang="0">
                        <a:pos x="7" y="29"/>
                      </a:cxn>
                      <a:cxn ang="0">
                        <a:pos x="6" y="27"/>
                      </a:cxn>
                      <a:cxn ang="0">
                        <a:pos x="1" y="24"/>
                      </a:cxn>
                      <a:cxn ang="0">
                        <a:pos x="1" y="24"/>
                      </a:cxn>
                      <a:cxn ang="0">
                        <a:pos x="0" y="27"/>
                      </a:cxn>
                      <a:cxn ang="0">
                        <a:pos x="0" y="24"/>
                      </a:cxn>
                    </a:cxnLst>
                    <a:rect l="0" t="0" r="0" b="0"/>
                    <a:pathLst>
                      <a:path w="44" h="29">
                        <a:moveTo>
                          <a:pt x="0" y="24"/>
                        </a:moveTo>
                        <a:lnTo>
                          <a:pt x="0" y="20"/>
                        </a:lnTo>
                        <a:lnTo>
                          <a:pt x="0" y="15"/>
                        </a:lnTo>
                        <a:lnTo>
                          <a:pt x="1" y="11"/>
                        </a:lnTo>
                        <a:lnTo>
                          <a:pt x="1" y="8"/>
                        </a:lnTo>
                        <a:lnTo>
                          <a:pt x="4" y="6"/>
                        </a:lnTo>
                        <a:lnTo>
                          <a:pt x="9" y="4"/>
                        </a:lnTo>
                        <a:lnTo>
                          <a:pt x="11" y="3"/>
                        </a:lnTo>
                        <a:lnTo>
                          <a:pt x="16" y="2"/>
                        </a:lnTo>
                        <a:lnTo>
                          <a:pt x="20" y="0"/>
                        </a:lnTo>
                        <a:lnTo>
                          <a:pt x="24" y="0"/>
                        </a:lnTo>
                        <a:lnTo>
                          <a:pt x="30" y="0"/>
                        </a:lnTo>
                        <a:lnTo>
                          <a:pt x="33" y="2"/>
                        </a:lnTo>
                        <a:lnTo>
                          <a:pt x="35" y="4"/>
                        </a:lnTo>
                        <a:lnTo>
                          <a:pt x="40" y="6"/>
                        </a:lnTo>
                        <a:lnTo>
                          <a:pt x="43" y="8"/>
                        </a:lnTo>
                        <a:lnTo>
                          <a:pt x="44" y="9"/>
                        </a:lnTo>
                        <a:lnTo>
                          <a:pt x="43" y="9"/>
                        </a:lnTo>
                        <a:lnTo>
                          <a:pt x="43" y="11"/>
                        </a:lnTo>
                        <a:lnTo>
                          <a:pt x="43" y="12"/>
                        </a:lnTo>
                        <a:lnTo>
                          <a:pt x="41" y="13"/>
                        </a:lnTo>
                        <a:lnTo>
                          <a:pt x="43" y="17"/>
                        </a:lnTo>
                        <a:lnTo>
                          <a:pt x="44" y="20"/>
                        </a:lnTo>
                        <a:lnTo>
                          <a:pt x="41" y="24"/>
                        </a:lnTo>
                        <a:lnTo>
                          <a:pt x="41" y="19"/>
                        </a:lnTo>
                        <a:lnTo>
                          <a:pt x="41" y="15"/>
                        </a:lnTo>
                        <a:lnTo>
                          <a:pt x="40" y="13"/>
                        </a:lnTo>
                        <a:lnTo>
                          <a:pt x="38" y="12"/>
                        </a:lnTo>
                        <a:lnTo>
                          <a:pt x="37" y="12"/>
                        </a:lnTo>
                        <a:lnTo>
                          <a:pt x="35" y="12"/>
                        </a:lnTo>
                        <a:lnTo>
                          <a:pt x="33" y="12"/>
                        </a:lnTo>
                        <a:lnTo>
                          <a:pt x="30" y="12"/>
                        </a:lnTo>
                        <a:lnTo>
                          <a:pt x="27" y="12"/>
                        </a:lnTo>
                        <a:lnTo>
                          <a:pt x="23" y="12"/>
                        </a:lnTo>
                        <a:lnTo>
                          <a:pt x="21" y="12"/>
                        </a:lnTo>
                        <a:lnTo>
                          <a:pt x="23" y="13"/>
                        </a:lnTo>
                        <a:lnTo>
                          <a:pt x="26" y="13"/>
                        </a:lnTo>
                        <a:lnTo>
                          <a:pt x="23" y="13"/>
                        </a:lnTo>
                        <a:lnTo>
                          <a:pt x="20" y="13"/>
                        </a:lnTo>
                        <a:lnTo>
                          <a:pt x="17" y="13"/>
                        </a:lnTo>
                        <a:lnTo>
                          <a:pt x="13" y="13"/>
                        </a:lnTo>
                        <a:lnTo>
                          <a:pt x="10" y="13"/>
                        </a:lnTo>
                        <a:lnTo>
                          <a:pt x="9" y="13"/>
                        </a:lnTo>
                        <a:lnTo>
                          <a:pt x="10" y="13"/>
                        </a:lnTo>
                        <a:lnTo>
                          <a:pt x="10" y="15"/>
                        </a:lnTo>
                        <a:lnTo>
                          <a:pt x="10" y="16"/>
                        </a:lnTo>
                        <a:lnTo>
                          <a:pt x="10" y="19"/>
                        </a:lnTo>
                        <a:lnTo>
                          <a:pt x="9" y="20"/>
                        </a:lnTo>
                        <a:lnTo>
                          <a:pt x="7" y="23"/>
                        </a:lnTo>
                        <a:lnTo>
                          <a:pt x="7" y="24"/>
                        </a:lnTo>
                        <a:lnTo>
                          <a:pt x="7" y="28"/>
                        </a:lnTo>
                        <a:lnTo>
                          <a:pt x="7" y="29"/>
                        </a:lnTo>
                        <a:lnTo>
                          <a:pt x="6" y="27"/>
                        </a:lnTo>
                        <a:lnTo>
                          <a:pt x="1" y="24"/>
                        </a:lnTo>
                        <a:lnTo>
                          <a:pt x="0" y="27"/>
                        </a:lnTo>
                        <a:lnTo>
                          <a:pt x="0" y="24"/>
                        </a:lnTo>
                        <a:close/>
                      </a:path>
                    </a:pathLst>
                  </a:custGeom>
                  <a:solidFill>
                    <a:srgbClr val="000000"/>
                  </a:solidFill>
                  <a:ln w="9525">
                    <a:noFill/>
                  </a:ln>
                </p:spPr>
                <p:txBody>
                  <a:bodyPr/>
                  <a:lstStyle/>
                  <a:p>
                    <a:endParaRPr lang="zh-CN" altLang="en-US"/>
                  </a:p>
                </p:txBody>
              </p:sp>
            </p:grpSp>
            <p:grpSp>
              <p:nvGrpSpPr>
                <p:cNvPr id="11735" name="Group 473"/>
                <p:cNvGrpSpPr/>
                <p:nvPr/>
              </p:nvGrpSpPr>
              <p:grpSpPr>
                <a:xfrm>
                  <a:off x="0" y="324"/>
                  <a:ext cx="135" cy="21"/>
                  <a:chOff x="0" y="0"/>
                  <a:chExt cx="135" cy="21"/>
                </a:xfrm>
              </p:grpSpPr>
              <p:sp>
                <p:nvSpPr>
                  <p:cNvPr id="11736" name="Freeform 474"/>
                  <p:cNvSpPr/>
                  <p:nvPr/>
                </p:nvSpPr>
                <p:spPr>
                  <a:xfrm>
                    <a:off x="0" y="0"/>
                    <a:ext cx="55" cy="21"/>
                  </a:xfrm>
                  <a:custGeom>
                    <a:avLst/>
                    <a:gdLst/>
                    <a:ahLst/>
                    <a:cxnLst>
                      <a:cxn ang="0">
                        <a:pos x="26" y="2"/>
                      </a:cxn>
                      <a:cxn ang="0">
                        <a:pos x="18" y="5"/>
                      </a:cxn>
                      <a:cxn ang="0">
                        <a:pos x="10" y="10"/>
                      </a:cxn>
                      <a:cxn ang="0">
                        <a:pos x="3" y="13"/>
                      </a:cxn>
                      <a:cxn ang="0">
                        <a:pos x="0" y="14"/>
                      </a:cxn>
                      <a:cxn ang="0">
                        <a:pos x="0" y="18"/>
                      </a:cxn>
                      <a:cxn ang="0">
                        <a:pos x="3" y="19"/>
                      </a:cxn>
                      <a:cxn ang="0">
                        <a:pos x="10" y="21"/>
                      </a:cxn>
                      <a:cxn ang="0">
                        <a:pos x="18" y="21"/>
                      </a:cxn>
                      <a:cxn ang="0">
                        <a:pos x="26" y="21"/>
                      </a:cxn>
                      <a:cxn ang="0">
                        <a:pos x="31" y="18"/>
                      </a:cxn>
                      <a:cxn ang="0">
                        <a:pos x="40" y="15"/>
                      </a:cxn>
                      <a:cxn ang="0">
                        <a:pos x="54" y="13"/>
                      </a:cxn>
                      <a:cxn ang="0">
                        <a:pos x="55" y="5"/>
                      </a:cxn>
                      <a:cxn ang="0">
                        <a:pos x="54" y="0"/>
                      </a:cxn>
                      <a:cxn ang="0">
                        <a:pos x="26" y="2"/>
                      </a:cxn>
                    </a:cxnLst>
                    <a:rect l="0" t="0" r="0" b="0"/>
                    <a:pathLst>
                      <a:path w="55" h="21">
                        <a:moveTo>
                          <a:pt x="26" y="2"/>
                        </a:moveTo>
                        <a:lnTo>
                          <a:pt x="18" y="5"/>
                        </a:lnTo>
                        <a:lnTo>
                          <a:pt x="10" y="10"/>
                        </a:lnTo>
                        <a:lnTo>
                          <a:pt x="3" y="13"/>
                        </a:lnTo>
                        <a:lnTo>
                          <a:pt x="0" y="14"/>
                        </a:lnTo>
                        <a:lnTo>
                          <a:pt x="0" y="18"/>
                        </a:lnTo>
                        <a:lnTo>
                          <a:pt x="3" y="19"/>
                        </a:lnTo>
                        <a:lnTo>
                          <a:pt x="10" y="21"/>
                        </a:lnTo>
                        <a:lnTo>
                          <a:pt x="18" y="21"/>
                        </a:lnTo>
                        <a:lnTo>
                          <a:pt x="26" y="21"/>
                        </a:lnTo>
                        <a:lnTo>
                          <a:pt x="31" y="18"/>
                        </a:lnTo>
                        <a:lnTo>
                          <a:pt x="40" y="15"/>
                        </a:lnTo>
                        <a:lnTo>
                          <a:pt x="54" y="13"/>
                        </a:lnTo>
                        <a:lnTo>
                          <a:pt x="55" y="5"/>
                        </a:lnTo>
                        <a:lnTo>
                          <a:pt x="54" y="0"/>
                        </a:lnTo>
                        <a:lnTo>
                          <a:pt x="26" y="2"/>
                        </a:lnTo>
                        <a:close/>
                      </a:path>
                    </a:pathLst>
                  </a:custGeom>
                  <a:solidFill>
                    <a:srgbClr val="3F1F00"/>
                  </a:solidFill>
                  <a:ln w="9525">
                    <a:noFill/>
                  </a:ln>
                </p:spPr>
                <p:txBody>
                  <a:bodyPr/>
                  <a:lstStyle/>
                  <a:p>
                    <a:endParaRPr lang="zh-CN" altLang="en-US"/>
                  </a:p>
                </p:txBody>
              </p:sp>
              <p:sp>
                <p:nvSpPr>
                  <p:cNvPr id="11737" name="Freeform 475"/>
                  <p:cNvSpPr/>
                  <p:nvPr/>
                </p:nvSpPr>
                <p:spPr>
                  <a:xfrm>
                    <a:off x="77" y="1"/>
                    <a:ext cx="58" cy="18"/>
                  </a:xfrm>
                  <a:custGeom>
                    <a:avLst/>
                    <a:gdLst/>
                    <a:ahLst/>
                    <a:cxnLst>
                      <a:cxn ang="0">
                        <a:pos x="0" y="0"/>
                      </a:cxn>
                      <a:cxn ang="0">
                        <a:pos x="0" y="7"/>
                      </a:cxn>
                      <a:cxn ang="0">
                        <a:pos x="0" y="12"/>
                      </a:cxn>
                      <a:cxn ang="0">
                        <a:pos x="14" y="14"/>
                      </a:cxn>
                      <a:cxn ang="0">
                        <a:pos x="21" y="14"/>
                      </a:cxn>
                      <a:cxn ang="0">
                        <a:pos x="31" y="16"/>
                      </a:cxn>
                      <a:cxn ang="0">
                        <a:pos x="42" y="17"/>
                      </a:cxn>
                      <a:cxn ang="0">
                        <a:pos x="58" y="18"/>
                      </a:cxn>
                      <a:cxn ang="0">
                        <a:pos x="58" y="16"/>
                      </a:cxn>
                      <a:cxn ang="0">
                        <a:pos x="58" y="13"/>
                      </a:cxn>
                      <a:cxn ang="0">
                        <a:pos x="46" y="8"/>
                      </a:cxn>
                      <a:cxn ang="0">
                        <a:pos x="32" y="4"/>
                      </a:cxn>
                      <a:cxn ang="0">
                        <a:pos x="24" y="0"/>
                      </a:cxn>
                      <a:cxn ang="0">
                        <a:pos x="0" y="0"/>
                      </a:cxn>
                    </a:cxnLst>
                    <a:rect l="0" t="0" r="0" b="0"/>
                    <a:pathLst>
                      <a:path w="58" h="18">
                        <a:moveTo>
                          <a:pt x="0" y="0"/>
                        </a:moveTo>
                        <a:lnTo>
                          <a:pt x="0" y="7"/>
                        </a:lnTo>
                        <a:lnTo>
                          <a:pt x="0" y="12"/>
                        </a:lnTo>
                        <a:lnTo>
                          <a:pt x="14" y="14"/>
                        </a:lnTo>
                        <a:lnTo>
                          <a:pt x="21" y="14"/>
                        </a:lnTo>
                        <a:lnTo>
                          <a:pt x="31" y="16"/>
                        </a:lnTo>
                        <a:lnTo>
                          <a:pt x="42" y="17"/>
                        </a:lnTo>
                        <a:lnTo>
                          <a:pt x="58" y="18"/>
                        </a:lnTo>
                        <a:lnTo>
                          <a:pt x="58" y="16"/>
                        </a:lnTo>
                        <a:lnTo>
                          <a:pt x="58" y="13"/>
                        </a:lnTo>
                        <a:lnTo>
                          <a:pt x="46" y="8"/>
                        </a:lnTo>
                        <a:lnTo>
                          <a:pt x="32" y="4"/>
                        </a:lnTo>
                        <a:lnTo>
                          <a:pt x="24" y="0"/>
                        </a:lnTo>
                        <a:lnTo>
                          <a:pt x="0" y="0"/>
                        </a:lnTo>
                        <a:close/>
                      </a:path>
                    </a:pathLst>
                  </a:custGeom>
                  <a:solidFill>
                    <a:srgbClr val="3F1F00"/>
                  </a:solidFill>
                  <a:ln w="9525">
                    <a:noFill/>
                  </a:ln>
                </p:spPr>
                <p:txBody>
                  <a:bodyPr/>
                  <a:lstStyle/>
                  <a:p>
                    <a:endParaRPr lang="zh-CN" altLang="en-US"/>
                  </a:p>
                </p:txBody>
              </p:sp>
            </p:grpSp>
            <p:sp>
              <p:nvSpPr>
                <p:cNvPr id="11738" name="Freeform 476"/>
                <p:cNvSpPr/>
                <p:nvPr/>
              </p:nvSpPr>
              <p:spPr>
                <a:xfrm>
                  <a:off x="24" y="149"/>
                  <a:ext cx="91" cy="179"/>
                </a:xfrm>
                <a:custGeom>
                  <a:avLst/>
                  <a:gdLst/>
                  <a:ahLst/>
                  <a:cxnLst>
                    <a:cxn ang="0">
                      <a:pos x="3" y="0"/>
                    </a:cxn>
                    <a:cxn ang="0">
                      <a:pos x="0" y="14"/>
                    </a:cxn>
                    <a:cxn ang="0">
                      <a:pos x="0" y="39"/>
                    </a:cxn>
                    <a:cxn ang="0">
                      <a:pos x="0" y="68"/>
                    </a:cxn>
                    <a:cxn ang="0">
                      <a:pos x="3" y="87"/>
                    </a:cxn>
                    <a:cxn ang="0">
                      <a:pos x="3" y="93"/>
                    </a:cxn>
                    <a:cxn ang="0">
                      <a:pos x="0" y="121"/>
                    </a:cxn>
                    <a:cxn ang="0">
                      <a:pos x="2" y="141"/>
                    </a:cxn>
                    <a:cxn ang="0">
                      <a:pos x="4" y="167"/>
                    </a:cxn>
                    <a:cxn ang="0">
                      <a:pos x="4" y="175"/>
                    </a:cxn>
                    <a:cxn ang="0">
                      <a:pos x="9" y="179"/>
                    </a:cxn>
                    <a:cxn ang="0">
                      <a:pos x="33" y="173"/>
                    </a:cxn>
                    <a:cxn ang="0">
                      <a:pos x="38" y="117"/>
                    </a:cxn>
                    <a:cxn ang="0">
                      <a:pos x="41" y="80"/>
                    </a:cxn>
                    <a:cxn ang="0">
                      <a:pos x="44" y="48"/>
                    </a:cxn>
                    <a:cxn ang="0">
                      <a:pos x="46" y="100"/>
                    </a:cxn>
                    <a:cxn ang="0">
                      <a:pos x="50" y="173"/>
                    </a:cxn>
                    <a:cxn ang="0">
                      <a:pos x="73" y="179"/>
                    </a:cxn>
                    <a:cxn ang="0">
                      <a:pos x="77" y="175"/>
                    </a:cxn>
                    <a:cxn ang="0">
                      <a:pos x="82" y="109"/>
                    </a:cxn>
                    <a:cxn ang="0">
                      <a:pos x="84" y="77"/>
                    </a:cxn>
                    <a:cxn ang="0">
                      <a:pos x="91" y="8"/>
                    </a:cxn>
                    <a:cxn ang="0">
                      <a:pos x="88" y="0"/>
                    </a:cxn>
                    <a:cxn ang="0">
                      <a:pos x="3" y="0"/>
                    </a:cxn>
                  </a:cxnLst>
                  <a:rect l="0" t="0" r="0" b="0"/>
                  <a:pathLst>
                    <a:path w="91" h="179">
                      <a:moveTo>
                        <a:pt x="3" y="0"/>
                      </a:moveTo>
                      <a:lnTo>
                        <a:pt x="0" y="14"/>
                      </a:lnTo>
                      <a:lnTo>
                        <a:pt x="0" y="39"/>
                      </a:lnTo>
                      <a:lnTo>
                        <a:pt x="0" y="68"/>
                      </a:lnTo>
                      <a:lnTo>
                        <a:pt x="3" y="87"/>
                      </a:lnTo>
                      <a:lnTo>
                        <a:pt x="3" y="93"/>
                      </a:lnTo>
                      <a:lnTo>
                        <a:pt x="0" y="121"/>
                      </a:lnTo>
                      <a:lnTo>
                        <a:pt x="2" y="141"/>
                      </a:lnTo>
                      <a:lnTo>
                        <a:pt x="4" y="167"/>
                      </a:lnTo>
                      <a:lnTo>
                        <a:pt x="4" y="175"/>
                      </a:lnTo>
                      <a:lnTo>
                        <a:pt x="9" y="179"/>
                      </a:lnTo>
                      <a:lnTo>
                        <a:pt x="33" y="173"/>
                      </a:lnTo>
                      <a:lnTo>
                        <a:pt x="38" y="117"/>
                      </a:lnTo>
                      <a:lnTo>
                        <a:pt x="41" y="80"/>
                      </a:lnTo>
                      <a:lnTo>
                        <a:pt x="44" y="48"/>
                      </a:lnTo>
                      <a:lnTo>
                        <a:pt x="46" y="100"/>
                      </a:lnTo>
                      <a:lnTo>
                        <a:pt x="50" y="173"/>
                      </a:lnTo>
                      <a:lnTo>
                        <a:pt x="73" y="179"/>
                      </a:lnTo>
                      <a:lnTo>
                        <a:pt x="77" y="175"/>
                      </a:lnTo>
                      <a:lnTo>
                        <a:pt x="82" y="109"/>
                      </a:lnTo>
                      <a:lnTo>
                        <a:pt x="84" y="77"/>
                      </a:lnTo>
                      <a:lnTo>
                        <a:pt x="91" y="8"/>
                      </a:lnTo>
                      <a:lnTo>
                        <a:pt x="88" y="0"/>
                      </a:lnTo>
                      <a:lnTo>
                        <a:pt x="3" y="0"/>
                      </a:lnTo>
                      <a:close/>
                    </a:path>
                  </a:pathLst>
                </a:custGeom>
                <a:solidFill>
                  <a:srgbClr val="000000"/>
                </a:solidFill>
                <a:ln w="9525">
                  <a:noFill/>
                </a:ln>
              </p:spPr>
              <p:txBody>
                <a:bodyPr/>
                <a:lstStyle/>
                <a:p>
                  <a:endParaRPr lang="zh-CN" altLang="en-US"/>
                </a:p>
              </p:txBody>
            </p:sp>
          </p:grpSp>
        </p:grpSp>
        <p:grpSp>
          <p:nvGrpSpPr>
            <p:cNvPr id="11739" name="Group 477"/>
            <p:cNvGrpSpPr/>
            <p:nvPr/>
          </p:nvGrpSpPr>
          <p:grpSpPr>
            <a:xfrm>
              <a:off x="1574" y="1869"/>
              <a:ext cx="155" cy="406"/>
              <a:chOff x="0" y="0"/>
              <a:chExt cx="155" cy="406"/>
            </a:xfrm>
          </p:grpSpPr>
          <p:grpSp>
            <p:nvGrpSpPr>
              <p:cNvPr id="11740" name="Group 478"/>
              <p:cNvGrpSpPr/>
              <p:nvPr/>
            </p:nvGrpSpPr>
            <p:grpSpPr>
              <a:xfrm>
                <a:off x="0" y="53"/>
                <a:ext cx="155" cy="353"/>
                <a:chOff x="0" y="0"/>
                <a:chExt cx="155" cy="353"/>
              </a:xfrm>
            </p:grpSpPr>
            <p:grpSp>
              <p:nvGrpSpPr>
                <p:cNvPr id="11741" name="Group 479"/>
                <p:cNvGrpSpPr/>
                <p:nvPr/>
              </p:nvGrpSpPr>
              <p:grpSpPr>
                <a:xfrm>
                  <a:off x="6" y="320"/>
                  <a:ext cx="136" cy="33"/>
                  <a:chOff x="0" y="0"/>
                  <a:chExt cx="136" cy="33"/>
                </a:xfrm>
              </p:grpSpPr>
              <p:sp>
                <p:nvSpPr>
                  <p:cNvPr id="11742" name="Freeform 480"/>
                  <p:cNvSpPr/>
                  <p:nvPr/>
                </p:nvSpPr>
                <p:spPr>
                  <a:xfrm>
                    <a:off x="0" y="8"/>
                    <a:ext cx="38" cy="25"/>
                  </a:xfrm>
                  <a:custGeom>
                    <a:avLst/>
                    <a:gdLst/>
                    <a:ahLst/>
                    <a:cxnLst>
                      <a:cxn ang="0">
                        <a:pos x="14" y="6"/>
                      </a:cxn>
                      <a:cxn ang="0">
                        <a:pos x="6" y="12"/>
                      </a:cxn>
                      <a:cxn ang="0">
                        <a:pos x="0" y="19"/>
                      </a:cxn>
                      <a:cxn ang="0">
                        <a:pos x="0" y="23"/>
                      </a:cxn>
                      <a:cxn ang="0">
                        <a:pos x="4" y="25"/>
                      </a:cxn>
                      <a:cxn ang="0">
                        <a:pos x="16" y="24"/>
                      </a:cxn>
                      <a:cxn ang="0">
                        <a:pos x="24" y="21"/>
                      </a:cxn>
                      <a:cxn ang="0">
                        <a:pos x="27" y="16"/>
                      </a:cxn>
                      <a:cxn ang="0">
                        <a:pos x="38" y="12"/>
                      </a:cxn>
                      <a:cxn ang="0">
                        <a:pos x="38" y="6"/>
                      </a:cxn>
                      <a:cxn ang="0">
                        <a:pos x="35" y="0"/>
                      </a:cxn>
                      <a:cxn ang="0">
                        <a:pos x="26" y="4"/>
                      </a:cxn>
                      <a:cxn ang="0">
                        <a:pos x="14" y="6"/>
                      </a:cxn>
                    </a:cxnLst>
                    <a:rect l="0" t="0" r="0" b="0"/>
                    <a:pathLst>
                      <a:path w="38" h="25">
                        <a:moveTo>
                          <a:pt x="14" y="6"/>
                        </a:moveTo>
                        <a:lnTo>
                          <a:pt x="6" y="12"/>
                        </a:lnTo>
                        <a:lnTo>
                          <a:pt x="0" y="19"/>
                        </a:lnTo>
                        <a:lnTo>
                          <a:pt x="0" y="23"/>
                        </a:lnTo>
                        <a:lnTo>
                          <a:pt x="4" y="25"/>
                        </a:lnTo>
                        <a:lnTo>
                          <a:pt x="16" y="24"/>
                        </a:lnTo>
                        <a:lnTo>
                          <a:pt x="24" y="21"/>
                        </a:lnTo>
                        <a:lnTo>
                          <a:pt x="27" y="16"/>
                        </a:lnTo>
                        <a:lnTo>
                          <a:pt x="38" y="12"/>
                        </a:lnTo>
                        <a:lnTo>
                          <a:pt x="38" y="6"/>
                        </a:lnTo>
                        <a:lnTo>
                          <a:pt x="35" y="0"/>
                        </a:lnTo>
                        <a:lnTo>
                          <a:pt x="26" y="4"/>
                        </a:lnTo>
                        <a:lnTo>
                          <a:pt x="14" y="6"/>
                        </a:lnTo>
                        <a:close/>
                      </a:path>
                    </a:pathLst>
                  </a:custGeom>
                  <a:solidFill>
                    <a:srgbClr val="000000"/>
                  </a:solidFill>
                  <a:ln w="9525">
                    <a:noFill/>
                  </a:ln>
                </p:spPr>
                <p:txBody>
                  <a:bodyPr/>
                  <a:lstStyle/>
                  <a:p>
                    <a:endParaRPr lang="zh-CN" altLang="en-US"/>
                  </a:p>
                </p:txBody>
              </p:sp>
              <p:sp>
                <p:nvSpPr>
                  <p:cNvPr id="11743" name="Freeform 481"/>
                  <p:cNvSpPr/>
                  <p:nvPr/>
                </p:nvSpPr>
                <p:spPr>
                  <a:xfrm>
                    <a:off x="92" y="0"/>
                    <a:ext cx="44" cy="25"/>
                  </a:xfrm>
                  <a:custGeom>
                    <a:avLst/>
                    <a:gdLst/>
                    <a:ahLst/>
                    <a:cxnLst>
                      <a:cxn ang="0">
                        <a:pos x="0" y="2"/>
                      </a:cxn>
                      <a:cxn ang="0">
                        <a:pos x="0" y="12"/>
                      </a:cxn>
                      <a:cxn ang="0">
                        <a:pos x="6" y="16"/>
                      </a:cxn>
                      <a:cxn ang="0">
                        <a:pos x="13" y="17"/>
                      </a:cxn>
                      <a:cxn ang="0">
                        <a:pos x="16" y="19"/>
                      </a:cxn>
                      <a:cxn ang="0">
                        <a:pos x="23" y="23"/>
                      </a:cxn>
                      <a:cxn ang="0">
                        <a:pos x="36" y="25"/>
                      </a:cxn>
                      <a:cxn ang="0">
                        <a:pos x="41" y="25"/>
                      </a:cxn>
                      <a:cxn ang="0">
                        <a:pos x="44" y="24"/>
                      </a:cxn>
                      <a:cxn ang="0">
                        <a:pos x="44" y="20"/>
                      </a:cxn>
                      <a:cxn ang="0">
                        <a:pos x="40" y="15"/>
                      </a:cxn>
                      <a:cxn ang="0">
                        <a:pos x="30" y="10"/>
                      </a:cxn>
                      <a:cxn ang="0">
                        <a:pos x="21" y="4"/>
                      </a:cxn>
                      <a:cxn ang="0">
                        <a:pos x="19" y="0"/>
                      </a:cxn>
                      <a:cxn ang="0">
                        <a:pos x="0" y="2"/>
                      </a:cxn>
                    </a:cxnLst>
                    <a:rect l="0" t="0" r="0" b="0"/>
                    <a:pathLst>
                      <a:path w="44" h="25">
                        <a:moveTo>
                          <a:pt x="0" y="2"/>
                        </a:moveTo>
                        <a:lnTo>
                          <a:pt x="0" y="12"/>
                        </a:lnTo>
                        <a:lnTo>
                          <a:pt x="6" y="16"/>
                        </a:lnTo>
                        <a:lnTo>
                          <a:pt x="13" y="17"/>
                        </a:lnTo>
                        <a:lnTo>
                          <a:pt x="16" y="19"/>
                        </a:lnTo>
                        <a:lnTo>
                          <a:pt x="23" y="23"/>
                        </a:lnTo>
                        <a:lnTo>
                          <a:pt x="36" y="25"/>
                        </a:lnTo>
                        <a:lnTo>
                          <a:pt x="41" y="25"/>
                        </a:lnTo>
                        <a:lnTo>
                          <a:pt x="44" y="24"/>
                        </a:lnTo>
                        <a:lnTo>
                          <a:pt x="44" y="20"/>
                        </a:lnTo>
                        <a:lnTo>
                          <a:pt x="40" y="15"/>
                        </a:lnTo>
                        <a:lnTo>
                          <a:pt x="30" y="10"/>
                        </a:lnTo>
                        <a:lnTo>
                          <a:pt x="21" y="4"/>
                        </a:lnTo>
                        <a:lnTo>
                          <a:pt x="19" y="0"/>
                        </a:lnTo>
                        <a:lnTo>
                          <a:pt x="0" y="2"/>
                        </a:lnTo>
                        <a:close/>
                      </a:path>
                    </a:pathLst>
                  </a:custGeom>
                  <a:solidFill>
                    <a:srgbClr val="000000"/>
                  </a:solidFill>
                  <a:ln w="9525">
                    <a:noFill/>
                  </a:ln>
                </p:spPr>
                <p:txBody>
                  <a:bodyPr/>
                  <a:lstStyle/>
                  <a:p>
                    <a:endParaRPr lang="zh-CN" altLang="en-US"/>
                  </a:p>
                </p:txBody>
              </p:sp>
            </p:grpSp>
            <p:grpSp>
              <p:nvGrpSpPr>
                <p:cNvPr id="11744" name="Group 482"/>
                <p:cNvGrpSpPr/>
                <p:nvPr/>
              </p:nvGrpSpPr>
              <p:grpSpPr>
                <a:xfrm>
                  <a:off x="0" y="0"/>
                  <a:ext cx="155" cy="332"/>
                  <a:chOff x="0" y="0"/>
                  <a:chExt cx="155" cy="332"/>
                </a:xfrm>
              </p:grpSpPr>
              <p:grpSp>
                <p:nvGrpSpPr>
                  <p:cNvPr id="11745" name="Group 483"/>
                  <p:cNvGrpSpPr/>
                  <p:nvPr/>
                </p:nvGrpSpPr>
                <p:grpSpPr>
                  <a:xfrm>
                    <a:off x="20" y="0"/>
                    <a:ext cx="97" cy="103"/>
                    <a:chOff x="0" y="0"/>
                    <a:chExt cx="97" cy="103"/>
                  </a:xfrm>
                </p:grpSpPr>
                <p:sp>
                  <p:nvSpPr>
                    <p:cNvPr id="11746" name="Freeform 484"/>
                    <p:cNvSpPr/>
                    <p:nvPr/>
                  </p:nvSpPr>
                  <p:spPr>
                    <a:xfrm>
                      <a:off x="0" y="6"/>
                      <a:ext cx="97" cy="97"/>
                    </a:xfrm>
                    <a:custGeom>
                      <a:avLst/>
                      <a:gdLst/>
                      <a:ahLst/>
                      <a:cxnLst>
                        <a:cxn ang="0">
                          <a:pos x="0" y="19"/>
                        </a:cxn>
                        <a:cxn ang="0">
                          <a:pos x="30" y="0"/>
                        </a:cxn>
                        <a:cxn ang="0">
                          <a:pos x="61" y="44"/>
                        </a:cxn>
                        <a:cxn ang="0">
                          <a:pos x="67" y="1"/>
                        </a:cxn>
                        <a:cxn ang="0">
                          <a:pos x="87" y="7"/>
                        </a:cxn>
                        <a:cxn ang="0">
                          <a:pos x="97" y="22"/>
                        </a:cxn>
                        <a:cxn ang="0">
                          <a:pos x="95" y="97"/>
                        </a:cxn>
                        <a:cxn ang="0">
                          <a:pos x="10" y="97"/>
                        </a:cxn>
                        <a:cxn ang="0">
                          <a:pos x="0" y="19"/>
                        </a:cxn>
                      </a:cxnLst>
                      <a:rect l="0" t="0" r="0" b="0"/>
                      <a:pathLst>
                        <a:path w="97" h="97">
                          <a:moveTo>
                            <a:pt x="0" y="19"/>
                          </a:moveTo>
                          <a:lnTo>
                            <a:pt x="30" y="0"/>
                          </a:lnTo>
                          <a:lnTo>
                            <a:pt x="61" y="44"/>
                          </a:lnTo>
                          <a:lnTo>
                            <a:pt x="67" y="1"/>
                          </a:lnTo>
                          <a:lnTo>
                            <a:pt x="87" y="7"/>
                          </a:lnTo>
                          <a:lnTo>
                            <a:pt x="97" y="22"/>
                          </a:lnTo>
                          <a:lnTo>
                            <a:pt x="95" y="97"/>
                          </a:lnTo>
                          <a:lnTo>
                            <a:pt x="10" y="97"/>
                          </a:lnTo>
                          <a:lnTo>
                            <a:pt x="0" y="19"/>
                          </a:lnTo>
                          <a:close/>
                        </a:path>
                      </a:pathLst>
                    </a:custGeom>
                    <a:solidFill>
                      <a:srgbClr val="7F0000"/>
                    </a:solidFill>
                    <a:ln w="9525">
                      <a:noFill/>
                    </a:ln>
                  </p:spPr>
                  <p:txBody>
                    <a:bodyPr/>
                    <a:lstStyle/>
                    <a:p>
                      <a:endParaRPr lang="zh-CN" altLang="en-US"/>
                    </a:p>
                  </p:txBody>
                </p:sp>
                <p:sp>
                  <p:nvSpPr>
                    <p:cNvPr id="11747" name="Freeform 485"/>
                    <p:cNvSpPr/>
                    <p:nvPr/>
                  </p:nvSpPr>
                  <p:spPr>
                    <a:xfrm>
                      <a:off x="30" y="0"/>
                      <a:ext cx="34" cy="55"/>
                    </a:xfrm>
                    <a:custGeom>
                      <a:avLst/>
                      <a:gdLst/>
                      <a:ahLst/>
                      <a:cxnLst>
                        <a:cxn ang="0">
                          <a:pos x="0" y="5"/>
                        </a:cxn>
                        <a:cxn ang="0">
                          <a:pos x="1" y="0"/>
                        </a:cxn>
                        <a:cxn ang="0">
                          <a:pos x="24" y="9"/>
                        </a:cxn>
                        <a:cxn ang="0">
                          <a:pos x="30" y="2"/>
                        </a:cxn>
                        <a:cxn ang="0">
                          <a:pos x="33" y="5"/>
                        </a:cxn>
                        <a:cxn ang="0">
                          <a:pos x="34" y="38"/>
                        </a:cxn>
                        <a:cxn ang="0">
                          <a:pos x="34" y="55"/>
                        </a:cxn>
                        <a:cxn ang="0">
                          <a:pos x="0" y="5"/>
                        </a:cxn>
                      </a:cxnLst>
                      <a:rect l="0" t="0" r="0" b="0"/>
                      <a:pathLst>
                        <a:path w="34" h="55">
                          <a:moveTo>
                            <a:pt x="0" y="5"/>
                          </a:moveTo>
                          <a:lnTo>
                            <a:pt x="1" y="0"/>
                          </a:lnTo>
                          <a:lnTo>
                            <a:pt x="24" y="9"/>
                          </a:lnTo>
                          <a:lnTo>
                            <a:pt x="30" y="2"/>
                          </a:lnTo>
                          <a:lnTo>
                            <a:pt x="33" y="5"/>
                          </a:lnTo>
                          <a:lnTo>
                            <a:pt x="34" y="38"/>
                          </a:lnTo>
                          <a:lnTo>
                            <a:pt x="34" y="55"/>
                          </a:lnTo>
                          <a:lnTo>
                            <a:pt x="0" y="5"/>
                          </a:lnTo>
                          <a:close/>
                        </a:path>
                      </a:pathLst>
                    </a:custGeom>
                    <a:solidFill>
                      <a:srgbClr val="FFDFBF"/>
                    </a:solidFill>
                    <a:ln w="9525">
                      <a:noFill/>
                    </a:ln>
                  </p:spPr>
                  <p:txBody>
                    <a:bodyPr/>
                    <a:lstStyle/>
                    <a:p>
                      <a:endParaRPr lang="zh-CN" altLang="en-US"/>
                    </a:p>
                  </p:txBody>
                </p:sp>
                <p:sp>
                  <p:nvSpPr>
                    <p:cNvPr id="11748" name="Freeform 486"/>
                    <p:cNvSpPr/>
                    <p:nvPr/>
                  </p:nvSpPr>
                  <p:spPr>
                    <a:xfrm>
                      <a:off x="43" y="11"/>
                      <a:ext cx="25" cy="12"/>
                    </a:xfrm>
                    <a:custGeom>
                      <a:avLst/>
                      <a:gdLst/>
                      <a:ahLst/>
                      <a:cxnLst>
                        <a:cxn ang="0">
                          <a:pos x="0" y="12"/>
                        </a:cxn>
                        <a:cxn ang="0">
                          <a:pos x="14" y="0"/>
                        </a:cxn>
                        <a:cxn ang="0">
                          <a:pos x="25" y="10"/>
                        </a:cxn>
                      </a:cxnLst>
                      <a:rect l="0" t="0" r="0" b="0"/>
                      <a:pathLst>
                        <a:path w="25" h="12">
                          <a:moveTo>
                            <a:pt x="0" y="12"/>
                          </a:moveTo>
                          <a:lnTo>
                            <a:pt x="14" y="0"/>
                          </a:lnTo>
                          <a:lnTo>
                            <a:pt x="25" y="1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grpSp>
                <p:nvGrpSpPr>
                  <p:cNvPr id="11749" name="Group 487"/>
                  <p:cNvGrpSpPr/>
                  <p:nvPr/>
                </p:nvGrpSpPr>
                <p:grpSpPr>
                  <a:xfrm>
                    <a:off x="0" y="6"/>
                    <a:ext cx="155" cy="326"/>
                    <a:chOff x="0" y="0"/>
                    <a:chExt cx="155" cy="326"/>
                  </a:xfrm>
                </p:grpSpPr>
                <p:sp>
                  <p:nvSpPr>
                    <p:cNvPr id="11750" name="Freeform 488"/>
                    <p:cNvSpPr/>
                    <p:nvPr/>
                  </p:nvSpPr>
                  <p:spPr>
                    <a:xfrm>
                      <a:off x="0" y="0"/>
                      <a:ext cx="155" cy="326"/>
                    </a:xfrm>
                    <a:custGeom>
                      <a:avLst/>
                      <a:gdLst/>
                      <a:ahLst/>
                      <a:cxnLst>
                        <a:cxn ang="0">
                          <a:pos x="49" y="0"/>
                        </a:cxn>
                        <a:cxn ang="0">
                          <a:pos x="10" y="22"/>
                        </a:cxn>
                        <a:cxn ang="0">
                          <a:pos x="0" y="100"/>
                        </a:cxn>
                        <a:cxn ang="0">
                          <a:pos x="29" y="151"/>
                        </a:cxn>
                        <a:cxn ang="0">
                          <a:pos x="29" y="161"/>
                        </a:cxn>
                        <a:cxn ang="0">
                          <a:pos x="30" y="172"/>
                        </a:cxn>
                        <a:cxn ang="0">
                          <a:pos x="34" y="180"/>
                        </a:cxn>
                        <a:cxn ang="0">
                          <a:pos x="30" y="237"/>
                        </a:cxn>
                        <a:cxn ang="0">
                          <a:pos x="20" y="325"/>
                        </a:cxn>
                        <a:cxn ang="0">
                          <a:pos x="30" y="326"/>
                        </a:cxn>
                        <a:cxn ang="0">
                          <a:pos x="47" y="322"/>
                        </a:cxn>
                        <a:cxn ang="0">
                          <a:pos x="58" y="262"/>
                        </a:cxn>
                        <a:cxn ang="0">
                          <a:pos x="64" y="239"/>
                        </a:cxn>
                        <a:cxn ang="0">
                          <a:pos x="83" y="182"/>
                        </a:cxn>
                        <a:cxn ang="0">
                          <a:pos x="84" y="243"/>
                        </a:cxn>
                        <a:cxn ang="0">
                          <a:pos x="94" y="317"/>
                        </a:cxn>
                        <a:cxn ang="0">
                          <a:pos x="118" y="317"/>
                        </a:cxn>
                        <a:cxn ang="0">
                          <a:pos x="121" y="238"/>
                        </a:cxn>
                        <a:cxn ang="0">
                          <a:pos x="119" y="159"/>
                        </a:cxn>
                        <a:cxn ang="0">
                          <a:pos x="119" y="118"/>
                        </a:cxn>
                        <a:cxn ang="0">
                          <a:pos x="125" y="105"/>
                        </a:cxn>
                        <a:cxn ang="0">
                          <a:pos x="127" y="107"/>
                        </a:cxn>
                        <a:cxn ang="0">
                          <a:pos x="154" y="93"/>
                        </a:cxn>
                        <a:cxn ang="0">
                          <a:pos x="155" y="68"/>
                        </a:cxn>
                        <a:cxn ang="0">
                          <a:pos x="114" y="8"/>
                        </a:cxn>
                        <a:cxn ang="0">
                          <a:pos x="84" y="0"/>
                        </a:cxn>
                        <a:cxn ang="0">
                          <a:pos x="90" y="40"/>
                        </a:cxn>
                        <a:cxn ang="0">
                          <a:pos x="84" y="80"/>
                        </a:cxn>
                        <a:cxn ang="0">
                          <a:pos x="71" y="42"/>
                        </a:cxn>
                        <a:cxn ang="0">
                          <a:pos x="49" y="0"/>
                        </a:cxn>
                      </a:cxnLst>
                      <a:rect l="0" t="0" r="0" b="0"/>
                      <a:pathLst>
                        <a:path w="155" h="326">
                          <a:moveTo>
                            <a:pt x="49" y="0"/>
                          </a:moveTo>
                          <a:lnTo>
                            <a:pt x="10" y="22"/>
                          </a:lnTo>
                          <a:lnTo>
                            <a:pt x="0" y="100"/>
                          </a:lnTo>
                          <a:lnTo>
                            <a:pt x="29" y="151"/>
                          </a:lnTo>
                          <a:lnTo>
                            <a:pt x="29" y="161"/>
                          </a:lnTo>
                          <a:lnTo>
                            <a:pt x="30" y="172"/>
                          </a:lnTo>
                          <a:lnTo>
                            <a:pt x="34" y="180"/>
                          </a:lnTo>
                          <a:lnTo>
                            <a:pt x="30" y="237"/>
                          </a:lnTo>
                          <a:lnTo>
                            <a:pt x="20" y="325"/>
                          </a:lnTo>
                          <a:lnTo>
                            <a:pt x="30" y="326"/>
                          </a:lnTo>
                          <a:lnTo>
                            <a:pt x="47" y="322"/>
                          </a:lnTo>
                          <a:lnTo>
                            <a:pt x="58" y="262"/>
                          </a:lnTo>
                          <a:lnTo>
                            <a:pt x="64" y="239"/>
                          </a:lnTo>
                          <a:lnTo>
                            <a:pt x="83" y="182"/>
                          </a:lnTo>
                          <a:lnTo>
                            <a:pt x="84" y="243"/>
                          </a:lnTo>
                          <a:lnTo>
                            <a:pt x="94" y="317"/>
                          </a:lnTo>
                          <a:lnTo>
                            <a:pt x="118" y="317"/>
                          </a:lnTo>
                          <a:lnTo>
                            <a:pt x="121" y="238"/>
                          </a:lnTo>
                          <a:lnTo>
                            <a:pt x="119" y="159"/>
                          </a:lnTo>
                          <a:lnTo>
                            <a:pt x="119" y="118"/>
                          </a:lnTo>
                          <a:lnTo>
                            <a:pt x="125" y="105"/>
                          </a:lnTo>
                          <a:lnTo>
                            <a:pt x="127" y="107"/>
                          </a:lnTo>
                          <a:lnTo>
                            <a:pt x="154" y="93"/>
                          </a:lnTo>
                          <a:lnTo>
                            <a:pt x="155" y="68"/>
                          </a:lnTo>
                          <a:lnTo>
                            <a:pt x="114" y="8"/>
                          </a:lnTo>
                          <a:lnTo>
                            <a:pt x="84" y="0"/>
                          </a:lnTo>
                          <a:lnTo>
                            <a:pt x="90" y="40"/>
                          </a:lnTo>
                          <a:lnTo>
                            <a:pt x="84" y="80"/>
                          </a:lnTo>
                          <a:lnTo>
                            <a:pt x="71" y="42"/>
                          </a:lnTo>
                          <a:lnTo>
                            <a:pt x="49" y="0"/>
                          </a:lnTo>
                          <a:close/>
                        </a:path>
                      </a:pathLst>
                    </a:custGeom>
                    <a:solidFill>
                      <a:srgbClr val="5F3F1F"/>
                    </a:solidFill>
                    <a:ln w="9525">
                      <a:noFill/>
                    </a:ln>
                  </p:spPr>
                  <p:txBody>
                    <a:bodyPr/>
                    <a:lstStyle/>
                    <a:p>
                      <a:endParaRPr lang="zh-CN" altLang="en-US"/>
                    </a:p>
                  </p:txBody>
                </p:sp>
                <p:sp>
                  <p:nvSpPr>
                    <p:cNvPr id="11751" name="Freeform 489"/>
                    <p:cNvSpPr/>
                    <p:nvPr/>
                  </p:nvSpPr>
                  <p:spPr>
                    <a:xfrm>
                      <a:off x="9" y="34"/>
                      <a:ext cx="34" cy="83"/>
                    </a:xfrm>
                    <a:custGeom>
                      <a:avLst/>
                      <a:gdLst/>
                      <a:ahLst/>
                      <a:cxnLst>
                        <a:cxn ang="0">
                          <a:pos x="17" y="0"/>
                        </a:cxn>
                        <a:cxn ang="0">
                          <a:pos x="20" y="20"/>
                        </a:cxn>
                        <a:cxn ang="0">
                          <a:pos x="18" y="50"/>
                        </a:cxn>
                        <a:cxn ang="0">
                          <a:pos x="0" y="54"/>
                        </a:cxn>
                        <a:cxn ang="0">
                          <a:pos x="18" y="57"/>
                        </a:cxn>
                        <a:cxn ang="0">
                          <a:pos x="24" y="74"/>
                        </a:cxn>
                        <a:cxn ang="0">
                          <a:pos x="34" y="83"/>
                        </a:cxn>
                        <a:cxn ang="0">
                          <a:pos x="31" y="67"/>
                        </a:cxn>
                        <a:cxn ang="0">
                          <a:pos x="28" y="59"/>
                        </a:cxn>
                        <a:cxn ang="0">
                          <a:pos x="25" y="40"/>
                        </a:cxn>
                        <a:cxn ang="0">
                          <a:pos x="17" y="0"/>
                        </a:cxn>
                      </a:cxnLst>
                      <a:rect l="0" t="0" r="0" b="0"/>
                      <a:pathLst>
                        <a:path w="34" h="83">
                          <a:moveTo>
                            <a:pt x="17" y="0"/>
                          </a:moveTo>
                          <a:lnTo>
                            <a:pt x="20" y="20"/>
                          </a:lnTo>
                          <a:lnTo>
                            <a:pt x="18" y="50"/>
                          </a:lnTo>
                          <a:lnTo>
                            <a:pt x="0" y="54"/>
                          </a:lnTo>
                          <a:lnTo>
                            <a:pt x="18" y="57"/>
                          </a:lnTo>
                          <a:lnTo>
                            <a:pt x="24" y="74"/>
                          </a:lnTo>
                          <a:lnTo>
                            <a:pt x="34" y="83"/>
                          </a:lnTo>
                          <a:lnTo>
                            <a:pt x="31" y="67"/>
                          </a:lnTo>
                          <a:lnTo>
                            <a:pt x="28" y="59"/>
                          </a:lnTo>
                          <a:lnTo>
                            <a:pt x="25" y="40"/>
                          </a:lnTo>
                          <a:lnTo>
                            <a:pt x="17" y="0"/>
                          </a:lnTo>
                          <a:close/>
                        </a:path>
                      </a:pathLst>
                    </a:custGeom>
                    <a:solidFill>
                      <a:srgbClr val="3F1F00"/>
                    </a:solidFill>
                    <a:ln w="9525">
                      <a:noFill/>
                    </a:ln>
                  </p:spPr>
                  <p:txBody>
                    <a:bodyPr/>
                    <a:lstStyle/>
                    <a:p>
                      <a:endParaRPr lang="zh-CN" altLang="en-US"/>
                    </a:p>
                  </p:txBody>
                </p:sp>
                <p:sp>
                  <p:nvSpPr>
                    <p:cNvPr id="11752" name="Freeform 490"/>
                    <p:cNvSpPr/>
                    <p:nvPr/>
                  </p:nvSpPr>
                  <p:spPr>
                    <a:xfrm>
                      <a:off x="46" y="40"/>
                      <a:ext cx="8" cy="6"/>
                    </a:xfrm>
                    <a:custGeom>
                      <a:avLst/>
                      <a:gdLst/>
                      <a:ahLst/>
                      <a:cxnLst>
                        <a:cxn ang="0">
                          <a:pos x="0" y="6"/>
                        </a:cxn>
                        <a:cxn ang="0">
                          <a:pos x="1" y="0"/>
                        </a:cxn>
                        <a:cxn ang="0">
                          <a:pos x="8" y="5"/>
                        </a:cxn>
                        <a:cxn ang="0">
                          <a:pos x="0" y="6"/>
                        </a:cxn>
                      </a:cxnLst>
                      <a:rect l="0" t="0" r="0" b="0"/>
                      <a:pathLst>
                        <a:path w="8" h="6">
                          <a:moveTo>
                            <a:pt x="0" y="6"/>
                          </a:moveTo>
                          <a:lnTo>
                            <a:pt x="1" y="0"/>
                          </a:lnTo>
                          <a:lnTo>
                            <a:pt x="8" y="5"/>
                          </a:lnTo>
                          <a:lnTo>
                            <a:pt x="0" y="6"/>
                          </a:lnTo>
                          <a:close/>
                        </a:path>
                      </a:pathLst>
                    </a:custGeom>
                    <a:solidFill>
                      <a:srgbClr val="FFDFBF"/>
                    </a:solidFill>
                    <a:ln w="9525">
                      <a:noFill/>
                    </a:ln>
                  </p:spPr>
                  <p:txBody>
                    <a:bodyPr/>
                    <a:lstStyle/>
                    <a:p>
                      <a:endParaRPr lang="zh-CN" altLang="en-US"/>
                    </a:p>
                  </p:txBody>
                </p:sp>
              </p:grpSp>
            </p:grpSp>
          </p:grpSp>
          <p:grpSp>
            <p:nvGrpSpPr>
              <p:cNvPr id="11753" name="Group 491"/>
              <p:cNvGrpSpPr/>
              <p:nvPr/>
            </p:nvGrpSpPr>
            <p:grpSpPr>
              <a:xfrm>
                <a:off x="46" y="0"/>
                <a:ext cx="81" cy="162"/>
                <a:chOff x="0" y="0"/>
                <a:chExt cx="81" cy="162"/>
              </a:xfrm>
            </p:grpSpPr>
            <p:grpSp>
              <p:nvGrpSpPr>
                <p:cNvPr id="11754" name="Group 492"/>
                <p:cNvGrpSpPr/>
                <p:nvPr/>
              </p:nvGrpSpPr>
              <p:grpSpPr>
                <a:xfrm>
                  <a:off x="0" y="0"/>
                  <a:ext cx="45" cy="59"/>
                  <a:chOff x="0" y="0"/>
                  <a:chExt cx="45" cy="59"/>
                </a:xfrm>
              </p:grpSpPr>
              <p:grpSp>
                <p:nvGrpSpPr>
                  <p:cNvPr id="11755" name="Group 493"/>
                  <p:cNvGrpSpPr/>
                  <p:nvPr/>
                </p:nvGrpSpPr>
                <p:grpSpPr>
                  <a:xfrm>
                    <a:off x="1" y="1"/>
                    <a:ext cx="39" cy="58"/>
                    <a:chOff x="0" y="0"/>
                    <a:chExt cx="39" cy="58"/>
                  </a:xfrm>
                </p:grpSpPr>
                <p:sp>
                  <p:nvSpPr>
                    <p:cNvPr id="11756" name="Freeform 494"/>
                    <p:cNvSpPr/>
                    <p:nvPr/>
                  </p:nvSpPr>
                  <p:spPr>
                    <a:xfrm>
                      <a:off x="0" y="0"/>
                      <a:ext cx="38" cy="58"/>
                    </a:xfrm>
                    <a:custGeom>
                      <a:avLst/>
                      <a:gdLst/>
                      <a:ahLst/>
                      <a:cxnLst>
                        <a:cxn ang="0">
                          <a:pos x="38" y="9"/>
                        </a:cxn>
                        <a:cxn ang="0">
                          <a:pos x="38" y="19"/>
                        </a:cxn>
                        <a:cxn ang="0">
                          <a:pos x="37" y="23"/>
                        </a:cxn>
                        <a:cxn ang="0">
                          <a:pos x="38" y="25"/>
                        </a:cxn>
                        <a:cxn ang="0">
                          <a:pos x="38" y="29"/>
                        </a:cxn>
                        <a:cxn ang="0">
                          <a:pos x="38" y="34"/>
                        </a:cxn>
                        <a:cxn ang="0">
                          <a:pos x="37" y="38"/>
                        </a:cxn>
                        <a:cxn ang="0">
                          <a:pos x="37" y="44"/>
                        </a:cxn>
                        <a:cxn ang="0">
                          <a:pos x="36" y="46"/>
                        </a:cxn>
                        <a:cxn ang="0">
                          <a:pos x="31" y="49"/>
                        </a:cxn>
                        <a:cxn ang="0">
                          <a:pos x="33" y="52"/>
                        </a:cxn>
                        <a:cxn ang="0">
                          <a:pos x="27" y="58"/>
                        </a:cxn>
                        <a:cxn ang="0">
                          <a:pos x="4" y="49"/>
                        </a:cxn>
                        <a:cxn ang="0">
                          <a:pos x="4" y="36"/>
                        </a:cxn>
                        <a:cxn ang="0">
                          <a:pos x="3" y="34"/>
                        </a:cxn>
                        <a:cxn ang="0">
                          <a:pos x="2" y="32"/>
                        </a:cxn>
                        <a:cxn ang="0">
                          <a:pos x="0" y="29"/>
                        </a:cxn>
                        <a:cxn ang="0">
                          <a:pos x="0" y="21"/>
                        </a:cxn>
                        <a:cxn ang="0">
                          <a:pos x="2" y="21"/>
                        </a:cxn>
                        <a:cxn ang="0">
                          <a:pos x="2" y="19"/>
                        </a:cxn>
                        <a:cxn ang="0">
                          <a:pos x="2" y="13"/>
                        </a:cxn>
                        <a:cxn ang="0">
                          <a:pos x="2" y="11"/>
                        </a:cxn>
                        <a:cxn ang="0">
                          <a:pos x="3" y="7"/>
                        </a:cxn>
                        <a:cxn ang="0">
                          <a:pos x="6" y="4"/>
                        </a:cxn>
                        <a:cxn ang="0">
                          <a:pos x="9" y="2"/>
                        </a:cxn>
                        <a:cxn ang="0">
                          <a:pos x="13" y="0"/>
                        </a:cxn>
                        <a:cxn ang="0">
                          <a:pos x="17" y="0"/>
                        </a:cxn>
                        <a:cxn ang="0">
                          <a:pos x="21" y="0"/>
                        </a:cxn>
                        <a:cxn ang="0">
                          <a:pos x="27" y="0"/>
                        </a:cxn>
                        <a:cxn ang="0">
                          <a:pos x="30" y="0"/>
                        </a:cxn>
                        <a:cxn ang="0">
                          <a:pos x="34" y="2"/>
                        </a:cxn>
                        <a:cxn ang="0">
                          <a:pos x="37" y="4"/>
                        </a:cxn>
                        <a:cxn ang="0">
                          <a:pos x="37" y="6"/>
                        </a:cxn>
                        <a:cxn ang="0">
                          <a:pos x="38" y="9"/>
                        </a:cxn>
                      </a:cxnLst>
                      <a:rect l="0" t="0" r="0" b="0"/>
                      <a:pathLst>
                        <a:path w="38" h="58">
                          <a:moveTo>
                            <a:pt x="38" y="9"/>
                          </a:moveTo>
                          <a:lnTo>
                            <a:pt x="38" y="19"/>
                          </a:lnTo>
                          <a:lnTo>
                            <a:pt x="37" y="23"/>
                          </a:lnTo>
                          <a:lnTo>
                            <a:pt x="38" y="25"/>
                          </a:lnTo>
                          <a:lnTo>
                            <a:pt x="38" y="29"/>
                          </a:lnTo>
                          <a:lnTo>
                            <a:pt x="38" y="34"/>
                          </a:lnTo>
                          <a:lnTo>
                            <a:pt x="37" y="38"/>
                          </a:lnTo>
                          <a:lnTo>
                            <a:pt x="37" y="44"/>
                          </a:lnTo>
                          <a:lnTo>
                            <a:pt x="36" y="46"/>
                          </a:lnTo>
                          <a:lnTo>
                            <a:pt x="31" y="49"/>
                          </a:lnTo>
                          <a:lnTo>
                            <a:pt x="33" y="52"/>
                          </a:lnTo>
                          <a:lnTo>
                            <a:pt x="27" y="58"/>
                          </a:lnTo>
                          <a:lnTo>
                            <a:pt x="4" y="49"/>
                          </a:lnTo>
                          <a:lnTo>
                            <a:pt x="4" y="36"/>
                          </a:lnTo>
                          <a:lnTo>
                            <a:pt x="3" y="34"/>
                          </a:lnTo>
                          <a:lnTo>
                            <a:pt x="2" y="32"/>
                          </a:lnTo>
                          <a:lnTo>
                            <a:pt x="0" y="29"/>
                          </a:lnTo>
                          <a:lnTo>
                            <a:pt x="0" y="21"/>
                          </a:lnTo>
                          <a:lnTo>
                            <a:pt x="2" y="21"/>
                          </a:lnTo>
                          <a:lnTo>
                            <a:pt x="2" y="19"/>
                          </a:lnTo>
                          <a:lnTo>
                            <a:pt x="2" y="13"/>
                          </a:lnTo>
                          <a:lnTo>
                            <a:pt x="2" y="11"/>
                          </a:lnTo>
                          <a:lnTo>
                            <a:pt x="3" y="7"/>
                          </a:lnTo>
                          <a:lnTo>
                            <a:pt x="6" y="4"/>
                          </a:lnTo>
                          <a:lnTo>
                            <a:pt x="9" y="2"/>
                          </a:lnTo>
                          <a:lnTo>
                            <a:pt x="13" y="0"/>
                          </a:lnTo>
                          <a:lnTo>
                            <a:pt x="17" y="0"/>
                          </a:lnTo>
                          <a:lnTo>
                            <a:pt x="21" y="0"/>
                          </a:lnTo>
                          <a:lnTo>
                            <a:pt x="27" y="0"/>
                          </a:lnTo>
                          <a:lnTo>
                            <a:pt x="30" y="0"/>
                          </a:lnTo>
                          <a:lnTo>
                            <a:pt x="34" y="2"/>
                          </a:lnTo>
                          <a:lnTo>
                            <a:pt x="37" y="4"/>
                          </a:lnTo>
                          <a:lnTo>
                            <a:pt x="37" y="6"/>
                          </a:lnTo>
                          <a:lnTo>
                            <a:pt x="38" y="9"/>
                          </a:lnTo>
                          <a:close/>
                        </a:path>
                      </a:pathLst>
                    </a:custGeom>
                    <a:solidFill>
                      <a:srgbClr val="FF7F7F"/>
                    </a:solidFill>
                    <a:ln w="9525">
                      <a:noFill/>
                    </a:ln>
                  </p:spPr>
                  <p:txBody>
                    <a:bodyPr/>
                    <a:lstStyle/>
                    <a:p>
                      <a:endParaRPr lang="zh-CN" altLang="en-US"/>
                    </a:p>
                  </p:txBody>
                </p:sp>
                <p:grpSp>
                  <p:nvGrpSpPr>
                    <p:cNvPr id="11757" name="Group 495"/>
                    <p:cNvGrpSpPr/>
                    <p:nvPr/>
                  </p:nvGrpSpPr>
                  <p:grpSpPr>
                    <a:xfrm>
                      <a:off x="4" y="23"/>
                      <a:ext cx="35" cy="25"/>
                      <a:chOff x="0" y="0"/>
                      <a:chExt cx="35" cy="25"/>
                    </a:xfrm>
                  </p:grpSpPr>
                  <p:sp>
                    <p:nvSpPr>
                      <p:cNvPr id="11758" name="Freeform 496"/>
                      <p:cNvSpPr/>
                      <p:nvPr/>
                    </p:nvSpPr>
                    <p:spPr>
                      <a:xfrm>
                        <a:off x="15" y="0"/>
                        <a:ext cx="10" cy="1"/>
                      </a:xfrm>
                      <a:custGeom>
                        <a:avLst/>
                        <a:gdLst/>
                        <a:ahLst/>
                        <a:cxnLst>
                          <a:cxn ang="0">
                            <a:pos x="0" y="0"/>
                          </a:cxn>
                          <a:cxn ang="0">
                            <a:pos x="4" y="0"/>
                          </a:cxn>
                          <a:cxn ang="0">
                            <a:pos x="8" y="0"/>
                          </a:cxn>
                          <a:cxn ang="0">
                            <a:pos x="8" y="0"/>
                          </a:cxn>
                          <a:cxn ang="0">
                            <a:pos x="10" y="0"/>
                          </a:cxn>
                          <a:cxn ang="0">
                            <a:pos x="10" y="0"/>
                          </a:cxn>
                          <a:cxn ang="0">
                            <a:pos x="8" y="0"/>
                          </a:cxn>
                          <a:cxn ang="0">
                            <a:pos x="8" y="0"/>
                          </a:cxn>
                          <a:cxn ang="0">
                            <a:pos x="5" y="0"/>
                          </a:cxn>
                          <a:cxn ang="0">
                            <a:pos x="2" y="0"/>
                          </a:cxn>
                          <a:cxn ang="0">
                            <a:pos x="4" y="0"/>
                          </a:cxn>
                          <a:cxn ang="0">
                            <a:pos x="1" y="0"/>
                          </a:cxn>
                          <a:cxn ang="0">
                            <a:pos x="0" y="0"/>
                          </a:cxn>
                        </a:cxnLst>
                        <a:rect l="0" t="0" r="0" b="0"/>
                        <a:pathLst>
                          <a:path w="10" h="1">
                            <a:moveTo>
                              <a:pt x="0" y="0"/>
                            </a:moveTo>
                            <a:lnTo>
                              <a:pt x="4" y="0"/>
                            </a:lnTo>
                            <a:lnTo>
                              <a:pt x="8" y="0"/>
                            </a:lnTo>
                            <a:lnTo>
                              <a:pt x="10" y="0"/>
                            </a:lnTo>
                            <a:lnTo>
                              <a:pt x="8" y="0"/>
                            </a:lnTo>
                            <a:lnTo>
                              <a:pt x="5" y="0"/>
                            </a:lnTo>
                            <a:lnTo>
                              <a:pt x="2" y="0"/>
                            </a:lnTo>
                            <a:lnTo>
                              <a:pt x="4" y="0"/>
                            </a:lnTo>
                            <a:lnTo>
                              <a:pt x="1" y="0"/>
                            </a:lnTo>
                            <a:lnTo>
                              <a:pt x="0" y="0"/>
                            </a:lnTo>
                            <a:close/>
                          </a:path>
                        </a:pathLst>
                      </a:custGeom>
                      <a:solidFill>
                        <a:srgbClr val="7F5F3F"/>
                      </a:solidFill>
                      <a:ln w="9525">
                        <a:noFill/>
                      </a:ln>
                    </p:spPr>
                    <p:txBody>
                      <a:bodyPr/>
                      <a:lstStyle/>
                      <a:p>
                        <a:endParaRPr lang="zh-CN" altLang="en-US"/>
                      </a:p>
                    </p:txBody>
                  </p:sp>
                  <p:sp>
                    <p:nvSpPr>
                      <p:cNvPr id="11759" name="Freeform 497"/>
                      <p:cNvSpPr/>
                      <p:nvPr/>
                    </p:nvSpPr>
                    <p:spPr>
                      <a:xfrm>
                        <a:off x="34" y="11"/>
                        <a:ext cx="1" cy="2"/>
                      </a:xfrm>
                      <a:custGeom>
                        <a:avLst/>
                        <a:gdLst/>
                        <a:ahLst/>
                        <a:cxnLst>
                          <a:cxn ang="0">
                            <a:pos x="0" y="2"/>
                          </a:cxn>
                          <a:cxn ang="0">
                            <a:pos x="0" y="2"/>
                          </a:cxn>
                          <a:cxn ang="0">
                            <a:pos x="0" y="0"/>
                          </a:cxn>
                          <a:cxn ang="0">
                            <a:pos x="0" y="2"/>
                          </a:cxn>
                        </a:cxnLst>
                        <a:rect l="0" t="0" r="0" b="0"/>
                        <a:pathLst>
                          <a:path w="1" h="2">
                            <a:moveTo>
                              <a:pt x="0" y="2"/>
                            </a:moveTo>
                            <a:lnTo>
                              <a:pt x="0" y="2"/>
                            </a:lnTo>
                            <a:lnTo>
                              <a:pt x="0" y="0"/>
                            </a:lnTo>
                            <a:lnTo>
                              <a:pt x="0" y="2"/>
                            </a:lnTo>
                            <a:close/>
                          </a:path>
                        </a:pathLst>
                      </a:custGeom>
                      <a:solidFill>
                        <a:srgbClr val="7F5F3F"/>
                      </a:solidFill>
                      <a:ln w="9525">
                        <a:noFill/>
                      </a:ln>
                    </p:spPr>
                    <p:txBody>
                      <a:bodyPr/>
                      <a:lstStyle/>
                      <a:p>
                        <a:endParaRPr lang="zh-CN" altLang="en-US"/>
                      </a:p>
                    </p:txBody>
                  </p:sp>
                  <p:sp>
                    <p:nvSpPr>
                      <p:cNvPr id="11760" name="Freeform 498"/>
                      <p:cNvSpPr/>
                      <p:nvPr/>
                    </p:nvSpPr>
                    <p:spPr>
                      <a:xfrm>
                        <a:off x="0" y="14"/>
                        <a:ext cx="19" cy="11"/>
                      </a:xfrm>
                      <a:custGeom>
                        <a:avLst/>
                        <a:gdLst/>
                        <a:ahLst/>
                        <a:cxnLst>
                          <a:cxn ang="0">
                            <a:pos x="2" y="1"/>
                          </a:cxn>
                          <a:cxn ang="0">
                            <a:pos x="3" y="0"/>
                          </a:cxn>
                          <a:cxn ang="0">
                            <a:pos x="9" y="7"/>
                          </a:cxn>
                          <a:cxn ang="0">
                            <a:pos x="19" y="11"/>
                          </a:cxn>
                          <a:cxn ang="0">
                            <a:pos x="7" y="8"/>
                          </a:cxn>
                          <a:cxn ang="0">
                            <a:pos x="3" y="5"/>
                          </a:cxn>
                          <a:cxn ang="0">
                            <a:pos x="2" y="5"/>
                          </a:cxn>
                          <a:cxn ang="0">
                            <a:pos x="0" y="0"/>
                          </a:cxn>
                          <a:cxn ang="0">
                            <a:pos x="2" y="1"/>
                          </a:cxn>
                        </a:cxnLst>
                        <a:rect l="0" t="0" r="0" b="0"/>
                        <a:pathLst>
                          <a:path w="19" h="11">
                            <a:moveTo>
                              <a:pt x="2" y="1"/>
                            </a:moveTo>
                            <a:lnTo>
                              <a:pt x="3" y="0"/>
                            </a:lnTo>
                            <a:lnTo>
                              <a:pt x="9" y="7"/>
                            </a:lnTo>
                            <a:lnTo>
                              <a:pt x="19" y="11"/>
                            </a:lnTo>
                            <a:lnTo>
                              <a:pt x="7" y="8"/>
                            </a:lnTo>
                            <a:lnTo>
                              <a:pt x="3" y="5"/>
                            </a:lnTo>
                            <a:lnTo>
                              <a:pt x="2" y="5"/>
                            </a:lnTo>
                            <a:lnTo>
                              <a:pt x="0" y="0"/>
                            </a:lnTo>
                            <a:lnTo>
                              <a:pt x="2" y="1"/>
                            </a:lnTo>
                            <a:close/>
                          </a:path>
                        </a:pathLst>
                      </a:custGeom>
                      <a:solidFill>
                        <a:srgbClr val="7F5F3F"/>
                      </a:solidFill>
                      <a:ln w="9525">
                        <a:noFill/>
                      </a:ln>
                    </p:spPr>
                    <p:txBody>
                      <a:bodyPr/>
                      <a:lstStyle/>
                      <a:p>
                        <a:endParaRPr lang="zh-CN" altLang="en-US"/>
                      </a:p>
                    </p:txBody>
                  </p:sp>
                </p:grpSp>
              </p:grpSp>
              <p:sp>
                <p:nvSpPr>
                  <p:cNvPr id="11761" name="Freeform 499"/>
                  <p:cNvSpPr/>
                  <p:nvPr/>
                </p:nvSpPr>
                <p:spPr>
                  <a:xfrm>
                    <a:off x="0" y="0"/>
                    <a:ext cx="45" cy="37"/>
                  </a:xfrm>
                  <a:custGeom>
                    <a:avLst/>
                    <a:gdLst/>
                    <a:ahLst/>
                    <a:cxnLst>
                      <a:cxn ang="0">
                        <a:pos x="5" y="37"/>
                      </a:cxn>
                      <a:cxn ang="0">
                        <a:pos x="1" y="33"/>
                      </a:cxn>
                      <a:cxn ang="0">
                        <a:pos x="0" y="26"/>
                      </a:cxn>
                      <a:cxn ang="0">
                        <a:pos x="0" y="20"/>
                      </a:cxn>
                      <a:cxn ang="0">
                        <a:pos x="0" y="12"/>
                      </a:cxn>
                      <a:cxn ang="0">
                        <a:pos x="0" y="7"/>
                      </a:cxn>
                      <a:cxn ang="0">
                        <a:pos x="5" y="3"/>
                      </a:cxn>
                      <a:cxn ang="0">
                        <a:pos x="10" y="0"/>
                      </a:cxn>
                      <a:cxn ang="0">
                        <a:pos x="18" y="0"/>
                      </a:cxn>
                      <a:cxn ang="0">
                        <a:pos x="31" y="0"/>
                      </a:cxn>
                      <a:cxn ang="0">
                        <a:pos x="38" y="3"/>
                      </a:cxn>
                      <a:cxn ang="0">
                        <a:pos x="42" y="3"/>
                      </a:cxn>
                      <a:cxn ang="0">
                        <a:pos x="45" y="3"/>
                      </a:cxn>
                      <a:cxn ang="0">
                        <a:pos x="42" y="5"/>
                      </a:cxn>
                      <a:cxn ang="0">
                        <a:pos x="39" y="9"/>
                      </a:cxn>
                      <a:cxn ang="0">
                        <a:pos x="39" y="10"/>
                      </a:cxn>
                      <a:cxn ang="0">
                        <a:pos x="37" y="8"/>
                      </a:cxn>
                      <a:cxn ang="0">
                        <a:pos x="31" y="8"/>
                      </a:cxn>
                      <a:cxn ang="0">
                        <a:pos x="24" y="8"/>
                      </a:cxn>
                      <a:cxn ang="0">
                        <a:pos x="20" y="8"/>
                      </a:cxn>
                      <a:cxn ang="0">
                        <a:pos x="14" y="8"/>
                      </a:cxn>
                      <a:cxn ang="0">
                        <a:pos x="17" y="9"/>
                      </a:cxn>
                      <a:cxn ang="0">
                        <a:pos x="17" y="10"/>
                      </a:cxn>
                      <a:cxn ang="0">
                        <a:pos x="15" y="14"/>
                      </a:cxn>
                      <a:cxn ang="0">
                        <a:pos x="12" y="17"/>
                      </a:cxn>
                      <a:cxn ang="0">
                        <a:pos x="11" y="21"/>
                      </a:cxn>
                      <a:cxn ang="0">
                        <a:pos x="11" y="26"/>
                      </a:cxn>
                      <a:cxn ang="0">
                        <a:pos x="7" y="24"/>
                      </a:cxn>
                      <a:cxn ang="0">
                        <a:pos x="7" y="21"/>
                      </a:cxn>
                      <a:cxn ang="0">
                        <a:pos x="4" y="21"/>
                      </a:cxn>
                      <a:cxn ang="0">
                        <a:pos x="1" y="21"/>
                      </a:cxn>
                      <a:cxn ang="0">
                        <a:pos x="1" y="22"/>
                      </a:cxn>
                      <a:cxn ang="0">
                        <a:pos x="1" y="29"/>
                      </a:cxn>
                      <a:cxn ang="0">
                        <a:pos x="4" y="33"/>
                      </a:cxn>
                      <a:cxn ang="0">
                        <a:pos x="5" y="37"/>
                      </a:cxn>
                    </a:cxnLst>
                    <a:rect l="0" t="0" r="0" b="0"/>
                    <a:pathLst>
                      <a:path w="45" h="37">
                        <a:moveTo>
                          <a:pt x="5" y="37"/>
                        </a:moveTo>
                        <a:lnTo>
                          <a:pt x="1" y="33"/>
                        </a:lnTo>
                        <a:lnTo>
                          <a:pt x="0" y="26"/>
                        </a:lnTo>
                        <a:lnTo>
                          <a:pt x="0" y="20"/>
                        </a:lnTo>
                        <a:lnTo>
                          <a:pt x="0" y="12"/>
                        </a:lnTo>
                        <a:lnTo>
                          <a:pt x="0" y="7"/>
                        </a:lnTo>
                        <a:lnTo>
                          <a:pt x="5" y="3"/>
                        </a:lnTo>
                        <a:lnTo>
                          <a:pt x="10" y="0"/>
                        </a:lnTo>
                        <a:lnTo>
                          <a:pt x="18" y="0"/>
                        </a:lnTo>
                        <a:lnTo>
                          <a:pt x="31" y="0"/>
                        </a:lnTo>
                        <a:lnTo>
                          <a:pt x="38" y="3"/>
                        </a:lnTo>
                        <a:lnTo>
                          <a:pt x="42" y="3"/>
                        </a:lnTo>
                        <a:lnTo>
                          <a:pt x="45" y="3"/>
                        </a:lnTo>
                        <a:lnTo>
                          <a:pt x="42" y="5"/>
                        </a:lnTo>
                        <a:lnTo>
                          <a:pt x="39" y="9"/>
                        </a:lnTo>
                        <a:lnTo>
                          <a:pt x="39" y="10"/>
                        </a:lnTo>
                        <a:lnTo>
                          <a:pt x="37" y="8"/>
                        </a:lnTo>
                        <a:lnTo>
                          <a:pt x="31" y="8"/>
                        </a:lnTo>
                        <a:lnTo>
                          <a:pt x="24" y="8"/>
                        </a:lnTo>
                        <a:lnTo>
                          <a:pt x="20" y="8"/>
                        </a:lnTo>
                        <a:lnTo>
                          <a:pt x="14" y="8"/>
                        </a:lnTo>
                        <a:lnTo>
                          <a:pt x="17" y="9"/>
                        </a:lnTo>
                        <a:lnTo>
                          <a:pt x="17" y="10"/>
                        </a:lnTo>
                        <a:lnTo>
                          <a:pt x="15" y="14"/>
                        </a:lnTo>
                        <a:lnTo>
                          <a:pt x="12" y="17"/>
                        </a:lnTo>
                        <a:lnTo>
                          <a:pt x="11" y="21"/>
                        </a:lnTo>
                        <a:lnTo>
                          <a:pt x="11" y="26"/>
                        </a:lnTo>
                        <a:lnTo>
                          <a:pt x="7" y="24"/>
                        </a:lnTo>
                        <a:lnTo>
                          <a:pt x="7" y="21"/>
                        </a:lnTo>
                        <a:lnTo>
                          <a:pt x="4" y="21"/>
                        </a:lnTo>
                        <a:lnTo>
                          <a:pt x="1" y="21"/>
                        </a:lnTo>
                        <a:lnTo>
                          <a:pt x="1" y="22"/>
                        </a:lnTo>
                        <a:lnTo>
                          <a:pt x="1" y="29"/>
                        </a:lnTo>
                        <a:lnTo>
                          <a:pt x="4" y="33"/>
                        </a:lnTo>
                        <a:lnTo>
                          <a:pt x="5" y="37"/>
                        </a:lnTo>
                        <a:close/>
                      </a:path>
                    </a:pathLst>
                  </a:custGeom>
                  <a:solidFill>
                    <a:srgbClr val="BF7F1F"/>
                  </a:solidFill>
                  <a:ln w="9525">
                    <a:noFill/>
                  </a:ln>
                </p:spPr>
                <p:txBody>
                  <a:bodyPr/>
                  <a:lstStyle/>
                  <a:p>
                    <a:endParaRPr lang="zh-CN" altLang="en-US"/>
                  </a:p>
                </p:txBody>
              </p:sp>
            </p:grpSp>
            <p:sp>
              <p:nvSpPr>
                <p:cNvPr id="11762" name="Freeform 500"/>
                <p:cNvSpPr/>
                <p:nvPr/>
              </p:nvSpPr>
              <p:spPr>
                <a:xfrm>
                  <a:off x="42" y="147"/>
                  <a:ext cx="39" cy="15"/>
                </a:xfrm>
                <a:custGeom>
                  <a:avLst/>
                  <a:gdLst/>
                  <a:ahLst/>
                  <a:cxnLst>
                    <a:cxn ang="0">
                      <a:pos x="39" y="13"/>
                    </a:cxn>
                    <a:cxn ang="0">
                      <a:pos x="29" y="15"/>
                    </a:cxn>
                    <a:cxn ang="0">
                      <a:pos x="16" y="13"/>
                    </a:cxn>
                    <a:cxn ang="0">
                      <a:pos x="6" y="11"/>
                    </a:cxn>
                    <a:cxn ang="0">
                      <a:pos x="0" y="2"/>
                    </a:cxn>
                    <a:cxn ang="0">
                      <a:pos x="17" y="3"/>
                    </a:cxn>
                    <a:cxn ang="0">
                      <a:pos x="16" y="0"/>
                    </a:cxn>
                    <a:cxn ang="0">
                      <a:pos x="24" y="0"/>
                    </a:cxn>
                    <a:cxn ang="0">
                      <a:pos x="31" y="3"/>
                    </a:cxn>
                    <a:cxn ang="0">
                      <a:pos x="36" y="4"/>
                    </a:cxn>
                    <a:cxn ang="0">
                      <a:pos x="39" y="13"/>
                    </a:cxn>
                  </a:cxnLst>
                  <a:rect l="0" t="0" r="0" b="0"/>
                  <a:pathLst>
                    <a:path w="39" h="15">
                      <a:moveTo>
                        <a:pt x="39" y="13"/>
                      </a:moveTo>
                      <a:lnTo>
                        <a:pt x="29" y="15"/>
                      </a:lnTo>
                      <a:lnTo>
                        <a:pt x="16" y="13"/>
                      </a:lnTo>
                      <a:lnTo>
                        <a:pt x="6" y="11"/>
                      </a:lnTo>
                      <a:lnTo>
                        <a:pt x="0" y="2"/>
                      </a:lnTo>
                      <a:lnTo>
                        <a:pt x="17" y="3"/>
                      </a:lnTo>
                      <a:lnTo>
                        <a:pt x="16" y="0"/>
                      </a:lnTo>
                      <a:lnTo>
                        <a:pt x="24" y="0"/>
                      </a:lnTo>
                      <a:lnTo>
                        <a:pt x="31" y="3"/>
                      </a:lnTo>
                      <a:lnTo>
                        <a:pt x="36" y="4"/>
                      </a:lnTo>
                      <a:lnTo>
                        <a:pt x="39" y="13"/>
                      </a:lnTo>
                      <a:close/>
                    </a:path>
                  </a:pathLst>
                </a:custGeom>
                <a:solidFill>
                  <a:srgbClr val="FF7F7F"/>
                </a:solidFill>
                <a:ln w="9525">
                  <a:noFill/>
                </a:ln>
              </p:spPr>
              <p:txBody>
                <a:bodyPr/>
                <a:lstStyle/>
                <a:p>
                  <a:endParaRPr lang="zh-CN" altLang="en-US"/>
                </a:p>
              </p:txBody>
            </p:sp>
          </p:grpSp>
        </p:grpSp>
        <p:grpSp>
          <p:nvGrpSpPr>
            <p:cNvPr id="11763" name="Group 501"/>
            <p:cNvGrpSpPr/>
            <p:nvPr/>
          </p:nvGrpSpPr>
          <p:grpSpPr>
            <a:xfrm>
              <a:off x="2511" y="1920"/>
              <a:ext cx="132" cy="355"/>
              <a:chOff x="0" y="0"/>
              <a:chExt cx="132" cy="355"/>
            </a:xfrm>
          </p:grpSpPr>
          <p:sp>
            <p:nvSpPr>
              <p:cNvPr id="11764" name="Freeform 502"/>
              <p:cNvSpPr/>
              <p:nvPr/>
            </p:nvSpPr>
            <p:spPr>
              <a:xfrm>
                <a:off x="28" y="245"/>
                <a:ext cx="67" cy="100"/>
              </a:xfrm>
              <a:custGeom>
                <a:avLst/>
                <a:gdLst/>
                <a:ahLst/>
                <a:cxnLst>
                  <a:cxn ang="0">
                    <a:pos x="14" y="0"/>
                  </a:cxn>
                  <a:cxn ang="0">
                    <a:pos x="13" y="10"/>
                  </a:cxn>
                  <a:cxn ang="0">
                    <a:pos x="12" y="25"/>
                  </a:cxn>
                  <a:cxn ang="0">
                    <a:pos x="12" y="38"/>
                  </a:cxn>
                  <a:cxn ang="0">
                    <a:pos x="13" y="50"/>
                  </a:cxn>
                  <a:cxn ang="0">
                    <a:pos x="13" y="60"/>
                  </a:cxn>
                  <a:cxn ang="0">
                    <a:pos x="13" y="72"/>
                  </a:cxn>
                  <a:cxn ang="0">
                    <a:pos x="12" y="77"/>
                  </a:cxn>
                  <a:cxn ang="0">
                    <a:pos x="3" y="93"/>
                  </a:cxn>
                  <a:cxn ang="0">
                    <a:pos x="0" y="98"/>
                  </a:cxn>
                  <a:cxn ang="0">
                    <a:pos x="13" y="100"/>
                  </a:cxn>
                  <a:cxn ang="0">
                    <a:pos x="20" y="92"/>
                  </a:cxn>
                  <a:cxn ang="0">
                    <a:pos x="24" y="84"/>
                  </a:cxn>
                  <a:cxn ang="0">
                    <a:pos x="27" y="72"/>
                  </a:cxn>
                  <a:cxn ang="0">
                    <a:pos x="36" y="38"/>
                  </a:cxn>
                  <a:cxn ang="0">
                    <a:pos x="38" y="27"/>
                  </a:cxn>
                  <a:cxn ang="0">
                    <a:pos x="36" y="47"/>
                  </a:cxn>
                  <a:cxn ang="0">
                    <a:pos x="38" y="58"/>
                  </a:cxn>
                  <a:cxn ang="0">
                    <a:pos x="40" y="68"/>
                  </a:cxn>
                  <a:cxn ang="0">
                    <a:pos x="38" y="79"/>
                  </a:cxn>
                  <a:cxn ang="0">
                    <a:pos x="38" y="83"/>
                  </a:cxn>
                  <a:cxn ang="0">
                    <a:pos x="48" y="97"/>
                  </a:cxn>
                  <a:cxn ang="0">
                    <a:pos x="56" y="98"/>
                  </a:cxn>
                  <a:cxn ang="0">
                    <a:pos x="60" y="98"/>
                  </a:cxn>
                  <a:cxn ang="0">
                    <a:pos x="65" y="94"/>
                  </a:cxn>
                  <a:cxn ang="0">
                    <a:pos x="54" y="79"/>
                  </a:cxn>
                  <a:cxn ang="0">
                    <a:pos x="60" y="43"/>
                  </a:cxn>
                  <a:cxn ang="0">
                    <a:pos x="63" y="27"/>
                  </a:cxn>
                  <a:cxn ang="0">
                    <a:pos x="67" y="0"/>
                  </a:cxn>
                  <a:cxn ang="0">
                    <a:pos x="14" y="0"/>
                  </a:cxn>
                </a:cxnLst>
                <a:rect l="0" t="0" r="0" b="0"/>
                <a:pathLst>
                  <a:path w="67" h="100">
                    <a:moveTo>
                      <a:pt x="14" y="0"/>
                    </a:moveTo>
                    <a:lnTo>
                      <a:pt x="13" y="10"/>
                    </a:lnTo>
                    <a:lnTo>
                      <a:pt x="12" y="25"/>
                    </a:lnTo>
                    <a:lnTo>
                      <a:pt x="12" y="38"/>
                    </a:lnTo>
                    <a:lnTo>
                      <a:pt x="13" y="50"/>
                    </a:lnTo>
                    <a:lnTo>
                      <a:pt x="13" y="60"/>
                    </a:lnTo>
                    <a:lnTo>
                      <a:pt x="13" y="72"/>
                    </a:lnTo>
                    <a:lnTo>
                      <a:pt x="12" y="77"/>
                    </a:lnTo>
                    <a:lnTo>
                      <a:pt x="3" y="93"/>
                    </a:lnTo>
                    <a:lnTo>
                      <a:pt x="0" y="98"/>
                    </a:lnTo>
                    <a:lnTo>
                      <a:pt x="13" y="100"/>
                    </a:lnTo>
                    <a:lnTo>
                      <a:pt x="20" y="92"/>
                    </a:lnTo>
                    <a:lnTo>
                      <a:pt x="24" y="84"/>
                    </a:lnTo>
                    <a:lnTo>
                      <a:pt x="27" y="72"/>
                    </a:lnTo>
                    <a:lnTo>
                      <a:pt x="36" y="38"/>
                    </a:lnTo>
                    <a:lnTo>
                      <a:pt x="38" y="27"/>
                    </a:lnTo>
                    <a:lnTo>
                      <a:pt x="36" y="47"/>
                    </a:lnTo>
                    <a:lnTo>
                      <a:pt x="38" y="58"/>
                    </a:lnTo>
                    <a:lnTo>
                      <a:pt x="40" y="68"/>
                    </a:lnTo>
                    <a:lnTo>
                      <a:pt x="38" y="79"/>
                    </a:lnTo>
                    <a:lnTo>
                      <a:pt x="38" y="83"/>
                    </a:lnTo>
                    <a:lnTo>
                      <a:pt x="48" y="97"/>
                    </a:lnTo>
                    <a:lnTo>
                      <a:pt x="56" y="98"/>
                    </a:lnTo>
                    <a:lnTo>
                      <a:pt x="60" y="98"/>
                    </a:lnTo>
                    <a:lnTo>
                      <a:pt x="65" y="94"/>
                    </a:lnTo>
                    <a:lnTo>
                      <a:pt x="54" y="79"/>
                    </a:lnTo>
                    <a:lnTo>
                      <a:pt x="60" y="43"/>
                    </a:lnTo>
                    <a:lnTo>
                      <a:pt x="63" y="27"/>
                    </a:lnTo>
                    <a:lnTo>
                      <a:pt x="67" y="0"/>
                    </a:lnTo>
                    <a:lnTo>
                      <a:pt x="14" y="0"/>
                    </a:lnTo>
                    <a:close/>
                  </a:path>
                </a:pathLst>
              </a:custGeom>
              <a:solidFill>
                <a:srgbClr val="7F3F00"/>
              </a:solidFill>
              <a:ln w="9525">
                <a:noFill/>
              </a:ln>
            </p:spPr>
            <p:txBody>
              <a:bodyPr/>
              <a:lstStyle/>
              <a:p>
                <a:endParaRPr lang="zh-CN" altLang="en-US"/>
              </a:p>
            </p:txBody>
          </p:sp>
          <p:grpSp>
            <p:nvGrpSpPr>
              <p:cNvPr id="11765" name="Group 503"/>
              <p:cNvGrpSpPr/>
              <p:nvPr/>
            </p:nvGrpSpPr>
            <p:grpSpPr>
              <a:xfrm>
                <a:off x="3" y="115"/>
                <a:ext cx="126" cy="98"/>
                <a:chOff x="0" y="0"/>
                <a:chExt cx="126" cy="98"/>
              </a:xfrm>
            </p:grpSpPr>
            <p:sp>
              <p:nvSpPr>
                <p:cNvPr id="11766" name="Freeform 504"/>
                <p:cNvSpPr/>
                <p:nvPr/>
              </p:nvSpPr>
              <p:spPr>
                <a:xfrm>
                  <a:off x="0" y="2"/>
                  <a:ext cx="27" cy="96"/>
                </a:xfrm>
                <a:custGeom>
                  <a:avLst/>
                  <a:gdLst/>
                  <a:ahLst/>
                  <a:cxnLst>
                    <a:cxn ang="0">
                      <a:pos x="0" y="0"/>
                    </a:cxn>
                    <a:cxn ang="0">
                      <a:pos x="0" y="21"/>
                    </a:cxn>
                    <a:cxn ang="0">
                      <a:pos x="2" y="52"/>
                    </a:cxn>
                    <a:cxn ang="0">
                      <a:pos x="7" y="78"/>
                    </a:cxn>
                    <a:cxn ang="0">
                      <a:pos x="14" y="94"/>
                    </a:cxn>
                    <a:cxn ang="0">
                      <a:pos x="17" y="96"/>
                    </a:cxn>
                    <a:cxn ang="0">
                      <a:pos x="20" y="92"/>
                    </a:cxn>
                    <a:cxn ang="0">
                      <a:pos x="21" y="80"/>
                    </a:cxn>
                    <a:cxn ang="0">
                      <a:pos x="27" y="78"/>
                    </a:cxn>
                    <a:cxn ang="0">
                      <a:pos x="18" y="69"/>
                    </a:cxn>
                    <a:cxn ang="0">
                      <a:pos x="12" y="63"/>
                    </a:cxn>
                    <a:cxn ang="0">
                      <a:pos x="14" y="19"/>
                    </a:cxn>
                    <a:cxn ang="0">
                      <a:pos x="17" y="2"/>
                    </a:cxn>
                    <a:cxn ang="0">
                      <a:pos x="0" y="0"/>
                    </a:cxn>
                  </a:cxnLst>
                  <a:rect l="0" t="0" r="0" b="0"/>
                  <a:pathLst>
                    <a:path w="27" h="96">
                      <a:moveTo>
                        <a:pt x="0" y="0"/>
                      </a:moveTo>
                      <a:lnTo>
                        <a:pt x="0" y="21"/>
                      </a:lnTo>
                      <a:lnTo>
                        <a:pt x="2" y="52"/>
                      </a:lnTo>
                      <a:lnTo>
                        <a:pt x="7" y="78"/>
                      </a:lnTo>
                      <a:lnTo>
                        <a:pt x="14" y="94"/>
                      </a:lnTo>
                      <a:lnTo>
                        <a:pt x="17" y="96"/>
                      </a:lnTo>
                      <a:lnTo>
                        <a:pt x="20" y="92"/>
                      </a:lnTo>
                      <a:lnTo>
                        <a:pt x="21" y="80"/>
                      </a:lnTo>
                      <a:lnTo>
                        <a:pt x="27" y="78"/>
                      </a:lnTo>
                      <a:lnTo>
                        <a:pt x="18" y="69"/>
                      </a:lnTo>
                      <a:lnTo>
                        <a:pt x="12" y="63"/>
                      </a:lnTo>
                      <a:lnTo>
                        <a:pt x="14" y="19"/>
                      </a:lnTo>
                      <a:lnTo>
                        <a:pt x="17" y="2"/>
                      </a:lnTo>
                      <a:lnTo>
                        <a:pt x="0" y="0"/>
                      </a:lnTo>
                      <a:close/>
                    </a:path>
                  </a:pathLst>
                </a:custGeom>
                <a:solidFill>
                  <a:srgbClr val="7F3F00"/>
                </a:solidFill>
                <a:ln w="9525">
                  <a:noFill/>
                </a:ln>
              </p:spPr>
              <p:txBody>
                <a:bodyPr/>
                <a:lstStyle/>
                <a:p>
                  <a:endParaRPr lang="zh-CN" altLang="en-US"/>
                </a:p>
              </p:txBody>
            </p:sp>
            <p:sp>
              <p:nvSpPr>
                <p:cNvPr id="11767" name="Freeform 505"/>
                <p:cNvSpPr/>
                <p:nvPr/>
              </p:nvSpPr>
              <p:spPr>
                <a:xfrm>
                  <a:off x="102" y="0"/>
                  <a:ext cx="24" cy="89"/>
                </a:xfrm>
                <a:custGeom>
                  <a:avLst/>
                  <a:gdLst/>
                  <a:ahLst/>
                  <a:cxnLst>
                    <a:cxn ang="0">
                      <a:pos x="7" y="2"/>
                    </a:cxn>
                    <a:cxn ang="0">
                      <a:pos x="10" y="18"/>
                    </a:cxn>
                    <a:cxn ang="0">
                      <a:pos x="10" y="56"/>
                    </a:cxn>
                    <a:cxn ang="0">
                      <a:pos x="0" y="72"/>
                    </a:cxn>
                    <a:cxn ang="0">
                      <a:pos x="3" y="75"/>
                    </a:cxn>
                    <a:cxn ang="0">
                      <a:pos x="0" y="82"/>
                    </a:cxn>
                    <a:cxn ang="0">
                      <a:pos x="1" y="89"/>
                    </a:cxn>
                    <a:cxn ang="0">
                      <a:pos x="10" y="79"/>
                    </a:cxn>
                    <a:cxn ang="0">
                      <a:pos x="17" y="59"/>
                    </a:cxn>
                    <a:cxn ang="0">
                      <a:pos x="24" y="14"/>
                    </a:cxn>
                    <a:cxn ang="0">
                      <a:pos x="21" y="0"/>
                    </a:cxn>
                    <a:cxn ang="0">
                      <a:pos x="7" y="2"/>
                    </a:cxn>
                  </a:cxnLst>
                  <a:rect l="0" t="0" r="0" b="0"/>
                  <a:pathLst>
                    <a:path w="24" h="89">
                      <a:moveTo>
                        <a:pt x="7" y="2"/>
                      </a:moveTo>
                      <a:lnTo>
                        <a:pt x="10" y="18"/>
                      </a:lnTo>
                      <a:lnTo>
                        <a:pt x="10" y="56"/>
                      </a:lnTo>
                      <a:lnTo>
                        <a:pt x="0" y="72"/>
                      </a:lnTo>
                      <a:lnTo>
                        <a:pt x="3" y="75"/>
                      </a:lnTo>
                      <a:lnTo>
                        <a:pt x="0" y="82"/>
                      </a:lnTo>
                      <a:lnTo>
                        <a:pt x="1" y="89"/>
                      </a:lnTo>
                      <a:lnTo>
                        <a:pt x="10" y="79"/>
                      </a:lnTo>
                      <a:lnTo>
                        <a:pt x="17" y="59"/>
                      </a:lnTo>
                      <a:lnTo>
                        <a:pt x="24" y="14"/>
                      </a:lnTo>
                      <a:lnTo>
                        <a:pt x="21" y="0"/>
                      </a:lnTo>
                      <a:lnTo>
                        <a:pt x="7" y="2"/>
                      </a:lnTo>
                      <a:close/>
                    </a:path>
                  </a:pathLst>
                </a:custGeom>
                <a:solidFill>
                  <a:srgbClr val="7F3F00"/>
                </a:solidFill>
                <a:ln w="9525">
                  <a:noFill/>
                </a:ln>
              </p:spPr>
              <p:txBody>
                <a:bodyPr/>
                <a:lstStyle/>
                <a:p>
                  <a:endParaRPr lang="zh-CN" altLang="en-US"/>
                </a:p>
              </p:txBody>
            </p:sp>
          </p:grpSp>
          <p:sp>
            <p:nvSpPr>
              <p:cNvPr id="11768" name="Freeform 506"/>
              <p:cNvSpPr/>
              <p:nvPr/>
            </p:nvSpPr>
            <p:spPr>
              <a:xfrm>
                <a:off x="51" y="8"/>
                <a:ext cx="38" cy="42"/>
              </a:xfrm>
              <a:custGeom>
                <a:avLst/>
                <a:gdLst/>
                <a:ahLst/>
                <a:cxnLst>
                  <a:cxn ang="0">
                    <a:pos x="6" y="42"/>
                  </a:cxn>
                  <a:cxn ang="0">
                    <a:pos x="6" y="36"/>
                  </a:cxn>
                  <a:cxn ang="0">
                    <a:pos x="1" y="28"/>
                  </a:cxn>
                  <a:cxn ang="0">
                    <a:pos x="0" y="22"/>
                  </a:cxn>
                  <a:cxn ang="0">
                    <a:pos x="0" y="19"/>
                  </a:cxn>
                  <a:cxn ang="0">
                    <a:pos x="0" y="13"/>
                  </a:cxn>
                  <a:cxn ang="0">
                    <a:pos x="1" y="9"/>
                  </a:cxn>
                  <a:cxn ang="0">
                    <a:pos x="3" y="5"/>
                  </a:cxn>
                  <a:cxn ang="0">
                    <a:pos x="6" y="3"/>
                  </a:cxn>
                  <a:cxn ang="0">
                    <a:pos x="8" y="1"/>
                  </a:cxn>
                  <a:cxn ang="0">
                    <a:pos x="14" y="0"/>
                  </a:cxn>
                  <a:cxn ang="0">
                    <a:pos x="20" y="0"/>
                  </a:cxn>
                  <a:cxn ang="0">
                    <a:pos x="25" y="0"/>
                  </a:cxn>
                  <a:cxn ang="0">
                    <a:pos x="31" y="0"/>
                  </a:cxn>
                  <a:cxn ang="0">
                    <a:pos x="34" y="3"/>
                  </a:cxn>
                  <a:cxn ang="0">
                    <a:pos x="37" y="5"/>
                  </a:cxn>
                  <a:cxn ang="0">
                    <a:pos x="38" y="9"/>
                  </a:cxn>
                  <a:cxn ang="0">
                    <a:pos x="38" y="17"/>
                  </a:cxn>
                  <a:cxn ang="0">
                    <a:pos x="37" y="22"/>
                  </a:cxn>
                  <a:cxn ang="0">
                    <a:pos x="34" y="29"/>
                  </a:cxn>
                  <a:cxn ang="0">
                    <a:pos x="33" y="32"/>
                  </a:cxn>
                  <a:cxn ang="0">
                    <a:pos x="30" y="36"/>
                  </a:cxn>
                  <a:cxn ang="0">
                    <a:pos x="27" y="37"/>
                  </a:cxn>
                  <a:cxn ang="0">
                    <a:pos x="25" y="42"/>
                  </a:cxn>
                  <a:cxn ang="0">
                    <a:pos x="6" y="42"/>
                  </a:cxn>
                </a:cxnLst>
                <a:rect l="0" t="0" r="0" b="0"/>
                <a:pathLst>
                  <a:path w="38" h="42">
                    <a:moveTo>
                      <a:pt x="6" y="42"/>
                    </a:moveTo>
                    <a:lnTo>
                      <a:pt x="6" y="36"/>
                    </a:lnTo>
                    <a:lnTo>
                      <a:pt x="1" y="28"/>
                    </a:lnTo>
                    <a:lnTo>
                      <a:pt x="0" y="22"/>
                    </a:lnTo>
                    <a:lnTo>
                      <a:pt x="0" y="19"/>
                    </a:lnTo>
                    <a:lnTo>
                      <a:pt x="0" y="13"/>
                    </a:lnTo>
                    <a:lnTo>
                      <a:pt x="1" y="9"/>
                    </a:lnTo>
                    <a:lnTo>
                      <a:pt x="3" y="5"/>
                    </a:lnTo>
                    <a:lnTo>
                      <a:pt x="6" y="3"/>
                    </a:lnTo>
                    <a:lnTo>
                      <a:pt x="8" y="1"/>
                    </a:lnTo>
                    <a:lnTo>
                      <a:pt x="14" y="0"/>
                    </a:lnTo>
                    <a:lnTo>
                      <a:pt x="20" y="0"/>
                    </a:lnTo>
                    <a:lnTo>
                      <a:pt x="25" y="0"/>
                    </a:lnTo>
                    <a:lnTo>
                      <a:pt x="31" y="0"/>
                    </a:lnTo>
                    <a:lnTo>
                      <a:pt x="34" y="3"/>
                    </a:lnTo>
                    <a:lnTo>
                      <a:pt x="37" y="5"/>
                    </a:lnTo>
                    <a:lnTo>
                      <a:pt x="38" y="9"/>
                    </a:lnTo>
                    <a:lnTo>
                      <a:pt x="38" y="17"/>
                    </a:lnTo>
                    <a:lnTo>
                      <a:pt x="37" y="22"/>
                    </a:lnTo>
                    <a:lnTo>
                      <a:pt x="34" y="29"/>
                    </a:lnTo>
                    <a:lnTo>
                      <a:pt x="33" y="32"/>
                    </a:lnTo>
                    <a:lnTo>
                      <a:pt x="30" y="36"/>
                    </a:lnTo>
                    <a:lnTo>
                      <a:pt x="27" y="37"/>
                    </a:lnTo>
                    <a:lnTo>
                      <a:pt x="25" y="42"/>
                    </a:lnTo>
                    <a:lnTo>
                      <a:pt x="6" y="42"/>
                    </a:lnTo>
                    <a:close/>
                  </a:path>
                </a:pathLst>
              </a:custGeom>
              <a:solidFill>
                <a:srgbClr val="7F3F00"/>
              </a:solidFill>
              <a:ln w="9525">
                <a:noFill/>
              </a:ln>
            </p:spPr>
            <p:txBody>
              <a:bodyPr/>
              <a:lstStyle/>
              <a:p>
                <a:endParaRPr lang="zh-CN" altLang="en-US"/>
              </a:p>
            </p:txBody>
          </p:sp>
          <p:sp>
            <p:nvSpPr>
              <p:cNvPr id="11769" name="Freeform 507"/>
              <p:cNvSpPr/>
              <p:nvPr/>
            </p:nvSpPr>
            <p:spPr>
              <a:xfrm>
                <a:off x="31" y="0"/>
                <a:ext cx="77" cy="36"/>
              </a:xfrm>
              <a:custGeom>
                <a:avLst/>
                <a:gdLst/>
                <a:ahLst/>
                <a:cxnLst>
                  <a:cxn ang="0">
                    <a:pos x="7" y="34"/>
                  </a:cxn>
                  <a:cxn ang="0">
                    <a:pos x="3" y="36"/>
                  </a:cxn>
                  <a:cxn ang="0">
                    <a:pos x="0" y="34"/>
                  </a:cxn>
                  <a:cxn ang="0">
                    <a:pos x="0" y="29"/>
                  </a:cxn>
                  <a:cxn ang="0">
                    <a:pos x="3" y="21"/>
                  </a:cxn>
                  <a:cxn ang="0">
                    <a:pos x="9" y="13"/>
                  </a:cxn>
                  <a:cxn ang="0">
                    <a:pos x="11" y="9"/>
                  </a:cxn>
                  <a:cxn ang="0">
                    <a:pos x="14" y="5"/>
                  </a:cxn>
                  <a:cxn ang="0">
                    <a:pos x="21" y="3"/>
                  </a:cxn>
                  <a:cxn ang="0">
                    <a:pos x="33" y="0"/>
                  </a:cxn>
                  <a:cxn ang="0">
                    <a:pos x="44" y="0"/>
                  </a:cxn>
                  <a:cxn ang="0">
                    <a:pos x="58" y="4"/>
                  </a:cxn>
                  <a:cxn ang="0">
                    <a:pos x="65" y="8"/>
                  </a:cxn>
                  <a:cxn ang="0">
                    <a:pos x="70" y="15"/>
                  </a:cxn>
                  <a:cxn ang="0">
                    <a:pos x="75" y="23"/>
                  </a:cxn>
                  <a:cxn ang="0">
                    <a:pos x="77" y="30"/>
                  </a:cxn>
                  <a:cxn ang="0">
                    <a:pos x="77" y="33"/>
                  </a:cxn>
                  <a:cxn ang="0">
                    <a:pos x="70" y="33"/>
                  </a:cxn>
                  <a:cxn ang="0">
                    <a:pos x="64" y="34"/>
                  </a:cxn>
                  <a:cxn ang="0">
                    <a:pos x="55" y="34"/>
                  </a:cxn>
                  <a:cxn ang="0">
                    <a:pos x="58" y="28"/>
                  </a:cxn>
                  <a:cxn ang="0">
                    <a:pos x="58" y="24"/>
                  </a:cxn>
                  <a:cxn ang="0">
                    <a:pos x="58" y="20"/>
                  </a:cxn>
                  <a:cxn ang="0">
                    <a:pos x="58" y="15"/>
                  </a:cxn>
                  <a:cxn ang="0">
                    <a:pos x="48" y="13"/>
                  </a:cxn>
                  <a:cxn ang="0">
                    <a:pos x="47" y="8"/>
                  </a:cxn>
                  <a:cxn ang="0">
                    <a:pos x="40" y="12"/>
                  </a:cxn>
                  <a:cxn ang="0">
                    <a:pos x="28" y="17"/>
                  </a:cxn>
                  <a:cxn ang="0">
                    <a:pos x="33" y="15"/>
                  </a:cxn>
                  <a:cxn ang="0">
                    <a:pos x="24" y="19"/>
                  </a:cxn>
                  <a:cxn ang="0">
                    <a:pos x="24" y="25"/>
                  </a:cxn>
                  <a:cxn ang="0">
                    <a:pos x="26" y="28"/>
                  </a:cxn>
                  <a:cxn ang="0">
                    <a:pos x="28" y="30"/>
                  </a:cxn>
                  <a:cxn ang="0">
                    <a:pos x="30" y="36"/>
                  </a:cxn>
                  <a:cxn ang="0">
                    <a:pos x="21" y="36"/>
                  </a:cxn>
                  <a:cxn ang="0">
                    <a:pos x="26" y="36"/>
                  </a:cxn>
                  <a:cxn ang="0">
                    <a:pos x="13" y="34"/>
                  </a:cxn>
                  <a:cxn ang="0">
                    <a:pos x="11" y="34"/>
                  </a:cxn>
                  <a:cxn ang="0">
                    <a:pos x="7" y="34"/>
                  </a:cxn>
                </a:cxnLst>
                <a:rect l="0" t="0" r="0" b="0"/>
                <a:pathLst>
                  <a:path w="77" h="36">
                    <a:moveTo>
                      <a:pt x="7" y="34"/>
                    </a:moveTo>
                    <a:lnTo>
                      <a:pt x="3" y="36"/>
                    </a:lnTo>
                    <a:lnTo>
                      <a:pt x="0" y="34"/>
                    </a:lnTo>
                    <a:lnTo>
                      <a:pt x="0" y="29"/>
                    </a:lnTo>
                    <a:lnTo>
                      <a:pt x="3" y="21"/>
                    </a:lnTo>
                    <a:lnTo>
                      <a:pt x="9" y="13"/>
                    </a:lnTo>
                    <a:lnTo>
                      <a:pt x="11" y="9"/>
                    </a:lnTo>
                    <a:lnTo>
                      <a:pt x="14" y="5"/>
                    </a:lnTo>
                    <a:lnTo>
                      <a:pt x="21" y="3"/>
                    </a:lnTo>
                    <a:lnTo>
                      <a:pt x="33" y="0"/>
                    </a:lnTo>
                    <a:lnTo>
                      <a:pt x="44" y="0"/>
                    </a:lnTo>
                    <a:lnTo>
                      <a:pt x="58" y="4"/>
                    </a:lnTo>
                    <a:lnTo>
                      <a:pt x="65" y="8"/>
                    </a:lnTo>
                    <a:lnTo>
                      <a:pt x="70" y="15"/>
                    </a:lnTo>
                    <a:lnTo>
                      <a:pt x="75" y="23"/>
                    </a:lnTo>
                    <a:lnTo>
                      <a:pt x="77" y="30"/>
                    </a:lnTo>
                    <a:lnTo>
                      <a:pt x="77" y="33"/>
                    </a:lnTo>
                    <a:lnTo>
                      <a:pt x="70" y="33"/>
                    </a:lnTo>
                    <a:lnTo>
                      <a:pt x="64" y="34"/>
                    </a:lnTo>
                    <a:lnTo>
                      <a:pt x="55" y="34"/>
                    </a:lnTo>
                    <a:lnTo>
                      <a:pt x="58" y="28"/>
                    </a:lnTo>
                    <a:lnTo>
                      <a:pt x="58" y="24"/>
                    </a:lnTo>
                    <a:lnTo>
                      <a:pt x="58" y="20"/>
                    </a:lnTo>
                    <a:lnTo>
                      <a:pt x="58" y="15"/>
                    </a:lnTo>
                    <a:lnTo>
                      <a:pt x="48" y="13"/>
                    </a:lnTo>
                    <a:lnTo>
                      <a:pt x="47" y="8"/>
                    </a:lnTo>
                    <a:lnTo>
                      <a:pt x="40" y="12"/>
                    </a:lnTo>
                    <a:lnTo>
                      <a:pt x="28" y="17"/>
                    </a:lnTo>
                    <a:lnTo>
                      <a:pt x="33" y="15"/>
                    </a:lnTo>
                    <a:lnTo>
                      <a:pt x="24" y="19"/>
                    </a:lnTo>
                    <a:lnTo>
                      <a:pt x="24" y="25"/>
                    </a:lnTo>
                    <a:lnTo>
                      <a:pt x="26" y="28"/>
                    </a:lnTo>
                    <a:lnTo>
                      <a:pt x="28" y="30"/>
                    </a:lnTo>
                    <a:lnTo>
                      <a:pt x="30" y="36"/>
                    </a:lnTo>
                    <a:lnTo>
                      <a:pt x="21" y="36"/>
                    </a:lnTo>
                    <a:lnTo>
                      <a:pt x="26" y="36"/>
                    </a:lnTo>
                    <a:lnTo>
                      <a:pt x="13" y="34"/>
                    </a:lnTo>
                    <a:lnTo>
                      <a:pt x="11" y="34"/>
                    </a:lnTo>
                    <a:lnTo>
                      <a:pt x="7" y="34"/>
                    </a:lnTo>
                    <a:close/>
                  </a:path>
                </a:pathLst>
              </a:custGeom>
              <a:solidFill>
                <a:srgbClr val="000000"/>
              </a:solidFill>
              <a:ln w="9525">
                <a:noFill/>
              </a:ln>
            </p:spPr>
            <p:txBody>
              <a:bodyPr/>
              <a:lstStyle/>
              <a:p>
                <a:endParaRPr lang="zh-CN" altLang="en-US"/>
              </a:p>
            </p:txBody>
          </p:sp>
          <p:sp>
            <p:nvSpPr>
              <p:cNvPr id="11770" name="Freeform 508"/>
              <p:cNvSpPr/>
              <p:nvPr/>
            </p:nvSpPr>
            <p:spPr>
              <a:xfrm>
                <a:off x="0" y="55"/>
                <a:ext cx="132" cy="187"/>
              </a:xfrm>
              <a:custGeom>
                <a:avLst/>
                <a:gdLst/>
                <a:ahLst/>
                <a:cxnLst>
                  <a:cxn ang="0">
                    <a:pos x="54" y="0"/>
                  </a:cxn>
                  <a:cxn ang="0">
                    <a:pos x="20" y="10"/>
                  </a:cxn>
                  <a:cxn ang="0">
                    <a:pos x="15" y="14"/>
                  </a:cxn>
                  <a:cxn ang="0">
                    <a:pos x="0" y="61"/>
                  </a:cxn>
                  <a:cxn ang="0">
                    <a:pos x="25" y="62"/>
                  </a:cxn>
                  <a:cxn ang="0">
                    <a:pos x="28" y="50"/>
                  </a:cxn>
                  <a:cxn ang="0">
                    <a:pos x="38" y="77"/>
                  </a:cxn>
                  <a:cxn ang="0">
                    <a:pos x="21" y="133"/>
                  </a:cxn>
                  <a:cxn ang="0">
                    <a:pos x="30" y="187"/>
                  </a:cxn>
                  <a:cxn ang="0">
                    <a:pos x="40" y="187"/>
                  </a:cxn>
                  <a:cxn ang="0">
                    <a:pos x="54" y="187"/>
                  </a:cxn>
                  <a:cxn ang="0">
                    <a:pos x="74" y="186"/>
                  </a:cxn>
                  <a:cxn ang="0">
                    <a:pos x="91" y="186"/>
                  </a:cxn>
                  <a:cxn ang="0">
                    <a:pos x="106" y="186"/>
                  </a:cxn>
                  <a:cxn ang="0">
                    <a:pos x="112" y="107"/>
                  </a:cxn>
                  <a:cxn ang="0">
                    <a:pos x="96" y="73"/>
                  </a:cxn>
                  <a:cxn ang="0">
                    <a:pos x="102" y="54"/>
                  </a:cxn>
                  <a:cxn ang="0">
                    <a:pos x="106" y="61"/>
                  </a:cxn>
                  <a:cxn ang="0">
                    <a:pos x="132" y="57"/>
                  </a:cxn>
                  <a:cxn ang="0">
                    <a:pos x="112" y="12"/>
                  </a:cxn>
                  <a:cxn ang="0">
                    <a:pos x="78" y="0"/>
                  </a:cxn>
                  <a:cxn ang="0">
                    <a:pos x="54" y="0"/>
                  </a:cxn>
                </a:cxnLst>
                <a:rect l="0" t="0" r="0" b="0"/>
                <a:pathLst>
                  <a:path w="132" h="187">
                    <a:moveTo>
                      <a:pt x="54" y="0"/>
                    </a:moveTo>
                    <a:lnTo>
                      <a:pt x="20" y="10"/>
                    </a:lnTo>
                    <a:lnTo>
                      <a:pt x="15" y="14"/>
                    </a:lnTo>
                    <a:lnTo>
                      <a:pt x="0" y="61"/>
                    </a:lnTo>
                    <a:lnTo>
                      <a:pt x="25" y="62"/>
                    </a:lnTo>
                    <a:lnTo>
                      <a:pt x="28" y="50"/>
                    </a:lnTo>
                    <a:lnTo>
                      <a:pt x="38" y="77"/>
                    </a:lnTo>
                    <a:lnTo>
                      <a:pt x="21" y="133"/>
                    </a:lnTo>
                    <a:lnTo>
                      <a:pt x="30" y="187"/>
                    </a:lnTo>
                    <a:lnTo>
                      <a:pt x="40" y="187"/>
                    </a:lnTo>
                    <a:lnTo>
                      <a:pt x="54" y="187"/>
                    </a:lnTo>
                    <a:lnTo>
                      <a:pt x="74" y="186"/>
                    </a:lnTo>
                    <a:lnTo>
                      <a:pt x="91" y="186"/>
                    </a:lnTo>
                    <a:lnTo>
                      <a:pt x="106" y="186"/>
                    </a:lnTo>
                    <a:lnTo>
                      <a:pt x="112" y="107"/>
                    </a:lnTo>
                    <a:lnTo>
                      <a:pt x="96" y="73"/>
                    </a:lnTo>
                    <a:lnTo>
                      <a:pt x="102" y="54"/>
                    </a:lnTo>
                    <a:lnTo>
                      <a:pt x="106" y="61"/>
                    </a:lnTo>
                    <a:lnTo>
                      <a:pt x="132" y="57"/>
                    </a:lnTo>
                    <a:lnTo>
                      <a:pt x="112" y="12"/>
                    </a:lnTo>
                    <a:lnTo>
                      <a:pt x="78" y="0"/>
                    </a:lnTo>
                    <a:lnTo>
                      <a:pt x="54" y="0"/>
                    </a:lnTo>
                    <a:close/>
                  </a:path>
                </a:pathLst>
              </a:custGeom>
              <a:solidFill>
                <a:srgbClr val="001F9F"/>
              </a:solidFill>
              <a:ln w="9525">
                <a:noFill/>
              </a:ln>
            </p:spPr>
            <p:txBody>
              <a:bodyPr/>
              <a:lstStyle/>
              <a:p>
                <a:endParaRPr lang="zh-CN" altLang="en-US"/>
              </a:p>
            </p:txBody>
          </p:sp>
          <p:grpSp>
            <p:nvGrpSpPr>
              <p:cNvPr id="11771" name="Group 509"/>
              <p:cNvGrpSpPr/>
              <p:nvPr/>
            </p:nvGrpSpPr>
            <p:grpSpPr>
              <a:xfrm>
                <a:off x="42" y="55"/>
                <a:ext cx="60" cy="78"/>
                <a:chOff x="0" y="0"/>
                <a:chExt cx="60" cy="78"/>
              </a:xfrm>
            </p:grpSpPr>
            <p:grpSp>
              <p:nvGrpSpPr>
                <p:cNvPr id="11772" name="Group 510"/>
                <p:cNvGrpSpPr/>
                <p:nvPr/>
              </p:nvGrpSpPr>
              <p:grpSpPr>
                <a:xfrm>
                  <a:off x="13" y="0"/>
                  <a:ext cx="31" cy="10"/>
                  <a:chOff x="0" y="0"/>
                  <a:chExt cx="31" cy="10"/>
                </a:xfrm>
              </p:grpSpPr>
              <p:sp>
                <p:nvSpPr>
                  <p:cNvPr id="11773" name="Freeform 511"/>
                  <p:cNvSpPr/>
                  <p:nvPr/>
                </p:nvSpPr>
                <p:spPr>
                  <a:xfrm>
                    <a:off x="0" y="0"/>
                    <a:ext cx="31" cy="10"/>
                  </a:xfrm>
                  <a:custGeom>
                    <a:avLst/>
                    <a:gdLst/>
                    <a:ahLst/>
                    <a:cxnLst>
                      <a:cxn ang="0">
                        <a:pos x="0" y="0"/>
                      </a:cxn>
                      <a:cxn ang="0">
                        <a:pos x="6" y="10"/>
                      </a:cxn>
                      <a:cxn ang="0">
                        <a:pos x="16" y="0"/>
                      </a:cxn>
                      <a:cxn ang="0">
                        <a:pos x="24" y="10"/>
                      </a:cxn>
                      <a:cxn ang="0">
                        <a:pos x="31" y="0"/>
                      </a:cxn>
                      <a:cxn ang="0">
                        <a:pos x="0" y="0"/>
                      </a:cxn>
                    </a:cxnLst>
                    <a:rect l="0" t="0" r="0" b="0"/>
                    <a:pathLst>
                      <a:path w="31" h="10">
                        <a:moveTo>
                          <a:pt x="0" y="0"/>
                        </a:moveTo>
                        <a:lnTo>
                          <a:pt x="6" y="10"/>
                        </a:lnTo>
                        <a:lnTo>
                          <a:pt x="16" y="0"/>
                        </a:lnTo>
                        <a:lnTo>
                          <a:pt x="24" y="10"/>
                        </a:lnTo>
                        <a:lnTo>
                          <a:pt x="31" y="0"/>
                        </a:lnTo>
                        <a:lnTo>
                          <a:pt x="0" y="0"/>
                        </a:lnTo>
                        <a:close/>
                      </a:path>
                    </a:pathLst>
                  </a:custGeom>
                  <a:solidFill>
                    <a:srgbClr val="00007F"/>
                  </a:solidFill>
                  <a:ln w="9525">
                    <a:noFill/>
                  </a:ln>
                </p:spPr>
                <p:txBody>
                  <a:bodyPr/>
                  <a:lstStyle/>
                  <a:p>
                    <a:endParaRPr lang="zh-CN" altLang="en-US"/>
                  </a:p>
                </p:txBody>
              </p:sp>
              <p:sp>
                <p:nvSpPr>
                  <p:cNvPr id="11774" name="Freeform 512"/>
                  <p:cNvSpPr/>
                  <p:nvPr/>
                </p:nvSpPr>
                <p:spPr>
                  <a:xfrm>
                    <a:off x="0" y="0"/>
                    <a:ext cx="31" cy="10"/>
                  </a:xfrm>
                  <a:custGeom>
                    <a:avLst/>
                    <a:gdLst/>
                    <a:ahLst/>
                    <a:cxnLst>
                      <a:cxn ang="0">
                        <a:pos x="0" y="0"/>
                      </a:cxn>
                      <a:cxn ang="0">
                        <a:pos x="6" y="10"/>
                      </a:cxn>
                      <a:cxn ang="0">
                        <a:pos x="16" y="0"/>
                      </a:cxn>
                      <a:cxn ang="0">
                        <a:pos x="24" y="10"/>
                      </a:cxn>
                      <a:cxn ang="0">
                        <a:pos x="31" y="0"/>
                      </a:cxn>
                      <a:cxn ang="0">
                        <a:pos x="0" y="0"/>
                      </a:cxn>
                    </a:cxnLst>
                    <a:rect l="0" t="0" r="0" b="0"/>
                    <a:pathLst>
                      <a:path w="31" h="10">
                        <a:moveTo>
                          <a:pt x="0" y="0"/>
                        </a:moveTo>
                        <a:lnTo>
                          <a:pt x="6" y="10"/>
                        </a:lnTo>
                        <a:lnTo>
                          <a:pt x="16" y="0"/>
                        </a:lnTo>
                        <a:lnTo>
                          <a:pt x="24" y="10"/>
                        </a:lnTo>
                        <a:lnTo>
                          <a:pt x="31" y="0"/>
                        </a:lnTo>
                        <a:lnTo>
                          <a:pt x="0" y="0"/>
                        </a:lnTo>
                      </a:path>
                    </a:pathLst>
                  </a:custGeom>
                  <a:noFill/>
                  <a:ln w="9525" cap="flat" cmpd="sng">
                    <a:solidFill>
                      <a:srgbClr val="00007F"/>
                    </a:solidFill>
                    <a:prstDash val="solid"/>
                    <a:round/>
                    <a:headEnd type="none" w="med" len="med"/>
                    <a:tailEnd type="none" w="med" len="med"/>
                  </a:ln>
                </p:spPr>
                <p:txBody>
                  <a:bodyPr/>
                  <a:lstStyle/>
                  <a:p>
                    <a:endParaRPr lang="zh-CN" altLang="en-US"/>
                  </a:p>
                </p:txBody>
              </p:sp>
            </p:grpSp>
            <p:grpSp>
              <p:nvGrpSpPr>
                <p:cNvPr id="11775" name="Group 513"/>
                <p:cNvGrpSpPr/>
                <p:nvPr/>
              </p:nvGrpSpPr>
              <p:grpSpPr>
                <a:xfrm>
                  <a:off x="29" y="2"/>
                  <a:ext cx="1" cy="75"/>
                  <a:chOff x="0" y="0"/>
                  <a:chExt cx="1" cy="75"/>
                </a:xfrm>
              </p:grpSpPr>
              <p:sp>
                <p:nvSpPr>
                  <p:cNvPr id="11776" name="Freeform 514"/>
                  <p:cNvSpPr/>
                  <p:nvPr/>
                </p:nvSpPr>
                <p:spPr>
                  <a:xfrm>
                    <a:off x="0" y="0"/>
                    <a:ext cx="1" cy="75"/>
                  </a:xfrm>
                  <a:custGeom>
                    <a:avLst/>
                    <a:gdLst/>
                    <a:ahLst/>
                    <a:cxnLst>
                      <a:cxn ang="0">
                        <a:pos x="0" y="0"/>
                      </a:cxn>
                      <a:cxn ang="0">
                        <a:pos x="1" y="31"/>
                      </a:cxn>
                      <a:cxn ang="0">
                        <a:pos x="1" y="75"/>
                      </a:cxn>
                      <a:cxn ang="0">
                        <a:pos x="0" y="0"/>
                      </a:cxn>
                    </a:cxnLst>
                    <a:rect l="0" t="0" r="0" b="0"/>
                    <a:pathLst>
                      <a:path w="1" h="75">
                        <a:moveTo>
                          <a:pt x="0" y="0"/>
                        </a:moveTo>
                        <a:lnTo>
                          <a:pt x="1" y="31"/>
                        </a:lnTo>
                        <a:lnTo>
                          <a:pt x="1" y="75"/>
                        </a:lnTo>
                        <a:lnTo>
                          <a:pt x="0" y="0"/>
                        </a:lnTo>
                        <a:close/>
                      </a:path>
                    </a:pathLst>
                  </a:custGeom>
                  <a:solidFill>
                    <a:srgbClr val="00007F"/>
                  </a:solidFill>
                  <a:ln w="9525">
                    <a:noFill/>
                  </a:ln>
                </p:spPr>
                <p:txBody>
                  <a:bodyPr/>
                  <a:lstStyle/>
                  <a:p>
                    <a:endParaRPr lang="zh-CN" altLang="en-US"/>
                  </a:p>
                </p:txBody>
              </p:sp>
              <p:sp>
                <p:nvSpPr>
                  <p:cNvPr id="11777" name="Freeform 515"/>
                  <p:cNvSpPr/>
                  <p:nvPr/>
                </p:nvSpPr>
                <p:spPr>
                  <a:xfrm>
                    <a:off x="0" y="0"/>
                    <a:ext cx="1" cy="75"/>
                  </a:xfrm>
                  <a:custGeom>
                    <a:avLst/>
                    <a:gdLst/>
                    <a:ahLst/>
                    <a:cxnLst>
                      <a:cxn ang="0">
                        <a:pos x="0" y="0"/>
                      </a:cxn>
                      <a:cxn ang="0">
                        <a:pos x="1" y="31"/>
                      </a:cxn>
                      <a:cxn ang="0">
                        <a:pos x="1" y="75"/>
                      </a:cxn>
                      <a:cxn ang="0">
                        <a:pos x="0" y="0"/>
                      </a:cxn>
                    </a:cxnLst>
                    <a:rect l="0" t="0" r="0" b="0"/>
                    <a:pathLst>
                      <a:path w="1" h="75">
                        <a:moveTo>
                          <a:pt x="0" y="0"/>
                        </a:moveTo>
                        <a:lnTo>
                          <a:pt x="1" y="31"/>
                        </a:lnTo>
                        <a:lnTo>
                          <a:pt x="1" y="75"/>
                        </a:lnTo>
                        <a:lnTo>
                          <a:pt x="0" y="0"/>
                        </a:lnTo>
                      </a:path>
                    </a:pathLst>
                  </a:custGeom>
                  <a:noFill/>
                  <a:ln w="9525" cap="flat" cmpd="sng">
                    <a:solidFill>
                      <a:srgbClr val="00007F"/>
                    </a:solidFill>
                    <a:prstDash val="solid"/>
                    <a:round/>
                    <a:headEnd type="none" w="med" len="med"/>
                    <a:tailEnd type="none" w="med" len="med"/>
                  </a:ln>
                </p:spPr>
                <p:txBody>
                  <a:bodyPr/>
                  <a:lstStyle/>
                  <a:p>
                    <a:endParaRPr lang="zh-CN" altLang="en-US"/>
                  </a:p>
                </p:txBody>
              </p:sp>
            </p:grpSp>
            <p:grpSp>
              <p:nvGrpSpPr>
                <p:cNvPr id="11778" name="Group 516"/>
                <p:cNvGrpSpPr/>
                <p:nvPr/>
              </p:nvGrpSpPr>
              <p:grpSpPr>
                <a:xfrm>
                  <a:off x="0" y="77"/>
                  <a:ext cx="60" cy="1"/>
                  <a:chOff x="0" y="0"/>
                  <a:chExt cx="60" cy="1"/>
                </a:xfrm>
              </p:grpSpPr>
              <p:sp>
                <p:nvSpPr>
                  <p:cNvPr id="11779" name="Freeform 517"/>
                  <p:cNvSpPr/>
                  <p:nvPr/>
                </p:nvSpPr>
                <p:spPr>
                  <a:xfrm>
                    <a:off x="0" y="0"/>
                    <a:ext cx="60" cy="1"/>
                  </a:xfrm>
                  <a:custGeom>
                    <a:avLst/>
                    <a:gdLst/>
                    <a:ahLst/>
                    <a:cxnLst>
                      <a:cxn ang="0">
                        <a:pos x="0" y="1"/>
                      </a:cxn>
                      <a:cxn ang="0">
                        <a:pos x="32" y="0"/>
                      </a:cxn>
                      <a:cxn ang="0">
                        <a:pos x="60" y="0"/>
                      </a:cxn>
                      <a:cxn ang="0">
                        <a:pos x="0" y="1"/>
                      </a:cxn>
                    </a:cxnLst>
                    <a:rect l="0" t="0" r="0" b="0"/>
                    <a:pathLst>
                      <a:path w="60" h="1">
                        <a:moveTo>
                          <a:pt x="0" y="1"/>
                        </a:moveTo>
                        <a:lnTo>
                          <a:pt x="32" y="0"/>
                        </a:lnTo>
                        <a:lnTo>
                          <a:pt x="60" y="0"/>
                        </a:lnTo>
                        <a:lnTo>
                          <a:pt x="0" y="1"/>
                        </a:lnTo>
                        <a:close/>
                      </a:path>
                    </a:pathLst>
                  </a:custGeom>
                  <a:solidFill>
                    <a:srgbClr val="00007F"/>
                  </a:solidFill>
                  <a:ln w="9525">
                    <a:noFill/>
                  </a:ln>
                </p:spPr>
                <p:txBody>
                  <a:bodyPr/>
                  <a:lstStyle/>
                  <a:p>
                    <a:endParaRPr lang="zh-CN" altLang="en-US"/>
                  </a:p>
                </p:txBody>
              </p:sp>
              <p:sp>
                <p:nvSpPr>
                  <p:cNvPr id="11780" name="Freeform 518"/>
                  <p:cNvSpPr/>
                  <p:nvPr/>
                </p:nvSpPr>
                <p:spPr>
                  <a:xfrm>
                    <a:off x="0" y="0"/>
                    <a:ext cx="60" cy="1"/>
                  </a:xfrm>
                  <a:custGeom>
                    <a:avLst/>
                    <a:gdLst/>
                    <a:ahLst/>
                    <a:cxnLst>
                      <a:cxn ang="0">
                        <a:pos x="0" y="1"/>
                      </a:cxn>
                      <a:cxn ang="0">
                        <a:pos x="32" y="0"/>
                      </a:cxn>
                      <a:cxn ang="0">
                        <a:pos x="60" y="0"/>
                      </a:cxn>
                      <a:cxn ang="0">
                        <a:pos x="0" y="1"/>
                      </a:cxn>
                    </a:cxnLst>
                    <a:rect l="0" t="0" r="0" b="0"/>
                    <a:pathLst>
                      <a:path w="60" h="1">
                        <a:moveTo>
                          <a:pt x="0" y="1"/>
                        </a:moveTo>
                        <a:lnTo>
                          <a:pt x="32" y="0"/>
                        </a:lnTo>
                        <a:lnTo>
                          <a:pt x="60" y="0"/>
                        </a:lnTo>
                        <a:lnTo>
                          <a:pt x="0" y="1"/>
                        </a:lnTo>
                      </a:path>
                    </a:pathLst>
                  </a:custGeom>
                  <a:noFill/>
                  <a:ln w="9525" cap="flat" cmpd="sng">
                    <a:solidFill>
                      <a:srgbClr val="00007F"/>
                    </a:solidFill>
                    <a:prstDash val="solid"/>
                    <a:round/>
                    <a:headEnd type="none" w="med" len="med"/>
                    <a:tailEnd type="none" w="med" len="med"/>
                  </a:ln>
                </p:spPr>
                <p:txBody>
                  <a:bodyPr/>
                  <a:lstStyle/>
                  <a:p>
                    <a:endParaRPr lang="zh-CN" altLang="en-US"/>
                  </a:p>
                </p:txBody>
              </p:sp>
            </p:grpSp>
          </p:grpSp>
          <p:grpSp>
            <p:nvGrpSpPr>
              <p:cNvPr id="11781" name="Group 519"/>
              <p:cNvGrpSpPr/>
              <p:nvPr/>
            </p:nvGrpSpPr>
            <p:grpSpPr>
              <a:xfrm>
                <a:off x="25" y="329"/>
                <a:ext cx="73" cy="26"/>
                <a:chOff x="0" y="0"/>
                <a:chExt cx="73" cy="26"/>
              </a:xfrm>
            </p:grpSpPr>
            <p:sp>
              <p:nvSpPr>
                <p:cNvPr id="11782" name="Freeform 520"/>
                <p:cNvSpPr/>
                <p:nvPr/>
              </p:nvSpPr>
              <p:spPr>
                <a:xfrm>
                  <a:off x="0" y="1"/>
                  <a:ext cx="23" cy="25"/>
                </a:xfrm>
                <a:custGeom>
                  <a:avLst/>
                  <a:gdLst/>
                  <a:ahLst/>
                  <a:cxnLst>
                    <a:cxn ang="0">
                      <a:pos x="3" y="12"/>
                    </a:cxn>
                    <a:cxn ang="0">
                      <a:pos x="0" y="16"/>
                    </a:cxn>
                    <a:cxn ang="0">
                      <a:pos x="0" y="19"/>
                    </a:cxn>
                    <a:cxn ang="0">
                      <a:pos x="0" y="21"/>
                    </a:cxn>
                    <a:cxn ang="0">
                      <a:pos x="0" y="23"/>
                    </a:cxn>
                    <a:cxn ang="0">
                      <a:pos x="2" y="24"/>
                    </a:cxn>
                    <a:cxn ang="0">
                      <a:pos x="5" y="25"/>
                    </a:cxn>
                    <a:cxn ang="0">
                      <a:pos x="9" y="24"/>
                    </a:cxn>
                    <a:cxn ang="0">
                      <a:pos x="13" y="24"/>
                    </a:cxn>
                    <a:cxn ang="0">
                      <a:pos x="16" y="21"/>
                    </a:cxn>
                    <a:cxn ang="0">
                      <a:pos x="19" y="17"/>
                    </a:cxn>
                    <a:cxn ang="0">
                      <a:pos x="22" y="11"/>
                    </a:cxn>
                    <a:cxn ang="0">
                      <a:pos x="23" y="4"/>
                    </a:cxn>
                    <a:cxn ang="0">
                      <a:pos x="23" y="0"/>
                    </a:cxn>
                    <a:cxn ang="0">
                      <a:pos x="19" y="9"/>
                    </a:cxn>
                    <a:cxn ang="0">
                      <a:pos x="15" y="16"/>
                    </a:cxn>
                    <a:cxn ang="0">
                      <a:pos x="7" y="16"/>
                    </a:cxn>
                    <a:cxn ang="0">
                      <a:pos x="3" y="15"/>
                    </a:cxn>
                    <a:cxn ang="0">
                      <a:pos x="3" y="12"/>
                    </a:cxn>
                  </a:cxnLst>
                  <a:rect l="0" t="0" r="0" b="0"/>
                  <a:pathLst>
                    <a:path w="23" h="25">
                      <a:moveTo>
                        <a:pt x="3" y="12"/>
                      </a:moveTo>
                      <a:lnTo>
                        <a:pt x="0" y="16"/>
                      </a:lnTo>
                      <a:lnTo>
                        <a:pt x="0" y="19"/>
                      </a:lnTo>
                      <a:lnTo>
                        <a:pt x="0" y="21"/>
                      </a:lnTo>
                      <a:lnTo>
                        <a:pt x="0" y="23"/>
                      </a:lnTo>
                      <a:lnTo>
                        <a:pt x="2" y="24"/>
                      </a:lnTo>
                      <a:lnTo>
                        <a:pt x="5" y="25"/>
                      </a:lnTo>
                      <a:lnTo>
                        <a:pt x="9" y="24"/>
                      </a:lnTo>
                      <a:lnTo>
                        <a:pt x="13" y="24"/>
                      </a:lnTo>
                      <a:lnTo>
                        <a:pt x="16" y="21"/>
                      </a:lnTo>
                      <a:lnTo>
                        <a:pt x="19" y="17"/>
                      </a:lnTo>
                      <a:lnTo>
                        <a:pt x="22" y="11"/>
                      </a:lnTo>
                      <a:lnTo>
                        <a:pt x="23" y="4"/>
                      </a:lnTo>
                      <a:lnTo>
                        <a:pt x="23" y="0"/>
                      </a:lnTo>
                      <a:lnTo>
                        <a:pt x="19" y="9"/>
                      </a:lnTo>
                      <a:lnTo>
                        <a:pt x="15" y="16"/>
                      </a:lnTo>
                      <a:lnTo>
                        <a:pt x="7" y="16"/>
                      </a:lnTo>
                      <a:lnTo>
                        <a:pt x="3" y="15"/>
                      </a:lnTo>
                      <a:lnTo>
                        <a:pt x="3" y="12"/>
                      </a:lnTo>
                      <a:close/>
                    </a:path>
                  </a:pathLst>
                </a:custGeom>
                <a:solidFill>
                  <a:srgbClr val="000000"/>
                </a:solidFill>
                <a:ln w="9525">
                  <a:noFill/>
                </a:ln>
              </p:spPr>
              <p:txBody>
                <a:bodyPr/>
                <a:lstStyle/>
                <a:p>
                  <a:endParaRPr lang="zh-CN" altLang="en-US"/>
                </a:p>
              </p:txBody>
            </p:sp>
            <p:sp>
              <p:nvSpPr>
                <p:cNvPr id="11783" name="Freeform 521"/>
                <p:cNvSpPr/>
                <p:nvPr/>
              </p:nvSpPr>
              <p:spPr>
                <a:xfrm>
                  <a:off x="46" y="0"/>
                  <a:ext cx="27" cy="25"/>
                </a:xfrm>
                <a:custGeom>
                  <a:avLst/>
                  <a:gdLst/>
                  <a:ahLst/>
                  <a:cxnLst>
                    <a:cxn ang="0">
                      <a:pos x="0" y="0"/>
                    </a:cxn>
                    <a:cxn ang="0">
                      <a:pos x="0" y="1"/>
                    </a:cxn>
                    <a:cxn ang="0">
                      <a:pos x="3" y="8"/>
                    </a:cxn>
                    <a:cxn ang="0">
                      <a:pos x="5" y="13"/>
                    </a:cxn>
                    <a:cxn ang="0">
                      <a:pos x="8" y="18"/>
                    </a:cxn>
                    <a:cxn ang="0">
                      <a:pos x="11" y="21"/>
                    </a:cxn>
                    <a:cxn ang="0">
                      <a:pos x="14" y="24"/>
                    </a:cxn>
                    <a:cxn ang="0">
                      <a:pos x="17" y="25"/>
                    </a:cxn>
                    <a:cxn ang="0">
                      <a:pos x="22" y="25"/>
                    </a:cxn>
                    <a:cxn ang="0">
                      <a:pos x="24" y="25"/>
                    </a:cxn>
                    <a:cxn ang="0">
                      <a:pos x="27" y="24"/>
                    </a:cxn>
                    <a:cxn ang="0">
                      <a:pos x="27" y="21"/>
                    </a:cxn>
                    <a:cxn ang="0">
                      <a:pos x="27" y="17"/>
                    </a:cxn>
                    <a:cxn ang="0">
                      <a:pos x="24" y="13"/>
                    </a:cxn>
                    <a:cxn ang="0">
                      <a:pos x="22" y="12"/>
                    </a:cxn>
                    <a:cxn ang="0">
                      <a:pos x="22" y="13"/>
                    </a:cxn>
                    <a:cxn ang="0">
                      <a:pos x="21" y="14"/>
                    </a:cxn>
                    <a:cxn ang="0">
                      <a:pos x="17" y="14"/>
                    </a:cxn>
                    <a:cxn ang="0">
                      <a:pos x="14" y="14"/>
                    </a:cxn>
                    <a:cxn ang="0">
                      <a:pos x="8" y="14"/>
                    </a:cxn>
                    <a:cxn ang="0">
                      <a:pos x="3" y="4"/>
                    </a:cxn>
                    <a:cxn ang="0">
                      <a:pos x="0" y="0"/>
                    </a:cxn>
                  </a:cxnLst>
                  <a:rect l="0" t="0" r="0" b="0"/>
                  <a:pathLst>
                    <a:path w="27" h="25">
                      <a:moveTo>
                        <a:pt x="0" y="0"/>
                      </a:moveTo>
                      <a:lnTo>
                        <a:pt x="0" y="1"/>
                      </a:lnTo>
                      <a:lnTo>
                        <a:pt x="3" y="8"/>
                      </a:lnTo>
                      <a:lnTo>
                        <a:pt x="5" y="13"/>
                      </a:lnTo>
                      <a:lnTo>
                        <a:pt x="8" y="18"/>
                      </a:lnTo>
                      <a:lnTo>
                        <a:pt x="11" y="21"/>
                      </a:lnTo>
                      <a:lnTo>
                        <a:pt x="14" y="24"/>
                      </a:lnTo>
                      <a:lnTo>
                        <a:pt x="17" y="25"/>
                      </a:lnTo>
                      <a:lnTo>
                        <a:pt x="22" y="25"/>
                      </a:lnTo>
                      <a:lnTo>
                        <a:pt x="24" y="25"/>
                      </a:lnTo>
                      <a:lnTo>
                        <a:pt x="27" y="24"/>
                      </a:lnTo>
                      <a:lnTo>
                        <a:pt x="27" y="21"/>
                      </a:lnTo>
                      <a:lnTo>
                        <a:pt x="27" y="17"/>
                      </a:lnTo>
                      <a:lnTo>
                        <a:pt x="24" y="13"/>
                      </a:lnTo>
                      <a:lnTo>
                        <a:pt x="22" y="12"/>
                      </a:lnTo>
                      <a:lnTo>
                        <a:pt x="22" y="13"/>
                      </a:lnTo>
                      <a:lnTo>
                        <a:pt x="21" y="14"/>
                      </a:lnTo>
                      <a:lnTo>
                        <a:pt x="17" y="14"/>
                      </a:lnTo>
                      <a:lnTo>
                        <a:pt x="14" y="14"/>
                      </a:lnTo>
                      <a:lnTo>
                        <a:pt x="8" y="14"/>
                      </a:lnTo>
                      <a:lnTo>
                        <a:pt x="3" y="4"/>
                      </a:lnTo>
                      <a:lnTo>
                        <a:pt x="0" y="0"/>
                      </a:lnTo>
                      <a:close/>
                    </a:path>
                  </a:pathLst>
                </a:custGeom>
                <a:solidFill>
                  <a:srgbClr val="000000"/>
                </a:solidFill>
                <a:ln w="9525">
                  <a:noFill/>
                </a:ln>
              </p:spPr>
              <p:txBody>
                <a:bodyPr/>
                <a:lstStyle/>
                <a:p>
                  <a:endParaRPr lang="zh-CN" altLang="en-US"/>
                </a:p>
              </p:txBody>
            </p:sp>
          </p:grpSp>
          <p:sp>
            <p:nvSpPr>
              <p:cNvPr id="11784" name="Freeform 522"/>
              <p:cNvSpPr/>
              <p:nvPr/>
            </p:nvSpPr>
            <p:spPr>
              <a:xfrm>
                <a:off x="71" y="37"/>
                <a:ext cx="10" cy="1"/>
              </a:xfrm>
              <a:custGeom>
                <a:avLst/>
                <a:gdLst/>
                <a:ahLst/>
                <a:cxnLst>
                  <a:cxn ang="0">
                    <a:pos x="0" y="1"/>
                  </a:cxn>
                  <a:cxn ang="0">
                    <a:pos x="3" y="0"/>
                  </a:cxn>
                  <a:cxn ang="0">
                    <a:pos x="4" y="0"/>
                  </a:cxn>
                  <a:cxn ang="0">
                    <a:pos x="8" y="0"/>
                  </a:cxn>
                  <a:cxn ang="0">
                    <a:pos x="10" y="1"/>
                  </a:cxn>
                </a:cxnLst>
                <a:rect l="0" t="0" r="0" b="0"/>
                <a:pathLst>
                  <a:path w="10" h="1">
                    <a:moveTo>
                      <a:pt x="0" y="1"/>
                    </a:moveTo>
                    <a:lnTo>
                      <a:pt x="3" y="0"/>
                    </a:lnTo>
                    <a:lnTo>
                      <a:pt x="4" y="0"/>
                    </a:lnTo>
                    <a:lnTo>
                      <a:pt x="8" y="0"/>
                    </a:lnTo>
                    <a:lnTo>
                      <a:pt x="10" y="1"/>
                    </a:lnTo>
                  </a:path>
                </a:pathLst>
              </a:custGeom>
              <a:noFill/>
              <a:ln w="9525" cap="flat" cmpd="sng">
                <a:solidFill>
                  <a:srgbClr val="FF009F"/>
                </a:solidFill>
                <a:prstDash val="solid"/>
                <a:round/>
                <a:headEnd type="none" w="med" len="med"/>
                <a:tailEnd type="none" w="med" len="med"/>
              </a:ln>
            </p:spPr>
            <p:txBody>
              <a:bodyPr/>
              <a:lstStyle/>
              <a:p>
                <a:endParaRPr lang="zh-CN" altLang="en-US"/>
              </a:p>
            </p:txBody>
          </p:sp>
        </p:grpSp>
        <p:grpSp>
          <p:nvGrpSpPr>
            <p:cNvPr id="11785" name="Group 523"/>
            <p:cNvGrpSpPr/>
            <p:nvPr/>
          </p:nvGrpSpPr>
          <p:grpSpPr>
            <a:xfrm>
              <a:off x="3562" y="874"/>
              <a:ext cx="108" cy="406"/>
              <a:chOff x="0" y="0"/>
              <a:chExt cx="108" cy="406"/>
            </a:xfrm>
          </p:grpSpPr>
          <p:grpSp>
            <p:nvGrpSpPr>
              <p:cNvPr id="11786" name="Group 524"/>
              <p:cNvGrpSpPr/>
              <p:nvPr/>
            </p:nvGrpSpPr>
            <p:grpSpPr>
              <a:xfrm>
                <a:off x="2" y="127"/>
                <a:ext cx="98" cy="116"/>
                <a:chOff x="0" y="0"/>
                <a:chExt cx="98" cy="116"/>
              </a:xfrm>
            </p:grpSpPr>
            <p:sp>
              <p:nvSpPr>
                <p:cNvPr id="11787" name="Freeform 525"/>
                <p:cNvSpPr/>
                <p:nvPr/>
              </p:nvSpPr>
              <p:spPr>
                <a:xfrm>
                  <a:off x="0" y="3"/>
                  <a:ext cx="21" cy="113"/>
                </a:xfrm>
                <a:custGeom>
                  <a:avLst/>
                  <a:gdLst/>
                  <a:ahLst/>
                  <a:cxnLst>
                    <a:cxn ang="0">
                      <a:pos x="1" y="0"/>
                    </a:cxn>
                    <a:cxn ang="0">
                      <a:pos x="0" y="25"/>
                    </a:cxn>
                    <a:cxn ang="0">
                      <a:pos x="2" y="60"/>
                    </a:cxn>
                    <a:cxn ang="0">
                      <a:pos x="5" y="91"/>
                    </a:cxn>
                    <a:cxn ang="0">
                      <a:pos x="11" y="110"/>
                    </a:cxn>
                    <a:cxn ang="0">
                      <a:pos x="14" y="113"/>
                    </a:cxn>
                    <a:cxn ang="0">
                      <a:pos x="15" y="108"/>
                    </a:cxn>
                    <a:cxn ang="0">
                      <a:pos x="17" y="95"/>
                    </a:cxn>
                    <a:cxn ang="0">
                      <a:pos x="21" y="91"/>
                    </a:cxn>
                    <a:cxn ang="0">
                      <a:pos x="14" y="81"/>
                    </a:cxn>
                    <a:cxn ang="0">
                      <a:pos x="10" y="75"/>
                    </a:cxn>
                    <a:cxn ang="0">
                      <a:pos x="11" y="24"/>
                    </a:cxn>
                    <a:cxn ang="0">
                      <a:pos x="12" y="1"/>
                    </a:cxn>
                    <a:cxn ang="0">
                      <a:pos x="1" y="0"/>
                    </a:cxn>
                  </a:cxnLst>
                  <a:rect l="0" t="0" r="0" b="0"/>
                  <a:pathLst>
                    <a:path w="21" h="113">
                      <a:moveTo>
                        <a:pt x="1" y="0"/>
                      </a:moveTo>
                      <a:lnTo>
                        <a:pt x="0" y="25"/>
                      </a:lnTo>
                      <a:lnTo>
                        <a:pt x="2" y="60"/>
                      </a:lnTo>
                      <a:lnTo>
                        <a:pt x="5" y="91"/>
                      </a:lnTo>
                      <a:lnTo>
                        <a:pt x="11" y="110"/>
                      </a:lnTo>
                      <a:lnTo>
                        <a:pt x="14" y="113"/>
                      </a:lnTo>
                      <a:lnTo>
                        <a:pt x="15" y="108"/>
                      </a:lnTo>
                      <a:lnTo>
                        <a:pt x="17" y="95"/>
                      </a:lnTo>
                      <a:lnTo>
                        <a:pt x="21" y="91"/>
                      </a:lnTo>
                      <a:lnTo>
                        <a:pt x="14" y="81"/>
                      </a:lnTo>
                      <a:lnTo>
                        <a:pt x="10" y="75"/>
                      </a:lnTo>
                      <a:lnTo>
                        <a:pt x="11" y="24"/>
                      </a:lnTo>
                      <a:lnTo>
                        <a:pt x="12" y="1"/>
                      </a:lnTo>
                      <a:lnTo>
                        <a:pt x="1" y="0"/>
                      </a:lnTo>
                      <a:close/>
                    </a:path>
                  </a:pathLst>
                </a:custGeom>
                <a:solidFill>
                  <a:srgbClr val="FFBF7F"/>
                </a:solidFill>
                <a:ln w="9525">
                  <a:noFill/>
                </a:ln>
              </p:spPr>
              <p:txBody>
                <a:bodyPr/>
                <a:lstStyle/>
                <a:p>
                  <a:endParaRPr lang="zh-CN" altLang="en-US"/>
                </a:p>
              </p:txBody>
            </p:sp>
            <p:sp>
              <p:nvSpPr>
                <p:cNvPr id="11788" name="Freeform 526"/>
                <p:cNvSpPr/>
                <p:nvPr/>
              </p:nvSpPr>
              <p:spPr>
                <a:xfrm>
                  <a:off x="81" y="0"/>
                  <a:ext cx="17" cy="104"/>
                </a:xfrm>
                <a:custGeom>
                  <a:avLst/>
                  <a:gdLst/>
                  <a:ahLst/>
                  <a:cxnLst>
                    <a:cxn ang="0">
                      <a:pos x="4" y="3"/>
                    </a:cxn>
                    <a:cxn ang="0">
                      <a:pos x="7" y="21"/>
                    </a:cxn>
                    <a:cxn ang="0">
                      <a:pos x="5" y="66"/>
                    </a:cxn>
                    <a:cxn ang="0">
                      <a:pos x="0" y="84"/>
                    </a:cxn>
                    <a:cxn ang="0">
                      <a:pos x="0" y="87"/>
                    </a:cxn>
                    <a:cxn ang="0">
                      <a:pos x="0" y="96"/>
                    </a:cxn>
                    <a:cxn ang="0">
                      <a:pos x="0" y="104"/>
                    </a:cxn>
                    <a:cxn ang="0">
                      <a:pos x="5" y="91"/>
                    </a:cxn>
                    <a:cxn ang="0">
                      <a:pos x="12" y="69"/>
                    </a:cxn>
                    <a:cxn ang="0">
                      <a:pos x="17" y="17"/>
                    </a:cxn>
                    <a:cxn ang="0">
                      <a:pos x="15" y="0"/>
                    </a:cxn>
                    <a:cxn ang="0">
                      <a:pos x="4" y="3"/>
                    </a:cxn>
                  </a:cxnLst>
                  <a:rect l="0" t="0" r="0" b="0"/>
                  <a:pathLst>
                    <a:path w="17" h="104">
                      <a:moveTo>
                        <a:pt x="4" y="3"/>
                      </a:moveTo>
                      <a:lnTo>
                        <a:pt x="7" y="21"/>
                      </a:lnTo>
                      <a:lnTo>
                        <a:pt x="5" y="66"/>
                      </a:lnTo>
                      <a:lnTo>
                        <a:pt x="0" y="84"/>
                      </a:lnTo>
                      <a:lnTo>
                        <a:pt x="0" y="87"/>
                      </a:lnTo>
                      <a:lnTo>
                        <a:pt x="0" y="96"/>
                      </a:lnTo>
                      <a:lnTo>
                        <a:pt x="0" y="104"/>
                      </a:lnTo>
                      <a:lnTo>
                        <a:pt x="5" y="91"/>
                      </a:lnTo>
                      <a:lnTo>
                        <a:pt x="12" y="69"/>
                      </a:lnTo>
                      <a:lnTo>
                        <a:pt x="17" y="17"/>
                      </a:lnTo>
                      <a:lnTo>
                        <a:pt x="15" y="0"/>
                      </a:lnTo>
                      <a:lnTo>
                        <a:pt x="4" y="3"/>
                      </a:lnTo>
                      <a:close/>
                    </a:path>
                  </a:pathLst>
                </a:custGeom>
                <a:solidFill>
                  <a:srgbClr val="FFBF7F"/>
                </a:solidFill>
                <a:ln w="9525">
                  <a:noFill/>
                </a:ln>
              </p:spPr>
              <p:txBody>
                <a:bodyPr/>
                <a:lstStyle/>
                <a:p>
                  <a:endParaRPr lang="zh-CN" altLang="en-US"/>
                </a:p>
              </p:txBody>
            </p:sp>
          </p:grpSp>
          <p:grpSp>
            <p:nvGrpSpPr>
              <p:cNvPr id="11789" name="Group 527"/>
              <p:cNvGrpSpPr/>
              <p:nvPr/>
            </p:nvGrpSpPr>
            <p:grpSpPr>
              <a:xfrm>
                <a:off x="0" y="59"/>
                <a:ext cx="108" cy="177"/>
                <a:chOff x="0" y="0"/>
                <a:chExt cx="108" cy="177"/>
              </a:xfrm>
            </p:grpSpPr>
            <p:sp>
              <p:nvSpPr>
                <p:cNvPr id="11790" name="Freeform 528"/>
                <p:cNvSpPr/>
                <p:nvPr/>
              </p:nvSpPr>
              <p:spPr>
                <a:xfrm>
                  <a:off x="0" y="0"/>
                  <a:ext cx="108" cy="177"/>
                </a:xfrm>
                <a:custGeom>
                  <a:avLst/>
                  <a:gdLst/>
                  <a:ahLst/>
                  <a:cxnLst>
                    <a:cxn ang="0">
                      <a:pos x="43" y="0"/>
                    </a:cxn>
                    <a:cxn ang="0">
                      <a:pos x="16" y="12"/>
                    </a:cxn>
                    <a:cxn ang="0">
                      <a:pos x="13" y="16"/>
                    </a:cxn>
                    <a:cxn ang="0">
                      <a:pos x="0" y="72"/>
                    </a:cxn>
                    <a:cxn ang="0">
                      <a:pos x="2" y="133"/>
                    </a:cxn>
                    <a:cxn ang="0">
                      <a:pos x="19" y="127"/>
                    </a:cxn>
                    <a:cxn ang="0">
                      <a:pos x="20" y="75"/>
                    </a:cxn>
                    <a:cxn ang="0">
                      <a:pos x="23" y="60"/>
                    </a:cxn>
                    <a:cxn ang="0">
                      <a:pos x="23" y="92"/>
                    </a:cxn>
                    <a:cxn ang="0">
                      <a:pos x="19" y="146"/>
                    </a:cxn>
                    <a:cxn ang="0">
                      <a:pos x="26" y="146"/>
                    </a:cxn>
                    <a:cxn ang="0">
                      <a:pos x="26" y="164"/>
                    </a:cxn>
                    <a:cxn ang="0">
                      <a:pos x="26" y="175"/>
                    </a:cxn>
                    <a:cxn ang="0">
                      <a:pos x="54" y="177"/>
                    </a:cxn>
                    <a:cxn ang="0">
                      <a:pos x="77" y="172"/>
                    </a:cxn>
                    <a:cxn ang="0">
                      <a:pos x="91" y="172"/>
                    </a:cxn>
                    <a:cxn ang="0">
                      <a:pos x="90" y="142"/>
                    </a:cxn>
                    <a:cxn ang="0">
                      <a:pos x="91" y="127"/>
                    </a:cxn>
                    <a:cxn ang="0">
                      <a:pos x="84" y="87"/>
                    </a:cxn>
                    <a:cxn ang="0">
                      <a:pos x="83" y="64"/>
                    </a:cxn>
                    <a:cxn ang="0">
                      <a:pos x="87" y="72"/>
                    </a:cxn>
                    <a:cxn ang="0">
                      <a:pos x="90" y="121"/>
                    </a:cxn>
                    <a:cxn ang="0">
                      <a:pos x="104" y="123"/>
                    </a:cxn>
                    <a:cxn ang="0">
                      <a:pos x="108" y="68"/>
                    </a:cxn>
                    <a:cxn ang="0">
                      <a:pos x="91" y="14"/>
                    </a:cxn>
                    <a:cxn ang="0">
                      <a:pos x="64" y="0"/>
                    </a:cxn>
                    <a:cxn ang="0">
                      <a:pos x="43" y="0"/>
                    </a:cxn>
                  </a:cxnLst>
                  <a:rect l="0" t="0" r="0" b="0"/>
                  <a:pathLst>
                    <a:path w="108" h="177">
                      <a:moveTo>
                        <a:pt x="43" y="0"/>
                      </a:moveTo>
                      <a:lnTo>
                        <a:pt x="16" y="12"/>
                      </a:lnTo>
                      <a:lnTo>
                        <a:pt x="13" y="16"/>
                      </a:lnTo>
                      <a:lnTo>
                        <a:pt x="0" y="72"/>
                      </a:lnTo>
                      <a:lnTo>
                        <a:pt x="2" y="133"/>
                      </a:lnTo>
                      <a:lnTo>
                        <a:pt x="19" y="127"/>
                      </a:lnTo>
                      <a:lnTo>
                        <a:pt x="20" y="75"/>
                      </a:lnTo>
                      <a:lnTo>
                        <a:pt x="23" y="60"/>
                      </a:lnTo>
                      <a:lnTo>
                        <a:pt x="23" y="92"/>
                      </a:lnTo>
                      <a:lnTo>
                        <a:pt x="19" y="146"/>
                      </a:lnTo>
                      <a:lnTo>
                        <a:pt x="26" y="146"/>
                      </a:lnTo>
                      <a:lnTo>
                        <a:pt x="26" y="164"/>
                      </a:lnTo>
                      <a:lnTo>
                        <a:pt x="26" y="175"/>
                      </a:lnTo>
                      <a:lnTo>
                        <a:pt x="54" y="177"/>
                      </a:lnTo>
                      <a:lnTo>
                        <a:pt x="77" y="172"/>
                      </a:lnTo>
                      <a:lnTo>
                        <a:pt x="91" y="172"/>
                      </a:lnTo>
                      <a:lnTo>
                        <a:pt x="90" y="142"/>
                      </a:lnTo>
                      <a:lnTo>
                        <a:pt x="91" y="127"/>
                      </a:lnTo>
                      <a:lnTo>
                        <a:pt x="84" y="87"/>
                      </a:lnTo>
                      <a:lnTo>
                        <a:pt x="83" y="64"/>
                      </a:lnTo>
                      <a:lnTo>
                        <a:pt x="87" y="72"/>
                      </a:lnTo>
                      <a:lnTo>
                        <a:pt x="90" y="121"/>
                      </a:lnTo>
                      <a:lnTo>
                        <a:pt x="104" y="123"/>
                      </a:lnTo>
                      <a:lnTo>
                        <a:pt x="108" y="68"/>
                      </a:lnTo>
                      <a:lnTo>
                        <a:pt x="91" y="14"/>
                      </a:lnTo>
                      <a:lnTo>
                        <a:pt x="64" y="0"/>
                      </a:lnTo>
                      <a:lnTo>
                        <a:pt x="43" y="0"/>
                      </a:lnTo>
                      <a:close/>
                    </a:path>
                  </a:pathLst>
                </a:custGeom>
                <a:solidFill>
                  <a:srgbClr val="9FBFFF"/>
                </a:solidFill>
                <a:ln w="9525">
                  <a:noFill/>
                </a:ln>
              </p:spPr>
              <p:txBody>
                <a:bodyPr/>
                <a:lstStyle/>
                <a:p>
                  <a:endParaRPr lang="zh-CN" altLang="en-US"/>
                </a:p>
              </p:txBody>
            </p:sp>
            <p:sp>
              <p:nvSpPr>
                <p:cNvPr id="11791" name="Freeform 529"/>
                <p:cNvSpPr/>
                <p:nvPr/>
              </p:nvSpPr>
              <p:spPr>
                <a:xfrm>
                  <a:off x="0" y="0"/>
                  <a:ext cx="108" cy="177"/>
                </a:xfrm>
                <a:custGeom>
                  <a:avLst/>
                  <a:gdLst/>
                  <a:ahLst/>
                  <a:cxnLst>
                    <a:cxn ang="0">
                      <a:pos x="43" y="0"/>
                    </a:cxn>
                    <a:cxn ang="0">
                      <a:pos x="16" y="12"/>
                    </a:cxn>
                    <a:cxn ang="0">
                      <a:pos x="13" y="16"/>
                    </a:cxn>
                    <a:cxn ang="0">
                      <a:pos x="0" y="72"/>
                    </a:cxn>
                    <a:cxn ang="0">
                      <a:pos x="2" y="133"/>
                    </a:cxn>
                    <a:cxn ang="0">
                      <a:pos x="19" y="127"/>
                    </a:cxn>
                    <a:cxn ang="0">
                      <a:pos x="20" y="75"/>
                    </a:cxn>
                    <a:cxn ang="0">
                      <a:pos x="23" y="60"/>
                    </a:cxn>
                    <a:cxn ang="0">
                      <a:pos x="23" y="92"/>
                    </a:cxn>
                    <a:cxn ang="0">
                      <a:pos x="19" y="146"/>
                    </a:cxn>
                    <a:cxn ang="0">
                      <a:pos x="26" y="146"/>
                    </a:cxn>
                    <a:cxn ang="0">
                      <a:pos x="26" y="164"/>
                    </a:cxn>
                    <a:cxn ang="0">
                      <a:pos x="26" y="175"/>
                    </a:cxn>
                    <a:cxn ang="0">
                      <a:pos x="54" y="177"/>
                    </a:cxn>
                    <a:cxn ang="0">
                      <a:pos x="77" y="172"/>
                    </a:cxn>
                    <a:cxn ang="0">
                      <a:pos x="91" y="172"/>
                    </a:cxn>
                    <a:cxn ang="0">
                      <a:pos x="90" y="142"/>
                    </a:cxn>
                    <a:cxn ang="0">
                      <a:pos x="91" y="127"/>
                    </a:cxn>
                    <a:cxn ang="0">
                      <a:pos x="84" y="87"/>
                    </a:cxn>
                    <a:cxn ang="0">
                      <a:pos x="83" y="64"/>
                    </a:cxn>
                    <a:cxn ang="0">
                      <a:pos x="87" y="72"/>
                    </a:cxn>
                    <a:cxn ang="0">
                      <a:pos x="90" y="121"/>
                    </a:cxn>
                    <a:cxn ang="0">
                      <a:pos x="104" y="123"/>
                    </a:cxn>
                    <a:cxn ang="0">
                      <a:pos x="108" y="68"/>
                    </a:cxn>
                    <a:cxn ang="0">
                      <a:pos x="91" y="14"/>
                    </a:cxn>
                    <a:cxn ang="0">
                      <a:pos x="64" y="0"/>
                    </a:cxn>
                    <a:cxn ang="0">
                      <a:pos x="43" y="0"/>
                    </a:cxn>
                  </a:cxnLst>
                  <a:rect l="0" t="0" r="0" b="0"/>
                  <a:pathLst>
                    <a:path w="108" h="177">
                      <a:moveTo>
                        <a:pt x="43" y="0"/>
                      </a:moveTo>
                      <a:lnTo>
                        <a:pt x="16" y="12"/>
                      </a:lnTo>
                      <a:lnTo>
                        <a:pt x="13" y="16"/>
                      </a:lnTo>
                      <a:lnTo>
                        <a:pt x="0" y="72"/>
                      </a:lnTo>
                      <a:lnTo>
                        <a:pt x="2" y="133"/>
                      </a:lnTo>
                      <a:lnTo>
                        <a:pt x="19" y="127"/>
                      </a:lnTo>
                      <a:lnTo>
                        <a:pt x="20" y="75"/>
                      </a:lnTo>
                      <a:lnTo>
                        <a:pt x="23" y="60"/>
                      </a:lnTo>
                      <a:lnTo>
                        <a:pt x="23" y="92"/>
                      </a:lnTo>
                      <a:lnTo>
                        <a:pt x="19" y="146"/>
                      </a:lnTo>
                      <a:lnTo>
                        <a:pt x="26" y="146"/>
                      </a:lnTo>
                      <a:lnTo>
                        <a:pt x="26" y="164"/>
                      </a:lnTo>
                      <a:lnTo>
                        <a:pt x="26" y="175"/>
                      </a:lnTo>
                      <a:lnTo>
                        <a:pt x="54" y="177"/>
                      </a:lnTo>
                      <a:lnTo>
                        <a:pt x="77" y="172"/>
                      </a:lnTo>
                      <a:lnTo>
                        <a:pt x="91" y="172"/>
                      </a:lnTo>
                      <a:lnTo>
                        <a:pt x="90" y="142"/>
                      </a:lnTo>
                      <a:lnTo>
                        <a:pt x="91" y="127"/>
                      </a:lnTo>
                      <a:lnTo>
                        <a:pt x="84" y="87"/>
                      </a:lnTo>
                      <a:lnTo>
                        <a:pt x="83" y="64"/>
                      </a:lnTo>
                      <a:lnTo>
                        <a:pt x="87" y="72"/>
                      </a:lnTo>
                      <a:lnTo>
                        <a:pt x="90" y="121"/>
                      </a:lnTo>
                      <a:lnTo>
                        <a:pt x="104" y="123"/>
                      </a:lnTo>
                      <a:lnTo>
                        <a:pt x="108" y="68"/>
                      </a:lnTo>
                      <a:lnTo>
                        <a:pt x="91" y="14"/>
                      </a:lnTo>
                      <a:lnTo>
                        <a:pt x="64" y="0"/>
                      </a:lnTo>
                      <a:lnTo>
                        <a:pt x="43" y="0"/>
                      </a:lnTo>
                    </a:path>
                  </a:pathLst>
                </a:custGeom>
                <a:noFill/>
                <a:ln w="9525" cap="flat" cmpd="sng">
                  <a:solidFill>
                    <a:srgbClr val="9FBFFF"/>
                  </a:solidFill>
                  <a:prstDash val="solid"/>
                  <a:round/>
                  <a:headEnd type="none" w="med" len="med"/>
                  <a:tailEnd type="none" w="med" len="med"/>
                </a:ln>
              </p:spPr>
              <p:txBody>
                <a:bodyPr/>
                <a:lstStyle/>
                <a:p>
                  <a:endParaRPr lang="zh-CN" altLang="en-US"/>
                </a:p>
              </p:txBody>
            </p:sp>
          </p:grpSp>
          <p:grpSp>
            <p:nvGrpSpPr>
              <p:cNvPr id="11792" name="Group 530"/>
              <p:cNvGrpSpPr/>
              <p:nvPr/>
            </p:nvGrpSpPr>
            <p:grpSpPr>
              <a:xfrm>
                <a:off x="19" y="0"/>
                <a:ext cx="61" cy="406"/>
                <a:chOff x="0" y="0"/>
                <a:chExt cx="61" cy="406"/>
              </a:xfrm>
            </p:grpSpPr>
            <p:sp>
              <p:nvSpPr>
                <p:cNvPr id="11793" name="Freeform 531"/>
                <p:cNvSpPr/>
                <p:nvPr/>
              </p:nvSpPr>
              <p:spPr>
                <a:xfrm>
                  <a:off x="3" y="230"/>
                  <a:ext cx="56" cy="165"/>
                </a:xfrm>
                <a:custGeom>
                  <a:avLst/>
                  <a:gdLst/>
                  <a:ahLst/>
                  <a:cxnLst>
                    <a:cxn ang="0">
                      <a:pos x="7" y="2"/>
                    </a:cxn>
                    <a:cxn ang="0">
                      <a:pos x="9" y="60"/>
                    </a:cxn>
                    <a:cxn ang="0">
                      <a:pos x="8" y="76"/>
                    </a:cxn>
                    <a:cxn ang="0">
                      <a:pos x="8" y="92"/>
                    </a:cxn>
                    <a:cxn ang="0">
                      <a:pos x="9" y="106"/>
                    </a:cxn>
                    <a:cxn ang="0">
                      <a:pos x="9" y="118"/>
                    </a:cxn>
                    <a:cxn ang="0">
                      <a:pos x="9" y="133"/>
                    </a:cxn>
                    <a:cxn ang="0">
                      <a:pos x="8" y="139"/>
                    </a:cxn>
                    <a:cxn ang="0">
                      <a:pos x="1" y="158"/>
                    </a:cxn>
                    <a:cxn ang="0">
                      <a:pos x="0" y="164"/>
                    </a:cxn>
                    <a:cxn ang="0">
                      <a:pos x="9" y="165"/>
                    </a:cxn>
                    <a:cxn ang="0">
                      <a:pos x="15" y="156"/>
                    </a:cxn>
                    <a:cxn ang="0">
                      <a:pos x="19" y="147"/>
                    </a:cxn>
                    <a:cxn ang="0">
                      <a:pos x="21" y="133"/>
                    </a:cxn>
                    <a:cxn ang="0">
                      <a:pos x="26" y="92"/>
                    </a:cxn>
                    <a:cxn ang="0">
                      <a:pos x="29" y="81"/>
                    </a:cxn>
                    <a:cxn ang="0">
                      <a:pos x="28" y="102"/>
                    </a:cxn>
                    <a:cxn ang="0">
                      <a:pos x="29" y="115"/>
                    </a:cxn>
                    <a:cxn ang="0">
                      <a:pos x="31" y="129"/>
                    </a:cxn>
                    <a:cxn ang="0">
                      <a:pos x="29" y="140"/>
                    </a:cxn>
                    <a:cxn ang="0">
                      <a:pos x="29" y="146"/>
                    </a:cxn>
                    <a:cxn ang="0">
                      <a:pos x="36" y="163"/>
                    </a:cxn>
                    <a:cxn ang="0">
                      <a:pos x="43" y="163"/>
                    </a:cxn>
                    <a:cxn ang="0">
                      <a:pos x="46" y="163"/>
                    </a:cxn>
                    <a:cxn ang="0">
                      <a:pos x="51" y="160"/>
                    </a:cxn>
                    <a:cxn ang="0">
                      <a:pos x="41" y="140"/>
                    </a:cxn>
                    <a:cxn ang="0">
                      <a:pos x="46" y="98"/>
                    </a:cxn>
                    <a:cxn ang="0">
                      <a:pos x="48" y="80"/>
                    </a:cxn>
                    <a:cxn ang="0">
                      <a:pos x="56" y="0"/>
                    </a:cxn>
                    <a:cxn ang="0">
                      <a:pos x="7" y="2"/>
                    </a:cxn>
                  </a:cxnLst>
                  <a:rect l="0" t="0" r="0" b="0"/>
                  <a:pathLst>
                    <a:path w="56" h="165">
                      <a:moveTo>
                        <a:pt x="7" y="2"/>
                      </a:moveTo>
                      <a:lnTo>
                        <a:pt x="9" y="60"/>
                      </a:lnTo>
                      <a:lnTo>
                        <a:pt x="8" y="76"/>
                      </a:lnTo>
                      <a:lnTo>
                        <a:pt x="8" y="92"/>
                      </a:lnTo>
                      <a:lnTo>
                        <a:pt x="9" y="106"/>
                      </a:lnTo>
                      <a:lnTo>
                        <a:pt x="9" y="118"/>
                      </a:lnTo>
                      <a:lnTo>
                        <a:pt x="9" y="133"/>
                      </a:lnTo>
                      <a:lnTo>
                        <a:pt x="8" y="139"/>
                      </a:lnTo>
                      <a:lnTo>
                        <a:pt x="1" y="158"/>
                      </a:lnTo>
                      <a:lnTo>
                        <a:pt x="0" y="164"/>
                      </a:lnTo>
                      <a:lnTo>
                        <a:pt x="9" y="165"/>
                      </a:lnTo>
                      <a:lnTo>
                        <a:pt x="15" y="156"/>
                      </a:lnTo>
                      <a:lnTo>
                        <a:pt x="19" y="147"/>
                      </a:lnTo>
                      <a:lnTo>
                        <a:pt x="21" y="133"/>
                      </a:lnTo>
                      <a:lnTo>
                        <a:pt x="26" y="92"/>
                      </a:lnTo>
                      <a:lnTo>
                        <a:pt x="29" y="81"/>
                      </a:lnTo>
                      <a:lnTo>
                        <a:pt x="28" y="102"/>
                      </a:lnTo>
                      <a:lnTo>
                        <a:pt x="29" y="115"/>
                      </a:lnTo>
                      <a:lnTo>
                        <a:pt x="31" y="129"/>
                      </a:lnTo>
                      <a:lnTo>
                        <a:pt x="29" y="140"/>
                      </a:lnTo>
                      <a:lnTo>
                        <a:pt x="29" y="146"/>
                      </a:lnTo>
                      <a:lnTo>
                        <a:pt x="36" y="163"/>
                      </a:lnTo>
                      <a:lnTo>
                        <a:pt x="43" y="163"/>
                      </a:lnTo>
                      <a:lnTo>
                        <a:pt x="46" y="163"/>
                      </a:lnTo>
                      <a:lnTo>
                        <a:pt x="51" y="160"/>
                      </a:lnTo>
                      <a:lnTo>
                        <a:pt x="41" y="140"/>
                      </a:lnTo>
                      <a:lnTo>
                        <a:pt x="46" y="98"/>
                      </a:lnTo>
                      <a:lnTo>
                        <a:pt x="48" y="80"/>
                      </a:lnTo>
                      <a:lnTo>
                        <a:pt x="56" y="0"/>
                      </a:lnTo>
                      <a:lnTo>
                        <a:pt x="7" y="2"/>
                      </a:lnTo>
                      <a:close/>
                    </a:path>
                  </a:pathLst>
                </a:custGeom>
                <a:solidFill>
                  <a:srgbClr val="FFBF7F"/>
                </a:solidFill>
                <a:ln w="9525">
                  <a:noFill/>
                </a:ln>
              </p:spPr>
              <p:txBody>
                <a:bodyPr/>
                <a:lstStyle/>
                <a:p>
                  <a:endParaRPr lang="zh-CN" altLang="en-US"/>
                </a:p>
              </p:txBody>
            </p:sp>
            <p:grpSp>
              <p:nvGrpSpPr>
                <p:cNvPr id="11794" name="Group 532"/>
                <p:cNvGrpSpPr/>
                <p:nvPr/>
              </p:nvGrpSpPr>
              <p:grpSpPr>
                <a:xfrm>
                  <a:off x="14" y="59"/>
                  <a:ext cx="45" cy="91"/>
                  <a:chOff x="0" y="0"/>
                  <a:chExt cx="45" cy="91"/>
                </a:xfrm>
              </p:grpSpPr>
              <p:sp>
                <p:nvSpPr>
                  <p:cNvPr id="11795" name="Freeform 533"/>
                  <p:cNvSpPr/>
                  <p:nvPr/>
                </p:nvSpPr>
                <p:spPr>
                  <a:xfrm>
                    <a:off x="10" y="0"/>
                    <a:ext cx="22" cy="9"/>
                  </a:xfrm>
                  <a:custGeom>
                    <a:avLst/>
                    <a:gdLst/>
                    <a:ahLst/>
                    <a:cxnLst>
                      <a:cxn ang="0">
                        <a:pos x="0" y="1"/>
                      </a:cxn>
                      <a:cxn ang="0">
                        <a:pos x="4" y="9"/>
                      </a:cxn>
                      <a:cxn ang="0">
                        <a:pos x="11" y="0"/>
                      </a:cxn>
                      <a:cxn ang="0">
                        <a:pos x="18" y="9"/>
                      </a:cxn>
                      <a:cxn ang="0">
                        <a:pos x="22" y="1"/>
                      </a:cxn>
                    </a:cxnLst>
                    <a:rect l="0" t="0" r="0" b="0"/>
                    <a:pathLst>
                      <a:path w="22" h="9">
                        <a:moveTo>
                          <a:pt x="0" y="1"/>
                        </a:moveTo>
                        <a:lnTo>
                          <a:pt x="4" y="9"/>
                        </a:lnTo>
                        <a:lnTo>
                          <a:pt x="11" y="0"/>
                        </a:lnTo>
                        <a:lnTo>
                          <a:pt x="18" y="9"/>
                        </a:lnTo>
                        <a:lnTo>
                          <a:pt x="22" y="1"/>
                        </a:lnTo>
                      </a:path>
                    </a:pathLst>
                  </a:custGeom>
                  <a:noFill/>
                  <a:ln w="9525" cap="flat" cmpd="sng">
                    <a:solidFill>
                      <a:srgbClr val="3F7FFF"/>
                    </a:solidFill>
                    <a:prstDash val="solid"/>
                    <a:round/>
                    <a:headEnd type="none" w="med" len="med"/>
                    <a:tailEnd type="none" w="med" len="med"/>
                  </a:ln>
                </p:spPr>
                <p:txBody>
                  <a:bodyPr/>
                  <a:lstStyle/>
                  <a:p>
                    <a:endParaRPr lang="zh-CN" altLang="en-US"/>
                  </a:p>
                </p:txBody>
              </p:sp>
              <p:sp>
                <p:nvSpPr>
                  <p:cNvPr id="11796" name="Freeform 534"/>
                  <p:cNvSpPr/>
                  <p:nvPr/>
                </p:nvSpPr>
                <p:spPr>
                  <a:xfrm>
                    <a:off x="21" y="2"/>
                    <a:ext cx="2" cy="87"/>
                  </a:xfrm>
                  <a:custGeom>
                    <a:avLst/>
                    <a:gdLst/>
                    <a:ahLst/>
                    <a:cxnLst>
                      <a:cxn ang="0">
                        <a:pos x="0" y="0"/>
                      </a:cxn>
                      <a:cxn ang="0">
                        <a:pos x="2" y="36"/>
                      </a:cxn>
                      <a:cxn ang="0">
                        <a:pos x="2" y="87"/>
                      </a:cxn>
                    </a:cxnLst>
                    <a:rect l="0" t="0" r="0" b="0"/>
                    <a:pathLst>
                      <a:path w="2" h="87">
                        <a:moveTo>
                          <a:pt x="0" y="0"/>
                        </a:moveTo>
                        <a:lnTo>
                          <a:pt x="2" y="36"/>
                        </a:lnTo>
                        <a:lnTo>
                          <a:pt x="2" y="87"/>
                        </a:lnTo>
                      </a:path>
                    </a:pathLst>
                  </a:custGeom>
                  <a:noFill/>
                  <a:ln w="9525" cap="flat" cmpd="sng">
                    <a:solidFill>
                      <a:srgbClr val="3F7FFF"/>
                    </a:solidFill>
                    <a:prstDash val="solid"/>
                    <a:round/>
                    <a:headEnd type="none" w="med" len="med"/>
                    <a:tailEnd type="none" w="med" len="med"/>
                  </a:ln>
                </p:spPr>
                <p:txBody>
                  <a:bodyPr/>
                  <a:lstStyle/>
                  <a:p>
                    <a:endParaRPr lang="zh-CN" altLang="en-US"/>
                  </a:p>
                </p:txBody>
              </p:sp>
              <p:sp>
                <p:nvSpPr>
                  <p:cNvPr id="11797" name="Freeform 535"/>
                  <p:cNvSpPr/>
                  <p:nvPr/>
                </p:nvSpPr>
                <p:spPr>
                  <a:xfrm>
                    <a:off x="0" y="89"/>
                    <a:ext cx="45" cy="2"/>
                  </a:xfrm>
                  <a:custGeom>
                    <a:avLst/>
                    <a:gdLst/>
                    <a:ahLst/>
                    <a:cxnLst>
                      <a:cxn ang="0">
                        <a:pos x="0" y="2"/>
                      </a:cxn>
                      <a:cxn ang="0">
                        <a:pos x="24" y="0"/>
                      </a:cxn>
                      <a:cxn ang="0">
                        <a:pos x="45" y="0"/>
                      </a:cxn>
                    </a:cxnLst>
                    <a:rect l="0" t="0" r="0" b="0"/>
                    <a:pathLst>
                      <a:path w="45" h="2">
                        <a:moveTo>
                          <a:pt x="0" y="2"/>
                        </a:moveTo>
                        <a:lnTo>
                          <a:pt x="24" y="0"/>
                        </a:lnTo>
                        <a:lnTo>
                          <a:pt x="45" y="0"/>
                        </a:lnTo>
                      </a:path>
                    </a:pathLst>
                  </a:custGeom>
                  <a:noFill/>
                  <a:ln w="9525" cap="flat" cmpd="sng">
                    <a:solidFill>
                      <a:srgbClr val="3F7FFF"/>
                    </a:solidFill>
                    <a:prstDash val="solid"/>
                    <a:round/>
                    <a:headEnd type="none" w="med" len="med"/>
                    <a:tailEnd type="none" w="med" len="med"/>
                  </a:ln>
                </p:spPr>
                <p:txBody>
                  <a:bodyPr/>
                  <a:lstStyle/>
                  <a:p>
                    <a:endParaRPr lang="zh-CN" altLang="en-US"/>
                  </a:p>
                </p:txBody>
              </p:sp>
            </p:grpSp>
            <p:grpSp>
              <p:nvGrpSpPr>
                <p:cNvPr id="11798" name="Group 536"/>
                <p:cNvGrpSpPr/>
                <p:nvPr/>
              </p:nvGrpSpPr>
              <p:grpSpPr>
                <a:xfrm>
                  <a:off x="0" y="376"/>
                  <a:ext cx="56" cy="30"/>
                  <a:chOff x="0" y="0"/>
                  <a:chExt cx="56" cy="30"/>
                </a:xfrm>
              </p:grpSpPr>
              <p:sp>
                <p:nvSpPr>
                  <p:cNvPr id="11799" name="Freeform 537"/>
                  <p:cNvSpPr/>
                  <p:nvPr/>
                </p:nvSpPr>
                <p:spPr>
                  <a:xfrm>
                    <a:off x="0" y="2"/>
                    <a:ext cx="18" cy="28"/>
                  </a:xfrm>
                  <a:custGeom>
                    <a:avLst/>
                    <a:gdLst/>
                    <a:ahLst/>
                    <a:cxnLst>
                      <a:cxn ang="0">
                        <a:pos x="3" y="13"/>
                      </a:cxn>
                      <a:cxn ang="0">
                        <a:pos x="0" y="19"/>
                      </a:cxn>
                      <a:cxn ang="0">
                        <a:pos x="0" y="21"/>
                      </a:cxn>
                      <a:cxn ang="0">
                        <a:pos x="0" y="24"/>
                      </a:cxn>
                      <a:cxn ang="0">
                        <a:pos x="0" y="27"/>
                      </a:cxn>
                      <a:cxn ang="0">
                        <a:pos x="1" y="28"/>
                      </a:cxn>
                      <a:cxn ang="0">
                        <a:pos x="4" y="28"/>
                      </a:cxn>
                      <a:cxn ang="0">
                        <a:pos x="7" y="28"/>
                      </a:cxn>
                      <a:cxn ang="0">
                        <a:pos x="11" y="27"/>
                      </a:cxn>
                      <a:cxn ang="0">
                        <a:pos x="12" y="24"/>
                      </a:cxn>
                      <a:cxn ang="0">
                        <a:pos x="15" y="20"/>
                      </a:cxn>
                      <a:cxn ang="0">
                        <a:pos x="17" y="12"/>
                      </a:cxn>
                      <a:cxn ang="0">
                        <a:pos x="18" y="4"/>
                      </a:cxn>
                      <a:cxn ang="0">
                        <a:pos x="18" y="0"/>
                      </a:cxn>
                      <a:cxn ang="0">
                        <a:pos x="14" y="11"/>
                      </a:cxn>
                      <a:cxn ang="0">
                        <a:pos x="11" y="19"/>
                      </a:cxn>
                      <a:cxn ang="0">
                        <a:pos x="7" y="19"/>
                      </a:cxn>
                      <a:cxn ang="0">
                        <a:pos x="3" y="17"/>
                      </a:cxn>
                      <a:cxn ang="0">
                        <a:pos x="3" y="13"/>
                      </a:cxn>
                    </a:cxnLst>
                    <a:rect l="0" t="0" r="0" b="0"/>
                    <a:pathLst>
                      <a:path w="18" h="28">
                        <a:moveTo>
                          <a:pt x="3" y="13"/>
                        </a:moveTo>
                        <a:lnTo>
                          <a:pt x="0" y="19"/>
                        </a:lnTo>
                        <a:lnTo>
                          <a:pt x="0" y="21"/>
                        </a:lnTo>
                        <a:lnTo>
                          <a:pt x="0" y="24"/>
                        </a:lnTo>
                        <a:lnTo>
                          <a:pt x="0" y="27"/>
                        </a:lnTo>
                        <a:lnTo>
                          <a:pt x="1" y="28"/>
                        </a:lnTo>
                        <a:lnTo>
                          <a:pt x="4" y="28"/>
                        </a:lnTo>
                        <a:lnTo>
                          <a:pt x="7" y="28"/>
                        </a:lnTo>
                        <a:lnTo>
                          <a:pt x="11" y="27"/>
                        </a:lnTo>
                        <a:lnTo>
                          <a:pt x="12" y="24"/>
                        </a:lnTo>
                        <a:lnTo>
                          <a:pt x="15" y="20"/>
                        </a:lnTo>
                        <a:lnTo>
                          <a:pt x="17" y="12"/>
                        </a:lnTo>
                        <a:lnTo>
                          <a:pt x="18" y="4"/>
                        </a:lnTo>
                        <a:lnTo>
                          <a:pt x="18" y="0"/>
                        </a:lnTo>
                        <a:lnTo>
                          <a:pt x="14" y="11"/>
                        </a:lnTo>
                        <a:lnTo>
                          <a:pt x="11" y="19"/>
                        </a:lnTo>
                        <a:lnTo>
                          <a:pt x="7" y="19"/>
                        </a:lnTo>
                        <a:lnTo>
                          <a:pt x="3" y="17"/>
                        </a:lnTo>
                        <a:lnTo>
                          <a:pt x="3" y="13"/>
                        </a:lnTo>
                        <a:close/>
                      </a:path>
                    </a:pathLst>
                  </a:custGeom>
                  <a:solidFill>
                    <a:srgbClr val="000000"/>
                  </a:solidFill>
                  <a:ln w="9525">
                    <a:noFill/>
                  </a:ln>
                </p:spPr>
                <p:txBody>
                  <a:bodyPr/>
                  <a:lstStyle/>
                  <a:p>
                    <a:endParaRPr lang="zh-CN" altLang="en-US"/>
                  </a:p>
                </p:txBody>
              </p:sp>
              <p:sp>
                <p:nvSpPr>
                  <p:cNvPr id="11800" name="Freeform 538"/>
                  <p:cNvSpPr/>
                  <p:nvPr/>
                </p:nvSpPr>
                <p:spPr>
                  <a:xfrm>
                    <a:off x="35" y="0"/>
                    <a:ext cx="21" cy="30"/>
                  </a:xfrm>
                  <a:custGeom>
                    <a:avLst/>
                    <a:gdLst/>
                    <a:ahLst/>
                    <a:cxnLst>
                      <a:cxn ang="0">
                        <a:pos x="0" y="0"/>
                      </a:cxn>
                      <a:cxn ang="0">
                        <a:pos x="0" y="2"/>
                      </a:cxn>
                      <a:cxn ang="0">
                        <a:pos x="3" y="10"/>
                      </a:cxn>
                      <a:cxn ang="0">
                        <a:pos x="4" y="17"/>
                      </a:cxn>
                      <a:cxn ang="0">
                        <a:pos x="6" y="23"/>
                      </a:cxn>
                      <a:cxn ang="0">
                        <a:pos x="9" y="26"/>
                      </a:cxn>
                      <a:cxn ang="0">
                        <a:pos x="11" y="29"/>
                      </a:cxn>
                      <a:cxn ang="0">
                        <a:pos x="14" y="30"/>
                      </a:cxn>
                      <a:cxn ang="0">
                        <a:pos x="17" y="30"/>
                      </a:cxn>
                      <a:cxn ang="0">
                        <a:pos x="19" y="29"/>
                      </a:cxn>
                      <a:cxn ang="0">
                        <a:pos x="20" y="29"/>
                      </a:cxn>
                      <a:cxn ang="0">
                        <a:pos x="21" y="26"/>
                      </a:cxn>
                      <a:cxn ang="0">
                        <a:pos x="20" y="21"/>
                      </a:cxn>
                      <a:cxn ang="0">
                        <a:pos x="19" y="17"/>
                      </a:cxn>
                      <a:cxn ang="0">
                        <a:pos x="17" y="14"/>
                      </a:cxn>
                      <a:cxn ang="0">
                        <a:pos x="17" y="15"/>
                      </a:cxn>
                      <a:cxn ang="0">
                        <a:pos x="16" y="17"/>
                      </a:cxn>
                      <a:cxn ang="0">
                        <a:pos x="13" y="18"/>
                      </a:cxn>
                      <a:cxn ang="0">
                        <a:pos x="11" y="18"/>
                      </a:cxn>
                      <a:cxn ang="0">
                        <a:pos x="7" y="17"/>
                      </a:cxn>
                      <a:cxn ang="0">
                        <a:pos x="3" y="5"/>
                      </a:cxn>
                      <a:cxn ang="0">
                        <a:pos x="0" y="0"/>
                      </a:cxn>
                    </a:cxnLst>
                    <a:rect l="0" t="0" r="0" b="0"/>
                    <a:pathLst>
                      <a:path w="21" h="30">
                        <a:moveTo>
                          <a:pt x="0" y="0"/>
                        </a:moveTo>
                        <a:lnTo>
                          <a:pt x="0" y="2"/>
                        </a:lnTo>
                        <a:lnTo>
                          <a:pt x="3" y="10"/>
                        </a:lnTo>
                        <a:lnTo>
                          <a:pt x="4" y="17"/>
                        </a:lnTo>
                        <a:lnTo>
                          <a:pt x="6" y="23"/>
                        </a:lnTo>
                        <a:lnTo>
                          <a:pt x="9" y="26"/>
                        </a:lnTo>
                        <a:lnTo>
                          <a:pt x="11" y="29"/>
                        </a:lnTo>
                        <a:lnTo>
                          <a:pt x="14" y="30"/>
                        </a:lnTo>
                        <a:lnTo>
                          <a:pt x="17" y="30"/>
                        </a:lnTo>
                        <a:lnTo>
                          <a:pt x="19" y="29"/>
                        </a:lnTo>
                        <a:lnTo>
                          <a:pt x="20" y="29"/>
                        </a:lnTo>
                        <a:lnTo>
                          <a:pt x="21" y="26"/>
                        </a:lnTo>
                        <a:lnTo>
                          <a:pt x="20" y="21"/>
                        </a:lnTo>
                        <a:lnTo>
                          <a:pt x="19" y="17"/>
                        </a:lnTo>
                        <a:lnTo>
                          <a:pt x="17" y="14"/>
                        </a:lnTo>
                        <a:lnTo>
                          <a:pt x="17" y="15"/>
                        </a:lnTo>
                        <a:lnTo>
                          <a:pt x="16" y="17"/>
                        </a:lnTo>
                        <a:lnTo>
                          <a:pt x="13" y="18"/>
                        </a:lnTo>
                        <a:lnTo>
                          <a:pt x="11" y="18"/>
                        </a:lnTo>
                        <a:lnTo>
                          <a:pt x="7" y="17"/>
                        </a:lnTo>
                        <a:lnTo>
                          <a:pt x="3" y="5"/>
                        </a:lnTo>
                        <a:lnTo>
                          <a:pt x="0" y="0"/>
                        </a:lnTo>
                        <a:close/>
                      </a:path>
                    </a:pathLst>
                  </a:custGeom>
                  <a:solidFill>
                    <a:srgbClr val="000000"/>
                  </a:solidFill>
                  <a:ln w="9525">
                    <a:noFill/>
                  </a:ln>
                </p:spPr>
                <p:txBody>
                  <a:bodyPr/>
                  <a:lstStyle/>
                  <a:p>
                    <a:endParaRPr lang="zh-CN" altLang="en-US"/>
                  </a:p>
                </p:txBody>
              </p:sp>
            </p:grpSp>
            <p:grpSp>
              <p:nvGrpSpPr>
                <p:cNvPr id="11801" name="Group 539"/>
                <p:cNvGrpSpPr/>
                <p:nvPr/>
              </p:nvGrpSpPr>
              <p:grpSpPr>
                <a:xfrm>
                  <a:off x="7" y="0"/>
                  <a:ext cx="54" cy="54"/>
                  <a:chOff x="0" y="0"/>
                  <a:chExt cx="54" cy="54"/>
                </a:xfrm>
              </p:grpSpPr>
              <p:sp>
                <p:nvSpPr>
                  <p:cNvPr id="11802" name="Freeform 540"/>
                  <p:cNvSpPr/>
                  <p:nvPr/>
                </p:nvSpPr>
                <p:spPr>
                  <a:xfrm>
                    <a:off x="8" y="4"/>
                    <a:ext cx="37" cy="50"/>
                  </a:xfrm>
                  <a:custGeom>
                    <a:avLst/>
                    <a:gdLst/>
                    <a:ahLst/>
                    <a:cxnLst>
                      <a:cxn ang="0">
                        <a:pos x="9" y="50"/>
                      </a:cxn>
                      <a:cxn ang="0">
                        <a:pos x="9" y="42"/>
                      </a:cxn>
                      <a:cxn ang="0">
                        <a:pos x="6" y="35"/>
                      </a:cxn>
                      <a:cxn ang="0">
                        <a:pos x="3" y="31"/>
                      </a:cxn>
                      <a:cxn ang="0">
                        <a:pos x="2" y="25"/>
                      </a:cxn>
                      <a:cxn ang="0">
                        <a:pos x="0" y="22"/>
                      </a:cxn>
                      <a:cxn ang="0">
                        <a:pos x="0" y="14"/>
                      </a:cxn>
                      <a:cxn ang="0">
                        <a:pos x="3" y="5"/>
                      </a:cxn>
                      <a:cxn ang="0">
                        <a:pos x="9" y="1"/>
                      </a:cxn>
                      <a:cxn ang="0">
                        <a:pos x="14" y="0"/>
                      </a:cxn>
                      <a:cxn ang="0">
                        <a:pos x="23" y="0"/>
                      </a:cxn>
                      <a:cxn ang="0">
                        <a:pos x="30" y="1"/>
                      </a:cxn>
                      <a:cxn ang="0">
                        <a:pos x="34" y="5"/>
                      </a:cxn>
                      <a:cxn ang="0">
                        <a:pos x="37" y="11"/>
                      </a:cxn>
                      <a:cxn ang="0">
                        <a:pos x="37" y="18"/>
                      </a:cxn>
                      <a:cxn ang="0">
                        <a:pos x="36" y="25"/>
                      </a:cxn>
                      <a:cxn ang="0">
                        <a:pos x="33" y="31"/>
                      </a:cxn>
                      <a:cxn ang="0">
                        <a:pos x="31" y="35"/>
                      </a:cxn>
                      <a:cxn ang="0">
                        <a:pos x="29" y="39"/>
                      </a:cxn>
                      <a:cxn ang="0">
                        <a:pos x="29" y="42"/>
                      </a:cxn>
                      <a:cxn ang="0">
                        <a:pos x="27" y="50"/>
                      </a:cxn>
                      <a:cxn ang="0">
                        <a:pos x="9" y="50"/>
                      </a:cxn>
                    </a:cxnLst>
                    <a:rect l="0" t="0" r="0" b="0"/>
                    <a:pathLst>
                      <a:path w="37" h="50">
                        <a:moveTo>
                          <a:pt x="9" y="50"/>
                        </a:moveTo>
                        <a:lnTo>
                          <a:pt x="9" y="42"/>
                        </a:lnTo>
                        <a:lnTo>
                          <a:pt x="6" y="35"/>
                        </a:lnTo>
                        <a:lnTo>
                          <a:pt x="3" y="31"/>
                        </a:lnTo>
                        <a:lnTo>
                          <a:pt x="2" y="25"/>
                        </a:lnTo>
                        <a:lnTo>
                          <a:pt x="0" y="22"/>
                        </a:lnTo>
                        <a:lnTo>
                          <a:pt x="0" y="14"/>
                        </a:lnTo>
                        <a:lnTo>
                          <a:pt x="3" y="5"/>
                        </a:lnTo>
                        <a:lnTo>
                          <a:pt x="9" y="1"/>
                        </a:lnTo>
                        <a:lnTo>
                          <a:pt x="14" y="0"/>
                        </a:lnTo>
                        <a:lnTo>
                          <a:pt x="23" y="0"/>
                        </a:lnTo>
                        <a:lnTo>
                          <a:pt x="30" y="1"/>
                        </a:lnTo>
                        <a:lnTo>
                          <a:pt x="34" y="5"/>
                        </a:lnTo>
                        <a:lnTo>
                          <a:pt x="37" y="11"/>
                        </a:lnTo>
                        <a:lnTo>
                          <a:pt x="37" y="18"/>
                        </a:lnTo>
                        <a:lnTo>
                          <a:pt x="36" y="25"/>
                        </a:lnTo>
                        <a:lnTo>
                          <a:pt x="33" y="31"/>
                        </a:lnTo>
                        <a:lnTo>
                          <a:pt x="31" y="35"/>
                        </a:lnTo>
                        <a:lnTo>
                          <a:pt x="29" y="39"/>
                        </a:lnTo>
                        <a:lnTo>
                          <a:pt x="29" y="42"/>
                        </a:lnTo>
                        <a:lnTo>
                          <a:pt x="27" y="50"/>
                        </a:lnTo>
                        <a:lnTo>
                          <a:pt x="9" y="50"/>
                        </a:lnTo>
                        <a:close/>
                      </a:path>
                    </a:pathLst>
                  </a:custGeom>
                  <a:solidFill>
                    <a:srgbClr val="FFBF7F"/>
                  </a:solidFill>
                  <a:ln w="9525">
                    <a:noFill/>
                  </a:ln>
                </p:spPr>
                <p:txBody>
                  <a:bodyPr/>
                  <a:lstStyle/>
                  <a:p>
                    <a:endParaRPr lang="zh-CN" altLang="en-US"/>
                  </a:p>
                </p:txBody>
              </p:sp>
              <p:sp>
                <p:nvSpPr>
                  <p:cNvPr id="11803" name="Freeform 541"/>
                  <p:cNvSpPr/>
                  <p:nvPr/>
                </p:nvSpPr>
                <p:spPr>
                  <a:xfrm>
                    <a:off x="0" y="0"/>
                    <a:ext cx="54" cy="38"/>
                  </a:xfrm>
                  <a:custGeom>
                    <a:avLst/>
                    <a:gdLst/>
                    <a:ahLst/>
                    <a:cxnLst>
                      <a:cxn ang="0">
                        <a:pos x="4" y="33"/>
                      </a:cxn>
                      <a:cxn ang="0">
                        <a:pos x="0" y="29"/>
                      </a:cxn>
                      <a:cxn ang="0">
                        <a:pos x="0" y="25"/>
                      </a:cxn>
                      <a:cxn ang="0">
                        <a:pos x="0" y="18"/>
                      </a:cxn>
                      <a:cxn ang="0">
                        <a:pos x="1" y="14"/>
                      </a:cxn>
                      <a:cxn ang="0">
                        <a:pos x="4" y="10"/>
                      </a:cxn>
                      <a:cxn ang="0">
                        <a:pos x="7" y="8"/>
                      </a:cxn>
                      <a:cxn ang="0">
                        <a:pos x="8" y="4"/>
                      </a:cxn>
                      <a:cxn ang="0">
                        <a:pos x="14" y="1"/>
                      </a:cxn>
                      <a:cxn ang="0">
                        <a:pos x="18" y="0"/>
                      </a:cxn>
                      <a:cxn ang="0">
                        <a:pos x="27" y="0"/>
                      </a:cxn>
                      <a:cxn ang="0">
                        <a:pos x="34" y="0"/>
                      </a:cxn>
                      <a:cxn ang="0">
                        <a:pos x="38" y="1"/>
                      </a:cxn>
                      <a:cxn ang="0">
                        <a:pos x="42" y="1"/>
                      </a:cxn>
                      <a:cxn ang="0">
                        <a:pos x="47" y="5"/>
                      </a:cxn>
                      <a:cxn ang="0">
                        <a:pos x="49" y="8"/>
                      </a:cxn>
                      <a:cxn ang="0">
                        <a:pos x="52" y="12"/>
                      </a:cxn>
                      <a:cxn ang="0">
                        <a:pos x="54" y="15"/>
                      </a:cxn>
                      <a:cxn ang="0">
                        <a:pos x="54" y="22"/>
                      </a:cxn>
                      <a:cxn ang="0">
                        <a:pos x="54" y="27"/>
                      </a:cxn>
                      <a:cxn ang="0">
                        <a:pos x="51" y="29"/>
                      </a:cxn>
                      <a:cxn ang="0">
                        <a:pos x="48" y="33"/>
                      </a:cxn>
                      <a:cxn ang="0">
                        <a:pos x="47" y="35"/>
                      </a:cxn>
                      <a:cxn ang="0">
                        <a:pos x="41" y="37"/>
                      </a:cxn>
                      <a:cxn ang="0">
                        <a:pos x="37" y="38"/>
                      </a:cxn>
                      <a:cxn ang="0">
                        <a:pos x="41" y="33"/>
                      </a:cxn>
                      <a:cxn ang="0">
                        <a:pos x="45" y="25"/>
                      </a:cxn>
                      <a:cxn ang="0">
                        <a:pos x="42" y="14"/>
                      </a:cxn>
                      <a:cxn ang="0">
                        <a:pos x="34" y="17"/>
                      </a:cxn>
                      <a:cxn ang="0">
                        <a:pos x="24" y="17"/>
                      </a:cxn>
                      <a:cxn ang="0">
                        <a:pos x="17" y="17"/>
                      </a:cxn>
                      <a:cxn ang="0">
                        <a:pos x="11" y="15"/>
                      </a:cxn>
                      <a:cxn ang="0">
                        <a:pos x="11" y="18"/>
                      </a:cxn>
                      <a:cxn ang="0">
                        <a:pos x="8" y="25"/>
                      </a:cxn>
                      <a:cxn ang="0">
                        <a:pos x="13" y="33"/>
                      </a:cxn>
                      <a:cxn ang="0">
                        <a:pos x="15" y="38"/>
                      </a:cxn>
                      <a:cxn ang="0">
                        <a:pos x="8" y="35"/>
                      </a:cxn>
                      <a:cxn ang="0">
                        <a:pos x="4" y="33"/>
                      </a:cxn>
                    </a:cxnLst>
                    <a:rect l="0" t="0" r="0" b="0"/>
                    <a:pathLst>
                      <a:path w="54" h="38">
                        <a:moveTo>
                          <a:pt x="4" y="33"/>
                        </a:moveTo>
                        <a:lnTo>
                          <a:pt x="0" y="29"/>
                        </a:lnTo>
                        <a:lnTo>
                          <a:pt x="0" y="25"/>
                        </a:lnTo>
                        <a:lnTo>
                          <a:pt x="0" y="18"/>
                        </a:lnTo>
                        <a:lnTo>
                          <a:pt x="1" y="14"/>
                        </a:lnTo>
                        <a:lnTo>
                          <a:pt x="4" y="10"/>
                        </a:lnTo>
                        <a:lnTo>
                          <a:pt x="7" y="8"/>
                        </a:lnTo>
                        <a:lnTo>
                          <a:pt x="8" y="4"/>
                        </a:lnTo>
                        <a:lnTo>
                          <a:pt x="14" y="1"/>
                        </a:lnTo>
                        <a:lnTo>
                          <a:pt x="18" y="0"/>
                        </a:lnTo>
                        <a:lnTo>
                          <a:pt x="27" y="0"/>
                        </a:lnTo>
                        <a:lnTo>
                          <a:pt x="34" y="0"/>
                        </a:lnTo>
                        <a:lnTo>
                          <a:pt x="38" y="1"/>
                        </a:lnTo>
                        <a:lnTo>
                          <a:pt x="42" y="1"/>
                        </a:lnTo>
                        <a:lnTo>
                          <a:pt x="47" y="5"/>
                        </a:lnTo>
                        <a:lnTo>
                          <a:pt x="49" y="8"/>
                        </a:lnTo>
                        <a:lnTo>
                          <a:pt x="52" y="12"/>
                        </a:lnTo>
                        <a:lnTo>
                          <a:pt x="54" y="15"/>
                        </a:lnTo>
                        <a:lnTo>
                          <a:pt x="54" y="22"/>
                        </a:lnTo>
                        <a:lnTo>
                          <a:pt x="54" y="27"/>
                        </a:lnTo>
                        <a:lnTo>
                          <a:pt x="51" y="29"/>
                        </a:lnTo>
                        <a:lnTo>
                          <a:pt x="48" y="33"/>
                        </a:lnTo>
                        <a:lnTo>
                          <a:pt x="47" y="35"/>
                        </a:lnTo>
                        <a:lnTo>
                          <a:pt x="41" y="37"/>
                        </a:lnTo>
                        <a:lnTo>
                          <a:pt x="37" y="38"/>
                        </a:lnTo>
                        <a:lnTo>
                          <a:pt x="41" y="33"/>
                        </a:lnTo>
                        <a:lnTo>
                          <a:pt x="45" y="25"/>
                        </a:lnTo>
                        <a:lnTo>
                          <a:pt x="42" y="14"/>
                        </a:lnTo>
                        <a:lnTo>
                          <a:pt x="34" y="17"/>
                        </a:lnTo>
                        <a:lnTo>
                          <a:pt x="24" y="17"/>
                        </a:lnTo>
                        <a:lnTo>
                          <a:pt x="17" y="17"/>
                        </a:lnTo>
                        <a:lnTo>
                          <a:pt x="11" y="15"/>
                        </a:lnTo>
                        <a:lnTo>
                          <a:pt x="11" y="18"/>
                        </a:lnTo>
                        <a:lnTo>
                          <a:pt x="8" y="25"/>
                        </a:lnTo>
                        <a:lnTo>
                          <a:pt x="13" y="33"/>
                        </a:lnTo>
                        <a:lnTo>
                          <a:pt x="15" y="38"/>
                        </a:lnTo>
                        <a:lnTo>
                          <a:pt x="8" y="35"/>
                        </a:lnTo>
                        <a:lnTo>
                          <a:pt x="4" y="33"/>
                        </a:lnTo>
                        <a:close/>
                      </a:path>
                    </a:pathLst>
                  </a:custGeom>
                  <a:solidFill>
                    <a:srgbClr val="7F3F00"/>
                  </a:solidFill>
                  <a:ln w="9525">
                    <a:noFill/>
                  </a:ln>
                </p:spPr>
                <p:txBody>
                  <a:bodyPr/>
                  <a:lstStyle/>
                  <a:p>
                    <a:endParaRPr lang="zh-CN" altLang="en-US"/>
                  </a:p>
                </p:txBody>
              </p:sp>
              <p:grpSp>
                <p:nvGrpSpPr>
                  <p:cNvPr id="11804" name="Group 542"/>
                  <p:cNvGrpSpPr/>
                  <p:nvPr/>
                </p:nvGrpSpPr>
                <p:grpSpPr>
                  <a:xfrm>
                    <a:off x="7" y="31"/>
                    <a:ext cx="44" cy="2"/>
                    <a:chOff x="0" y="0"/>
                    <a:chExt cx="44" cy="2"/>
                  </a:xfrm>
                </p:grpSpPr>
                <p:sp>
                  <p:nvSpPr>
                    <p:cNvPr id="11805" name="Oval 543"/>
                    <p:cNvSpPr/>
                    <p:nvPr/>
                  </p:nvSpPr>
                  <p:spPr>
                    <a:xfrm>
                      <a:off x="0" y="0"/>
                      <a:ext cx="3" cy="2"/>
                    </a:xfrm>
                    <a:prstGeom prst="ellipse">
                      <a:avLst/>
                    </a:prstGeom>
                    <a:solidFill>
                      <a:srgbClr val="5F7FFF"/>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06" name="Oval 544"/>
                    <p:cNvSpPr/>
                    <p:nvPr/>
                  </p:nvSpPr>
                  <p:spPr>
                    <a:xfrm>
                      <a:off x="41" y="0"/>
                      <a:ext cx="3" cy="2"/>
                    </a:xfrm>
                    <a:prstGeom prst="ellipse">
                      <a:avLst/>
                    </a:prstGeom>
                    <a:solidFill>
                      <a:srgbClr val="5F7FFF"/>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grpSp>
        </p:grpSp>
        <p:grpSp>
          <p:nvGrpSpPr>
            <p:cNvPr id="11807" name="Group 545"/>
            <p:cNvGrpSpPr/>
            <p:nvPr/>
          </p:nvGrpSpPr>
          <p:grpSpPr>
            <a:xfrm>
              <a:off x="1020" y="1923"/>
              <a:ext cx="107" cy="381"/>
              <a:chOff x="0" y="0"/>
              <a:chExt cx="107" cy="381"/>
            </a:xfrm>
          </p:grpSpPr>
          <p:grpSp>
            <p:nvGrpSpPr>
              <p:cNvPr id="11808" name="Group 546"/>
              <p:cNvGrpSpPr/>
              <p:nvPr/>
            </p:nvGrpSpPr>
            <p:grpSpPr>
              <a:xfrm>
                <a:off x="1" y="348"/>
                <a:ext cx="106" cy="33"/>
                <a:chOff x="0" y="0"/>
                <a:chExt cx="106" cy="33"/>
              </a:xfrm>
            </p:grpSpPr>
            <p:sp>
              <p:nvSpPr>
                <p:cNvPr id="11809" name="Freeform 547"/>
                <p:cNvSpPr/>
                <p:nvPr/>
              </p:nvSpPr>
              <p:spPr>
                <a:xfrm>
                  <a:off x="67" y="0"/>
                  <a:ext cx="39" cy="19"/>
                </a:xfrm>
                <a:custGeom>
                  <a:avLst/>
                  <a:gdLst/>
                  <a:ahLst/>
                  <a:cxnLst>
                    <a:cxn ang="0">
                      <a:pos x="19" y="0"/>
                    </a:cxn>
                    <a:cxn ang="0">
                      <a:pos x="25" y="4"/>
                    </a:cxn>
                    <a:cxn ang="0">
                      <a:pos x="31" y="9"/>
                    </a:cxn>
                    <a:cxn ang="0">
                      <a:pos x="39" y="15"/>
                    </a:cxn>
                    <a:cxn ang="0">
                      <a:pos x="39" y="17"/>
                    </a:cxn>
                    <a:cxn ang="0">
                      <a:pos x="32" y="19"/>
                    </a:cxn>
                    <a:cxn ang="0">
                      <a:pos x="25" y="17"/>
                    </a:cxn>
                    <a:cxn ang="0">
                      <a:pos x="15" y="15"/>
                    </a:cxn>
                    <a:cxn ang="0">
                      <a:pos x="8" y="11"/>
                    </a:cxn>
                    <a:cxn ang="0">
                      <a:pos x="1" y="11"/>
                    </a:cxn>
                    <a:cxn ang="0">
                      <a:pos x="0" y="9"/>
                    </a:cxn>
                    <a:cxn ang="0">
                      <a:pos x="0" y="0"/>
                    </a:cxn>
                    <a:cxn ang="0">
                      <a:pos x="19" y="0"/>
                    </a:cxn>
                  </a:cxnLst>
                  <a:rect l="0" t="0" r="0" b="0"/>
                  <a:pathLst>
                    <a:path w="39" h="19">
                      <a:moveTo>
                        <a:pt x="19" y="0"/>
                      </a:moveTo>
                      <a:lnTo>
                        <a:pt x="25" y="4"/>
                      </a:lnTo>
                      <a:lnTo>
                        <a:pt x="31" y="9"/>
                      </a:lnTo>
                      <a:lnTo>
                        <a:pt x="39" y="15"/>
                      </a:lnTo>
                      <a:lnTo>
                        <a:pt x="39" y="17"/>
                      </a:lnTo>
                      <a:lnTo>
                        <a:pt x="32" y="19"/>
                      </a:lnTo>
                      <a:lnTo>
                        <a:pt x="25" y="17"/>
                      </a:lnTo>
                      <a:lnTo>
                        <a:pt x="15" y="15"/>
                      </a:lnTo>
                      <a:lnTo>
                        <a:pt x="8" y="11"/>
                      </a:lnTo>
                      <a:lnTo>
                        <a:pt x="1" y="11"/>
                      </a:lnTo>
                      <a:lnTo>
                        <a:pt x="0" y="9"/>
                      </a:lnTo>
                      <a:lnTo>
                        <a:pt x="0" y="0"/>
                      </a:lnTo>
                      <a:lnTo>
                        <a:pt x="19" y="0"/>
                      </a:lnTo>
                      <a:close/>
                    </a:path>
                  </a:pathLst>
                </a:custGeom>
                <a:solidFill>
                  <a:srgbClr val="000000"/>
                </a:solidFill>
                <a:ln w="9525">
                  <a:noFill/>
                </a:ln>
              </p:spPr>
              <p:txBody>
                <a:bodyPr/>
                <a:lstStyle/>
                <a:p>
                  <a:endParaRPr lang="zh-CN" altLang="en-US"/>
                </a:p>
              </p:txBody>
            </p:sp>
            <p:sp>
              <p:nvSpPr>
                <p:cNvPr id="11810" name="Freeform 548"/>
                <p:cNvSpPr/>
                <p:nvPr/>
              </p:nvSpPr>
              <p:spPr>
                <a:xfrm>
                  <a:off x="0" y="12"/>
                  <a:ext cx="23" cy="21"/>
                </a:xfrm>
                <a:custGeom>
                  <a:avLst/>
                  <a:gdLst/>
                  <a:ahLst/>
                  <a:cxnLst>
                    <a:cxn ang="0">
                      <a:pos x="23" y="0"/>
                    </a:cxn>
                    <a:cxn ang="0">
                      <a:pos x="23" y="5"/>
                    </a:cxn>
                    <a:cxn ang="0">
                      <a:pos x="20" y="8"/>
                    </a:cxn>
                    <a:cxn ang="0">
                      <a:pos x="20" y="13"/>
                    </a:cxn>
                    <a:cxn ang="0">
                      <a:pos x="14" y="17"/>
                    </a:cxn>
                    <a:cxn ang="0">
                      <a:pos x="10" y="20"/>
                    </a:cxn>
                    <a:cxn ang="0">
                      <a:pos x="6" y="21"/>
                    </a:cxn>
                    <a:cxn ang="0">
                      <a:pos x="1" y="20"/>
                    </a:cxn>
                    <a:cxn ang="0">
                      <a:pos x="0" y="17"/>
                    </a:cxn>
                    <a:cxn ang="0">
                      <a:pos x="0" y="12"/>
                    </a:cxn>
                    <a:cxn ang="0">
                      <a:pos x="4" y="7"/>
                    </a:cxn>
                    <a:cxn ang="0">
                      <a:pos x="10" y="1"/>
                    </a:cxn>
                    <a:cxn ang="0">
                      <a:pos x="10" y="0"/>
                    </a:cxn>
                    <a:cxn ang="0">
                      <a:pos x="23" y="0"/>
                    </a:cxn>
                  </a:cxnLst>
                  <a:rect l="0" t="0" r="0" b="0"/>
                  <a:pathLst>
                    <a:path w="23" h="21">
                      <a:moveTo>
                        <a:pt x="23" y="0"/>
                      </a:moveTo>
                      <a:lnTo>
                        <a:pt x="23" y="5"/>
                      </a:lnTo>
                      <a:lnTo>
                        <a:pt x="20" y="8"/>
                      </a:lnTo>
                      <a:lnTo>
                        <a:pt x="20" y="13"/>
                      </a:lnTo>
                      <a:lnTo>
                        <a:pt x="14" y="17"/>
                      </a:lnTo>
                      <a:lnTo>
                        <a:pt x="10" y="20"/>
                      </a:lnTo>
                      <a:lnTo>
                        <a:pt x="6" y="21"/>
                      </a:lnTo>
                      <a:lnTo>
                        <a:pt x="1" y="20"/>
                      </a:lnTo>
                      <a:lnTo>
                        <a:pt x="0" y="17"/>
                      </a:lnTo>
                      <a:lnTo>
                        <a:pt x="0" y="12"/>
                      </a:lnTo>
                      <a:lnTo>
                        <a:pt x="4" y="7"/>
                      </a:lnTo>
                      <a:lnTo>
                        <a:pt x="10" y="1"/>
                      </a:lnTo>
                      <a:lnTo>
                        <a:pt x="10" y="0"/>
                      </a:lnTo>
                      <a:lnTo>
                        <a:pt x="23" y="0"/>
                      </a:lnTo>
                      <a:close/>
                    </a:path>
                  </a:pathLst>
                </a:custGeom>
                <a:solidFill>
                  <a:srgbClr val="000000"/>
                </a:solidFill>
                <a:ln w="9525">
                  <a:noFill/>
                </a:ln>
              </p:spPr>
              <p:txBody>
                <a:bodyPr/>
                <a:lstStyle/>
                <a:p>
                  <a:endParaRPr lang="zh-CN" altLang="en-US"/>
                </a:p>
              </p:txBody>
            </p:sp>
          </p:grpSp>
          <p:sp>
            <p:nvSpPr>
              <p:cNvPr id="11811" name="Freeform 549"/>
              <p:cNvSpPr/>
              <p:nvPr/>
            </p:nvSpPr>
            <p:spPr>
              <a:xfrm>
                <a:off x="86" y="210"/>
                <a:ext cx="9" cy="24"/>
              </a:xfrm>
              <a:custGeom>
                <a:avLst/>
                <a:gdLst/>
                <a:ahLst/>
                <a:cxnLst>
                  <a:cxn ang="0">
                    <a:pos x="7" y="0"/>
                  </a:cxn>
                  <a:cxn ang="0">
                    <a:pos x="9" y="13"/>
                  </a:cxn>
                  <a:cxn ang="0">
                    <a:pos x="4" y="21"/>
                  </a:cxn>
                  <a:cxn ang="0">
                    <a:pos x="1" y="24"/>
                  </a:cxn>
                  <a:cxn ang="0">
                    <a:pos x="1" y="12"/>
                  </a:cxn>
                  <a:cxn ang="0">
                    <a:pos x="0" y="13"/>
                  </a:cxn>
                  <a:cxn ang="0">
                    <a:pos x="0" y="17"/>
                  </a:cxn>
                  <a:cxn ang="0">
                    <a:pos x="0" y="13"/>
                  </a:cxn>
                  <a:cxn ang="0">
                    <a:pos x="0" y="5"/>
                  </a:cxn>
                  <a:cxn ang="0">
                    <a:pos x="3" y="0"/>
                  </a:cxn>
                  <a:cxn ang="0">
                    <a:pos x="7" y="0"/>
                  </a:cxn>
                </a:cxnLst>
                <a:rect l="0" t="0" r="0" b="0"/>
                <a:pathLst>
                  <a:path w="9" h="24">
                    <a:moveTo>
                      <a:pt x="7" y="0"/>
                    </a:moveTo>
                    <a:lnTo>
                      <a:pt x="9" y="13"/>
                    </a:lnTo>
                    <a:lnTo>
                      <a:pt x="4" y="21"/>
                    </a:lnTo>
                    <a:lnTo>
                      <a:pt x="1" y="24"/>
                    </a:lnTo>
                    <a:lnTo>
                      <a:pt x="1" y="12"/>
                    </a:lnTo>
                    <a:lnTo>
                      <a:pt x="0" y="13"/>
                    </a:lnTo>
                    <a:lnTo>
                      <a:pt x="0" y="17"/>
                    </a:lnTo>
                    <a:lnTo>
                      <a:pt x="0" y="13"/>
                    </a:lnTo>
                    <a:lnTo>
                      <a:pt x="0" y="5"/>
                    </a:lnTo>
                    <a:lnTo>
                      <a:pt x="3" y="0"/>
                    </a:lnTo>
                    <a:lnTo>
                      <a:pt x="7" y="0"/>
                    </a:lnTo>
                    <a:close/>
                  </a:path>
                </a:pathLst>
              </a:custGeom>
              <a:solidFill>
                <a:srgbClr val="FF7F3F"/>
              </a:solidFill>
              <a:ln w="9525">
                <a:noFill/>
              </a:ln>
            </p:spPr>
            <p:txBody>
              <a:bodyPr/>
              <a:lstStyle/>
              <a:p>
                <a:endParaRPr lang="zh-CN" altLang="en-US"/>
              </a:p>
            </p:txBody>
          </p:sp>
          <p:sp>
            <p:nvSpPr>
              <p:cNvPr id="11812" name="Freeform 550"/>
              <p:cNvSpPr/>
              <p:nvPr/>
            </p:nvSpPr>
            <p:spPr>
              <a:xfrm>
                <a:off x="12" y="147"/>
                <a:ext cx="75" cy="208"/>
              </a:xfrm>
              <a:custGeom>
                <a:avLst/>
                <a:gdLst/>
                <a:ahLst/>
                <a:cxnLst>
                  <a:cxn ang="0">
                    <a:pos x="74" y="0"/>
                  </a:cxn>
                  <a:cxn ang="0">
                    <a:pos x="75" y="113"/>
                  </a:cxn>
                  <a:cxn ang="0">
                    <a:pos x="74" y="197"/>
                  </a:cxn>
                  <a:cxn ang="0">
                    <a:pos x="51" y="201"/>
                  </a:cxn>
                  <a:cxn ang="0">
                    <a:pos x="49" y="132"/>
                  </a:cxn>
                  <a:cxn ang="0">
                    <a:pos x="51" y="125"/>
                  </a:cxn>
                  <a:cxn ang="0">
                    <a:pos x="49" y="122"/>
                  </a:cxn>
                  <a:cxn ang="0">
                    <a:pos x="49" y="80"/>
                  </a:cxn>
                  <a:cxn ang="0">
                    <a:pos x="43" y="93"/>
                  </a:cxn>
                  <a:cxn ang="0">
                    <a:pos x="30" y="150"/>
                  </a:cxn>
                  <a:cxn ang="0">
                    <a:pos x="19" y="208"/>
                  </a:cxn>
                  <a:cxn ang="0">
                    <a:pos x="0" y="208"/>
                  </a:cxn>
                  <a:cxn ang="0">
                    <a:pos x="9" y="130"/>
                  </a:cxn>
                  <a:cxn ang="0">
                    <a:pos x="12" y="63"/>
                  </a:cxn>
                  <a:cxn ang="0">
                    <a:pos x="9" y="0"/>
                  </a:cxn>
                  <a:cxn ang="0">
                    <a:pos x="74" y="0"/>
                  </a:cxn>
                </a:cxnLst>
                <a:rect l="0" t="0" r="0" b="0"/>
                <a:pathLst>
                  <a:path w="75" h="208">
                    <a:moveTo>
                      <a:pt x="74" y="0"/>
                    </a:moveTo>
                    <a:lnTo>
                      <a:pt x="75" y="113"/>
                    </a:lnTo>
                    <a:lnTo>
                      <a:pt x="74" y="197"/>
                    </a:lnTo>
                    <a:lnTo>
                      <a:pt x="51" y="201"/>
                    </a:lnTo>
                    <a:lnTo>
                      <a:pt x="49" y="132"/>
                    </a:lnTo>
                    <a:lnTo>
                      <a:pt x="51" y="125"/>
                    </a:lnTo>
                    <a:lnTo>
                      <a:pt x="49" y="122"/>
                    </a:lnTo>
                    <a:lnTo>
                      <a:pt x="49" y="80"/>
                    </a:lnTo>
                    <a:lnTo>
                      <a:pt x="43" y="93"/>
                    </a:lnTo>
                    <a:lnTo>
                      <a:pt x="30" y="150"/>
                    </a:lnTo>
                    <a:lnTo>
                      <a:pt x="19" y="208"/>
                    </a:lnTo>
                    <a:lnTo>
                      <a:pt x="0" y="208"/>
                    </a:lnTo>
                    <a:lnTo>
                      <a:pt x="9" y="130"/>
                    </a:lnTo>
                    <a:lnTo>
                      <a:pt x="12" y="63"/>
                    </a:lnTo>
                    <a:lnTo>
                      <a:pt x="9" y="0"/>
                    </a:lnTo>
                    <a:lnTo>
                      <a:pt x="74" y="0"/>
                    </a:lnTo>
                    <a:close/>
                  </a:path>
                </a:pathLst>
              </a:custGeom>
              <a:solidFill>
                <a:srgbClr val="7F7F7F"/>
              </a:solidFill>
              <a:ln w="9525">
                <a:noFill/>
              </a:ln>
            </p:spPr>
            <p:txBody>
              <a:bodyPr/>
              <a:lstStyle/>
              <a:p>
                <a:endParaRPr lang="zh-CN" altLang="en-US"/>
              </a:p>
            </p:txBody>
          </p:sp>
          <p:sp>
            <p:nvSpPr>
              <p:cNvPr id="11813" name="Freeform 551"/>
              <p:cNvSpPr/>
              <p:nvPr/>
            </p:nvSpPr>
            <p:spPr>
              <a:xfrm>
                <a:off x="0" y="49"/>
                <a:ext cx="97" cy="159"/>
              </a:xfrm>
              <a:custGeom>
                <a:avLst/>
                <a:gdLst/>
                <a:ahLst/>
                <a:cxnLst>
                  <a:cxn ang="0">
                    <a:pos x="65" y="1"/>
                  </a:cxn>
                  <a:cxn ang="0">
                    <a:pos x="95" y="21"/>
                  </a:cxn>
                  <a:cxn ang="0">
                    <a:pos x="96" y="72"/>
                  </a:cxn>
                  <a:cxn ang="0">
                    <a:pos x="97" y="97"/>
                  </a:cxn>
                  <a:cxn ang="0">
                    <a:pos x="95" y="159"/>
                  </a:cxn>
                  <a:cxn ang="0">
                    <a:pos x="89" y="159"/>
                  </a:cxn>
                  <a:cxn ang="0">
                    <a:pos x="85" y="95"/>
                  </a:cxn>
                  <a:cxn ang="0">
                    <a:pos x="22" y="95"/>
                  </a:cxn>
                  <a:cxn ang="0">
                    <a:pos x="19" y="80"/>
                  </a:cxn>
                  <a:cxn ang="0">
                    <a:pos x="18" y="92"/>
                  </a:cxn>
                  <a:cxn ang="0">
                    <a:pos x="22" y="115"/>
                  </a:cxn>
                  <a:cxn ang="0">
                    <a:pos x="26" y="151"/>
                  </a:cxn>
                  <a:cxn ang="0">
                    <a:pos x="17" y="152"/>
                  </a:cxn>
                  <a:cxn ang="0">
                    <a:pos x="0" y="90"/>
                  </a:cxn>
                  <a:cxn ang="0">
                    <a:pos x="9" y="17"/>
                  </a:cxn>
                  <a:cxn ang="0">
                    <a:pos x="43" y="0"/>
                  </a:cxn>
                  <a:cxn ang="0">
                    <a:pos x="59" y="7"/>
                  </a:cxn>
                  <a:cxn ang="0">
                    <a:pos x="65" y="1"/>
                  </a:cxn>
                </a:cxnLst>
                <a:rect l="0" t="0" r="0" b="0"/>
                <a:pathLst>
                  <a:path w="97" h="159">
                    <a:moveTo>
                      <a:pt x="65" y="1"/>
                    </a:moveTo>
                    <a:lnTo>
                      <a:pt x="95" y="21"/>
                    </a:lnTo>
                    <a:lnTo>
                      <a:pt x="96" y="72"/>
                    </a:lnTo>
                    <a:lnTo>
                      <a:pt x="97" y="97"/>
                    </a:lnTo>
                    <a:lnTo>
                      <a:pt x="95" y="159"/>
                    </a:lnTo>
                    <a:lnTo>
                      <a:pt x="89" y="159"/>
                    </a:lnTo>
                    <a:lnTo>
                      <a:pt x="85" y="95"/>
                    </a:lnTo>
                    <a:lnTo>
                      <a:pt x="22" y="95"/>
                    </a:lnTo>
                    <a:lnTo>
                      <a:pt x="19" y="80"/>
                    </a:lnTo>
                    <a:lnTo>
                      <a:pt x="18" y="92"/>
                    </a:lnTo>
                    <a:lnTo>
                      <a:pt x="22" y="115"/>
                    </a:lnTo>
                    <a:lnTo>
                      <a:pt x="26" y="151"/>
                    </a:lnTo>
                    <a:lnTo>
                      <a:pt x="17" y="152"/>
                    </a:lnTo>
                    <a:lnTo>
                      <a:pt x="0" y="90"/>
                    </a:lnTo>
                    <a:lnTo>
                      <a:pt x="9" y="17"/>
                    </a:lnTo>
                    <a:lnTo>
                      <a:pt x="43" y="0"/>
                    </a:lnTo>
                    <a:lnTo>
                      <a:pt x="59" y="7"/>
                    </a:lnTo>
                    <a:lnTo>
                      <a:pt x="65" y="1"/>
                    </a:lnTo>
                    <a:close/>
                  </a:path>
                </a:pathLst>
              </a:custGeom>
              <a:solidFill>
                <a:srgbClr val="BFBFBF"/>
              </a:solidFill>
              <a:ln w="9525">
                <a:noFill/>
              </a:ln>
            </p:spPr>
            <p:txBody>
              <a:bodyPr/>
              <a:lstStyle/>
              <a:p>
                <a:endParaRPr lang="zh-CN" altLang="en-US"/>
              </a:p>
            </p:txBody>
          </p:sp>
          <p:sp>
            <p:nvSpPr>
              <p:cNvPr id="11814" name="Freeform 552"/>
              <p:cNvSpPr/>
              <p:nvPr/>
            </p:nvSpPr>
            <p:spPr>
              <a:xfrm>
                <a:off x="17" y="202"/>
                <a:ext cx="9" cy="23"/>
              </a:xfrm>
              <a:custGeom>
                <a:avLst/>
                <a:gdLst/>
                <a:ahLst/>
                <a:cxnLst>
                  <a:cxn ang="0">
                    <a:pos x="7" y="0"/>
                  </a:cxn>
                  <a:cxn ang="0">
                    <a:pos x="9" y="12"/>
                  </a:cxn>
                  <a:cxn ang="0">
                    <a:pos x="4" y="23"/>
                  </a:cxn>
                  <a:cxn ang="0">
                    <a:pos x="1" y="21"/>
                  </a:cxn>
                  <a:cxn ang="0">
                    <a:pos x="0" y="20"/>
                  </a:cxn>
                  <a:cxn ang="0">
                    <a:pos x="0" y="17"/>
                  </a:cxn>
                  <a:cxn ang="0">
                    <a:pos x="1" y="12"/>
                  </a:cxn>
                  <a:cxn ang="0">
                    <a:pos x="0" y="8"/>
                  </a:cxn>
                  <a:cxn ang="0">
                    <a:pos x="0" y="0"/>
                  </a:cxn>
                  <a:cxn ang="0">
                    <a:pos x="7" y="0"/>
                  </a:cxn>
                </a:cxnLst>
                <a:rect l="0" t="0" r="0" b="0"/>
                <a:pathLst>
                  <a:path w="9" h="23">
                    <a:moveTo>
                      <a:pt x="7" y="0"/>
                    </a:moveTo>
                    <a:lnTo>
                      <a:pt x="9" y="12"/>
                    </a:lnTo>
                    <a:lnTo>
                      <a:pt x="4" y="23"/>
                    </a:lnTo>
                    <a:lnTo>
                      <a:pt x="1" y="21"/>
                    </a:lnTo>
                    <a:lnTo>
                      <a:pt x="0" y="20"/>
                    </a:lnTo>
                    <a:lnTo>
                      <a:pt x="0" y="17"/>
                    </a:lnTo>
                    <a:lnTo>
                      <a:pt x="1" y="12"/>
                    </a:lnTo>
                    <a:lnTo>
                      <a:pt x="0" y="8"/>
                    </a:lnTo>
                    <a:lnTo>
                      <a:pt x="0" y="0"/>
                    </a:lnTo>
                    <a:lnTo>
                      <a:pt x="7" y="0"/>
                    </a:lnTo>
                    <a:close/>
                  </a:path>
                </a:pathLst>
              </a:custGeom>
              <a:solidFill>
                <a:srgbClr val="FF7F3F"/>
              </a:solidFill>
              <a:ln w="9525">
                <a:noFill/>
              </a:ln>
            </p:spPr>
            <p:txBody>
              <a:bodyPr/>
              <a:lstStyle/>
              <a:p>
                <a:endParaRPr lang="zh-CN" altLang="en-US"/>
              </a:p>
            </p:txBody>
          </p:sp>
          <p:grpSp>
            <p:nvGrpSpPr>
              <p:cNvPr id="11815" name="Group 553"/>
              <p:cNvGrpSpPr/>
              <p:nvPr/>
            </p:nvGrpSpPr>
            <p:grpSpPr>
              <a:xfrm>
                <a:off x="19" y="52"/>
                <a:ext cx="73" cy="102"/>
                <a:chOff x="0" y="0"/>
                <a:chExt cx="73" cy="102"/>
              </a:xfrm>
            </p:grpSpPr>
            <p:grpSp>
              <p:nvGrpSpPr>
                <p:cNvPr id="11816" name="Group 554"/>
                <p:cNvGrpSpPr/>
                <p:nvPr/>
              </p:nvGrpSpPr>
              <p:grpSpPr>
                <a:xfrm>
                  <a:off x="0" y="0"/>
                  <a:ext cx="73" cy="102"/>
                  <a:chOff x="0" y="0"/>
                  <a:chExt cx="73" cy="102"/>
                </a:xfrm>
              </p:grpSpPr>
              <p:grpSp>
                <p:nvGrpSpPr>
                  <p:cNvPr id="11817" name="Group 555"/>
                  <p:cNvGrpSpPr/>
                  <p:nvPr/>
                </p:nvGrpSpPr>
                <p:grpSpPr>
                  <a:xfrm>
                    <a:off x="0" y="96"/>
                    <a:ext cx="73" cy="6"/>
                    <a:chOff x="0" y="0"/>
                    <a:chExt cx="73" cy="6"/>
                  </a:xfrm>
                </p:grpSpPr>
                <p:sp>
                  <p:nvSpPr>
                    <p:cNvPr id="11818" name="Line 556"/>
                    <p:cNvSpPr/>
                    <p:nvPr/>
                  </p:nvSpPr>
                  <p:spPr>
                    <a:xfrm flipH="1">
                      <a:off x="0" y="4"/>
                      <a:ext cx="73" cy="2"/>
                    </a:xfrm>
                    <a:prstGeom prst="line">
                      <a:avLst/>
                    </a:prstGeom>
                    <a:ln w="9525" cap="flat" cmpd="sng">
                      <a:solidFill>
                        <a:srgbClr val="000000"/>
                      </a:solidFill>
                      <a:prstDash val="solid"/>
                      <a:round/>
                      <a:headEnd type="none" w="med" len="med"/>
                      <a:tailEnd type="none" w="med" len="med"/>
                    </a:ln>
                  </p:spPr>
                </p:sp>
                <p:sp>
                  <p:nvSpPr>
                    <p:cNvPr id="11819" name="Line 557"/>
                    <p:cNvSpPr/>
                    <p:nvPr/>
                  </p:nvSpPr>
                  <p:spPr>
                    <a:xfrm flipH="1">
                      <a:off x="0" y="0"/>
                      <a:ext cx="73" cy="1"/>
                    </a:xfrm>
                    <a:prstGeom prst="line">
                      <a:avLst/>
                    </a:prstGeom>
                    <a:ln w="9525" cap="flat" cmpd="sng">
                      <a:solidFill>
                        <a:srgbClr val="000000"/>
                      </a:solidFill>
                      <a:prstDash val="solid"/>
                      <a:round/>
                      <a:headEnd type="none" w="med" len="med"/>
                      <a:tailEnd type="none" w="med" len="med"/>
                    </a:ln>
                  </p:spPr>
                </p:sp>
              </p:grpSp>
              <p:sp>
                <p:nvSpPr>
                  <p:cNvPr id="11820" name="Freeform 558"/>
                  <p:cNvSpPr/>
                  <p:nvPr/>
                </p:nvSpPr>
                <p:spPr>
                  <a:xfrm>
                    <a:off x="23" y="0"/>
                    <a:ext cx="28" cy="14"/>
                  </a:xfrm>
                  <a:custGeom>
                    <a:avLst/>
                    <a:gdLst/>
                    <a:ahLst/>
                    <a:cxnLst>
                      <a:cxn ang="0">
                        <a:pos x="28" y="2"/>
                      </a:cxn>
                      <a:cxn ang="0">
                        <a:pos x="27" y="14"/>
                      </a:cxn>
                      <a:cxn ang="0">
                        <a:pos x="20" y="4"/>
                      </a:cxn>
                      <a:cxn ang="0">
                        <a:pos x="14" y="14"/>
                      </a:cxn>
                      <a:cxn ang="0">
                        <a:pos x="0" y="0"/>
                      </a:cxn>
                    </a:cxnLst>
                    <a:rect l="0" t="0" r="0" b="0"/>
                    <a:pathLst>
                      <a:path w="28" h="14">
                        <a:moveTo>
                          <a:pt x="28" y="2"/>
                        </a:moveTo>
                        <a:lnTo>
                          <a:pt x="27" y="14"/>
                        </a:lnTo>
                        <a:lnTo>
                          <a:pt x="20" y="4"/>
                        </a:lnTo>
                        <a:lnTo>
                          <a:pt x="14" y="14"/>
                        </a:lnTo>
                        <a:lnTo>
                          <a:pt x="0" y="0"/>
                        </a:lnTo>
                      </a:path>
                    </a:pathLst>
                  </a:custGeom>
                  <a:noFill/>
                  <a:ln w="9525" cap="flat" cmpd="sng">
                    <a:solidFill>
                      <a:srgbClr val="000000"/>
                    </a:solidFill>
                    <a:prstDash val="solid"/>
                    <a:round/>
                    <a:headEnd type="none" w="med" len="med"/>
                    <a:tailEnd type="none" w="med" len="med"/>
                  </a:ln>
                </p:spPr>
                <p:txBody>
                  <a:bodyPr/>
                  <a:lstStyle/>
                  <a:p>
                    <a:endParaRPr lang="zh-CN" altLang="en-US"/>
                  </a:p>
                </p:txBody>
              </p:sp>
            </p:grpSp>
            <p:sp>
              <p:nvSpPr>
                <p:cNvPr id="11821" name="Line 559"/>
                <p:cNvSpPr/>
                <p:nvPr/>
              </p:nvSpPr>
              <p:spPr>
                <a:xfrm>
                  <a:off x="43" y="10"/>
                  <a:ext cx="1" cy="88"/>
                </a:xfrm>
                <a:prstGeom prst="line">
                  <a:avLst/>
                </a:prstGeom>
                <a:ln w="9525" cap="flat" cmpd="sng">
                  <a:solidFill>
                    <a:srgbClr val="000000"/>
                  </a:solidFill>
                  <a:prstDash val="solid"/>
                  <a:round/>
                  <a:headEnd type="none" w="med" len="med"/>
                  <a:tailEnd type="none" w="med" len="med"/>
                </a:ln>
              </p:spPr>
            </p:sp>
          </p:grpSp>
          <p:grpSp>
            <p:nvGrpSpPr>
              <p:cNvPr id="11822" name="Group 560"/>
              <p:cNvGrpSpPr/>
              <p:nvPr/>
            </p:nvGrpSpPr>
            <p:grpSpPr>
              <a:xfrm>
                <a:off x="38" y="0"/>
                <a:ext cx="38" cy="52"/>
                <a:chOff x="0" y="0"/>
                <a:chExt cx="38" cy="52"/>
              </a:xfrm>
            </p:grpSpPr>
            <p:grpSp>
              <p:nvGrpSpPr>
                <p:cNvPr id="11823" name="Group 561"/>
                <p:cNvGrpSpPr/>
                <p:nvPr/>
              </p:nvGrpSpPr>
              <p:grpSpPr>
                <a:xfrm>
                  <a:off x="3" y="4"/>
                  <a:ext cx="34" cy="48"/>
                  <a:chOff x="0" y="0"/>
                  <a:chExt cx="34" cy="48"/>
                </a:xfrm>
              </p:grpSpPr>
              <p:sp>
                <p:nvSpPr>
                  <p:cNvPr id="11824" name="Freeform 562"/>
                  <p:cNvSpPr/>
                  <p:nvPr/>
                </p:nvSpPr>
                <p:spPr>
                  <a:xfrm>
                    <a:off x="0" y="0"/>
                    <a:ext cx="34" cy="48"/>
                  </a:xfrm>
                  <a:custGeom>
                    <a:avLst/>
                    <a:gdLst/>
                    <a:ahLst/>
                    <a:cxnLst>
                      <a:cxn ang="0">
                        <a:pos x="32" y="8"/>
                      </a:cxn>
                      <a:cxn ang="0">
                        <a:pos x="32" y="13"/>
                      </a:cxn>
                      <a:cxn ang="0">
                        <a:pos x="32" y="14"/>
                      </a:cxn>
                      <a:cxn ang="0">
                        <a:pos x="32" y="17"/>
                      </a:cxn>
                      <a:cxn ang="0">
                        <a:pos x="34" y="21"/>
                      </a:cxn>
                      <a:cxn ang="0">
                        <a:pos x="32" y="26"/>
                      </a:cxn>
                      <a:cxn ang="0">
                        <a:pos x="32" y="29"/>
                      </a:cxn>
                      <a:cxn ang="0">
                        <a:pos x="31" y="31"/>
                      </a:cxn>
                      <a:cxn ang="0">
                        <a:pos x="29" y="35"/>
                      </a:cxn>
                      <a:cxn ang="0">
                        <a:pos x="28" y="38"/>
                      </a:cxn>
                      <a:cxn ang="0">
                        <a:pos x="25" y="39"/>
                      </a:cxn>
                      <a:cxn ang="0">
                        <a:pos x="24" y="39"/>
                      </a:cxn>
                      <a:cxn ang="0">
                        <a:pos x="24" y="42"/>
                      </a:cxn>
                      <a:cxn ang="0">
                        <a:pos x="24" y="43"/>
                      </a:cxn>
                      <a:cxn ang="0">
                        <a:pos x="18" y="48"/>
                      </a:cxn>
                      <a:cxn ang="0">
                        <a:pos x="4" y="42"/>
                      </a:cxn>
                      <a:cxn ang="0">
                        <a:pos x="2" y="27"/>
                      </a:cxn>
                      <a:cxn ang="0">
                        <a:pos x="1" y="23"/>
                      </a:cxn>
                      <a:cxn ang="0">
                        <a:pos x="0" y="21"/>
                      </a:cxn>
                      <a:cxn ang="0">
                        <a:pos x="0" y="17"/>
                      </a:cxn>
                      <a:cxn ang="0">
                        <a:pos x="0" y="14"/>
                      </a:cxn>
                      <a:cxn ang="0">
                        <a:pos x="0" y="10"/>
                      </a:cxn>
                      <a:cxn ang="0">
                        <a:pos x="0" y="8"/>
                      </a:cxn>
                      <a:cxn ang="0">
                        <a:pos x="0" y="5"/>
                      </a:cxn>
                      <a:cxn ang="0">
                        <a:pos x="1" y="2"/>
                      </a:cxn>
                      <a:cxn ang="0">
                        <a:pos x="4" y="1"/>
                      </a:cxn>
                      <a:cxn ang="0">
                        <a:pos x="5" y="0"/>
                      </a:cxn>
                      <a:cxn ang="0">
                        <a:pos x="10" y="0"/>
                      </a:cxn>
                      <a:cxn ang="0">
                        <a:pos x="12" y="0"/>
                      </a:cxn>
                      <a:cxn ang="0">
                        <a:pos x="17" y="0"/>
                      </a:cxn>
                      <a:cxn ang="0">
                        <a:pos x="20" y="0"/>
                      </a:cxn>
                      <a:cxn ang="0">
                        <a:pos x="24" y="0"/>
                      </a:cxn>
                      <a:cxn ang="0">
                        <a:pos x="27" y="1"/>
                      </a:cxn>
                      <a:cxn ang="0">
                        <a:pos x="29" y="2"/>
                      </a:cxn>
                      <a:cxn ang="0">
                        <a:pos x="31" y="5"/>
                      </a:cxn>
                      <a:cxn ang="0">
                        <a:pos x="32" y="8"/>
                      </a:cxn>
                    </a:cxnLst>
                    <a:rect l="0" t="0" r="0" b="0"/>
                    <a:pathLst>
                      <a:path w="34" h="48">
                        <a:moveTo>
                          <a:pt x="32" y="8"/>
                        </a:moveTo>
                        <a:lnTo>
                          <a:pt x="32" y="13"/>
                        </a:lnTo>
                        <a:lnTo>
                          <a:pt x="32" y="14"/>
                        </a:lnTo>
                        <a:lnTo>
                          <a:pt x="32" y="17"/>
                        </a:lnTo>
                        <a:lnTo>
                          <a:pt x="34" y="21"/>
                        </a:lnTo>
                        <a:lnTo>
                          <a:pt x="32" y="26"/>
                        </a:lnTo>
                        <a:lnTo>
                          <a:pt x="32" y="29"/>
                        </a:lnTo>
                        <a:lnTo>
                          <a:pt x="31" y="31"/>
                        </a:lnTo>
                        <a:lnTo>
                          <a:pt x="29" y="35"/>
                        </a:lnTo>
                        <a:lnTo>
                          <a:pt x="28" y="38"/>
                        </a:lnTo>
                        <a:lnTo>
                          <a:pt x="25" y="39"/>
                        </a:lnTo>
                        <a:lnTo>
                          <a:pt x="24" y="39"/>
                        </a:lnTo>
                        <a:lnTo>
                          <a:pt x="24" y="42"/>
                        </a:lnTo>
                        <a:lnTo>
                          <a:pt x="24" y="43"/>
                        </a:lnTo>
                        <a:lnTo>
                          <a:pt x="18" y="48"/>
                        </a:lnTo>
                        <a:lnTo>
                          <a:pt x="4" y="42"/>
                        </a:lnTo>
                        <a:lnTo>
                          <a:pt x="2" y="27"/>
                        </a:lnTo>
                        <a:lnTo>
                          <a:pt x="1" y="23"/>
                        </a:lnTo>
                        <a:lnTo>
                          <a:pt x="0" y="21"/>
                        </a:lnTo>
                        <a:lnTo>
                          <a:pt x="0" y="17"/>
                        </a:lnTo>
                        <a:lnTo>
                          <a:pt x="0" y="14"/>
                        </a:lnTo>
                        <a:lnTo>
                          <a:pt x="0" y="10"/>
                        </a:lnTo>
                        <a:lnTo>
                          <a:pt x="0" y="8"/>
                        </a:lnTo>
                        <a:lnTo>
                          <a:pt x="0" y="5"/>
                        </a:lnTo>
                        <a:lnTo>
                          <a:pt x="1" y="2"/>
                        </a:lnTo>
                        <a:lnTo>
                          <a:pt x="4" y="1"/>
                        </a:lnTo>
                        <a:lnTo>
                          <a:pt x="5" y="0"/>
                        </a:lnTo>
                        <a:lnTo>
                          <a:pt x="10" y="0"/>
                        </a:lnTo>
                        <a:lnTo>
                          <a:pt x="12" y="0"/>
                        </a:lnTo>
                        <a:lnTo>
                          <a:pt x="17" y="0"/>
                        </a:lnTo>
                        <a:lnTo>
                          <a:pt x="20" y="0"/>
                        </a:lnTo>
                        <a:lnTo>
                          <a:pt x="24" y="0"/>
                        </a:lnTo>
                        <a:lnTo>
                          <a:pt x="27" y="1"/>
                        </a:lnTo>
                        <a:lnTo>
                          <a:pt x="29" y="2"/>
                        </a:lnTo>
                        <a:lnTo>
                          <a:pt x="31" y="5"/>
                        </a:lnTo>
                        <a:lnTo>
                          <a:pt x="32" y="8"/>
                        </a:lnTo>
                        <a:close/>
                      </a:path>
                    </a:pathLst>
                  </a:custGeom>
                  <a:solidFill>
                    <a:srgbClr val="FF7F3F"/>
                  </a:solidFill>
                  <a:ln w="9525">
                    <a:noFill/>
                  </a:ln>
                </p:spPr>
                <p:txBody>
                  <a:bodyPr/>
                  <a:lstStyle/>
                  <a:p>
                    <a:endParaRPr lang="zh-CN" altLang="en-US"/>
                  </a:p>
                </p:txBody>
              </p:sp>
              <p:sp>
                <p:nvSpPr>
                  <p:cNvPr id="11825" name="Freeform 563"/>
                  <p:cNvSpPr/>
                  <p:nvPr/>
                </p:nvSpPr>
                <p:spPr>
                  <a:xfrm>
                    <a:off x="14" y="17"/>
                    <a:ext cx="8" cy="9"/>
                  </a:xfrm>
                  <a:custGeom>
                    <a:avLst/>
                    <a:gdLst/>
                    <a:ahLst/>
                    <a:cxnLst>
                      <a:cxn ang="0">
                        <a:pos x="7" y="0"/>
                      </a:cxn>
                      <a:cxn ang="0">
                        <a:pos x="4" y="0"/>
                      </a:cxn>
                      <a:cxn ang="0">
                        <a:pos x="3" y="0"/>
                      </a:cxn>
                      <a:cxn ang="0">
                        <a:pos x="0" y="0"/>
                      </a:cxn>
                      <a:cxn ang="0">
                        <a:pos x="0" y="0"/>
                      </a:cxn>
                      <a:cxn ang="0">
                        <a:pos x="0" y="1"/>
                      </a:cxn>
                      <a:cxn ang="0">
                        <a:pos x="0" y="1"/>
                      </a:cxn>
                      <a:cxn ang="0">
                        <a:pos x="3" y="1"/>
                      </a:cxn>
                      <a:cxn ang="0">
                        <a:pos x="3" y="3"/>
                      </a:cxn>
                      <a:cxn ang="0">
                        <a:pos x="0" y="3"/>
                      </a:cxn>
                      <a:cxn ang="0">
                        <a:pos x="4" y="3"/>
                      </a:cxn>
                      <a:cxn ang="0">
                        <a:pos x="7" y="3"/>
                      </a:cxn>
                      <a:cxn ang="0">
                        <a:pos x="7" y="6"/>
                      </a:cxn>
                      <a:cxn ang="0">
                        <a:pos x="7" y="8"/>
                      </a:cxn>
                      <a:cxn ang="0">
                        <a:pos x="7" y="9"/>
                      </a:cxn>
                      <a:cxn ang="0">
                        <a:pos x="8" y="8"/>
                      </a:cxn>
                      <a:cxn ang="0">
                        <a:pos x="7" y="1"/>
                      </a:cxn>
                      <a:cxn ang="0">
                        <a:pos x="7" y="0"/>
                      </a:cxn>
                    </a:cxnLst>
                    <a:rect l="0" t="0" r="0" b="0"/>
                    <a:pathLst>
                      <a:path w="8" h="9">
                        <a:moveTo>
                          <a:pt x="7" y="0"/>
                        </a:moveTo>
                        <a:lnTo>
                          <a:pt x="4" y="0"/>
                        </a:lnTo>
                        <a:lnTo>
                          <a:pt x="3" y="0"/>
                        </a:lnTo>
                        <a:lnTo>
                          <a:pt x="0" y="0"/>
                        </a:lnTo>
                        <a:lnTo>
                          <a:pt x="0" y="1"/>
                        </a:lnTo>
                        <a:lnTo>
                          <a:pt x="3" y="1"/>
                        </a:lnTo>
                        <a:lnTo>
                          <a:pt x="3" y="3"/>
                        </a:lnTo>
                        <a:lnTo>
                          <a:pt x="0" y="3"/>
                        </a:lnTo>
                        <a:lnTo>
                          <a:pt x="4" y="3"/>
                        </a:lnTo>
                        <a:lnTo>
                          <a:pt x="7" y="3"/>
                        </a:lnTo>
                        <a:lnTo>
                          <a:pt x="7" y="6"/>
                        </a:lnTo>
                        <a:lnTo>
                          <a:pt x="7" y="8"/>
                        </a:lnTo>
                        <a:lnTo>
                          <a:pt x="7" y="9"/>
                        </a:lnTo>
                        <a:lnTo>
                          <a:pt x="8" y="8"/>
                        </a:lnTo>
                        <a:lnTo>
                          <a:pt x="7" y="1"/>
                        </a:lnTo>
                        <a:lnTo>
                          <a:pt x="7" y="0"/>
                        </a:lnTo>
                        <a:close/>
                      </a:path>
                    </a:pathLst>
                  </a:custGeom>
                  <a:solidFill>
                    <a:srgbClr val="7F3F00"/>
                  </a:solidFill>
                  <a:ln w="9525">
                    <a:noFill/>
                  </a:ln>
                </p:spPr>
                <p:txBody>
                  <a:bodyPr/>
                  <a:lstStyle/>
                  <a:p>
                    <a:endParaRPr lang="zh-CN" altLang="en-US"/>
                  </a:p>
                </p:txBody>
              </p:sp>
              <p:sp>
                <p:nvSpPr>
                  <p:cNvPr id="11826" name="Freeform 564"/>
                  <p:cNvSpPr/>
                  <p:nvPr/>
                </p:nvSpPr>
                <p:spPr>
                  <a:xfrm>
                    <a:off x="29" y="17"/>
                    <a:ext cx="3" cy="1"/>
                  </a:xfrm>
                  <a:custGeom>
                    <a:avLst/>
                    <a:gdLst/>
                    <a:ahLst/>
                    <a:cxnLst>
                      <a:cxn ang="0">
                        <a:pos x="0" y="0"/>
                      </a:cxn>
                      <a:cxn ang="0">
                        <a:pos x="2" y="0"/>
                      </a:cxn>
                      <a:cxn ang="0">
                        <a:pos x="3" y="0"/>
                      </a:cxn>
                      <a:cxn ang="0">
                        <a:pos x="3" y="0"/>
                      </a:cxn>
                      <a:cxn ang="0">
                        <a:pos x="2" y="0"/>
                      </a:cxn>
                      <a:cxn ang="0">
                        <a:pos x="2" y="0"/>
                      </a:cxn>
                      <a:cxn ang="0">
                        <a:pos x="2" y="0"/>
                      </a:cxn>
                      <a:cxn ang="0">
                        <a:pos x="3" y="0"/>
                      </a:cxn>
                      <a:cxn ang="0">
                        <a:pos x="0" y="0"/>
                      </a:cxn>
                      <a:cxn ang="0">
                        <a:pos x="0" y="0"/>
                      </a:cxn>
                      <a:cxn ang="0">
                        <a:pos x="0" y="0"/>
                      </a:cxn>
                    </a:cxnLst>
                    <a:rect l="0" t="0" r="0" b="0"/>
                    <a:pathLst>
                      <a:path w="3" h="1">
                        <a:moveTo>
                          <a:pt x="0" y="0"/>
                        </a:moveTo>
                        <a:lnTo>
                          <a:pt x="2" y="0"/>
                        </a:lnTo>
                        <a:lnTo>
                          <a:pt x="3" y="0"/>
                        </a:lnTo>
                        <a:lnTo>
                          <a:pt x="2" y="0"/>
                        </a:lnTo>
                        <a:lnTo>
                          <a:pt x="3" y="0"/>
                        </a:lnTo>
                        <a:lnTo>
                          <a:pt x="0" y="0"/>
                        </a:lnTo>
                        <a:close/>
                      </a:path>
                    </a:pathLst>
                  </a:custGeom>
                  <a:solidFill>
                    <a:srgbClr val="7F3F00"/>
                  </a:solidFill>
                  <a:ln w="9525">
                    <a:noFill/>
                  </a:ln>
                </p:spPr>
                <p:txBody>
                  <a:bodyPr/>
                  <a:lstStyle/>
                  <a:p>
                    <a:endParaRPr lang="zh-CN" altLang="en-US"/>
                  </a:p>
                </p:txBody>
              </p:sp>
              <p:sp>
                <p:nvSpPr>
                  <p:cNvPr id="11827" name="Freeform 565"/>
                  <p:cNvSpPr/>
                  <p:nvPr/>
                </p:nvSpPr>
                <p:spPr>
                  <a:xfrm>
                    <a:off x="5" y="29"/>
                    <a:ext cx="15" cy="12"/>
                  </a:xfrm>
                  <a:custGeom>
                    <a:avLst/>
                    <a:gdLst/>
                    <a:ahLst/>
                    <a:cxnLst>
                      <a:cxn ang="0">
                        <a:pos x="2" y="2"/>
                      </a:cxn>
                      <a:cxn ang="0">
                        <a:pos x="3" y="6"/>
                      </a:cxn>
                      <a:cxn ang="0">
                        <a:pos x="15" y="10"/>
                      </a:cxn>
                      <a:cxn ang="0">
                        <a:pos x="9" y="9"/>
                      </a:cxn>
                      <a:cxn ang="0">
                        <a:pos x="6" y="9"/>
                      </a:cxn>
                      <a:cxn ang="0">
                        <a:pos x="3" y="9"/>
                      </a:cxn>
                      <a:cxn ang="0">
                        <a:pos x="0" y="9"/>
                      </a:cxn>
                      <a:cxn ang="0">
                        <a:pos x="0" y="12"/>
                      </a:cxn>
                      <a:cxn ang="0">
                        <a:pos x="0" y="2"/>
                      </a:cxn>
                      <a:cxn ang="0">
                        <a:pos x="0" y="1"/>
                      </a:cxn>
                      <a:cxn ang="0">
                        <a:pos x="2" y="0"/>
                      </a:cxn>
                      <a:cxn ang="0">
                        <a:pos x="2" y="2"/>
                      </a:cxn>
                    </a:cxnLst>
                    <a:rect l="0" t="0" r="0" b="0"/>
                    <a:pathLst>
                      <a:path w="15" h="12">
                        <a:moveTo>
                          <a:pt x="2" y="2"/>
                        </a:moveTo>
                        <a:lnTo>
                          <a:pt x="3" y="6"/>
                        </a:lnTo>
                        <a:lnTo>
                          <a:pt x="15" y="10"/>
                        </a:lnTo>
                        <a:lnTo>
                          <a:pt x="9" y="9"/>
                        </a:lnTo>
                        <a:lnTo>
                          <a:pt x="6" y="9"/>
                        </a:lnTo>
                        <a:lnTo>
                          <a:pt x="3" y="9"/>
                        </a:lnTo>
                        <a:lnTo>
                          <a:pt x="0" y="9"/>
                        </a:lnTo>
                        <a:lnTo>
                          <a:pt x="0" y="12"/>
                        </a:lnTo>
                        <a:lnTo>
                          <a:pt x="0" y="2"/>
                        </a:lnTo>
                        <a:lnTo>
                          <a:pt x="0" y="1"/>
                        </a:lnTo>
                        <a:lnTo>
                          <a:pt x="2" y="0"/>
                        </a:lnTo>
                        <a:lnTo>
                          <a:pt x="2" y="2"/>
                        </a:lnTo>
                        <a:close/>
                      </a:path>
                    </a:pathLst>
                  </a:custGeom>
                  <a:solidFill>
                    <a:srgbClr val="7F3F00"/>
                  </a:solidFill>
                  <a:ln w="9525">
                    <a:noFill/>
                  </a:ln>
                </p:spPr>
                <p:txBody>
                  <a:bodyPr/>
                  <a:lstStyle/>
                  <a:p>
                    <a:endParaRPr lang="zh-CN" altLang="en-US"/>
                  </a:p>
                </p:txBody>
              </p:sp>
            </p:grpSp>
            <p:sp>
              <p:nvSpPr>
                <p:cNvPr id="11828" name="Freeform 566"/>
                <p:cNvSpPr/>
                <p:nvPr/>
              </p:nvSpPr>
              <p:spPr>
                <a:xfrm>
                  <a:off x="0" y="0"/>
                  <a:ext cx="38" cy="35"/>
                </a:xfrm>
                <a:custGeom>
                  <a:avLst/>
                  <a:gdLst/>
                  <a:ahLst/>
                  <a:cxnLst>
                    <a:cxn ang="0">
                      <a:pos x="31" y="2"/>
                    </a:cxn>
                    <a:cxn ang="0">
                      <a:pos x="27" y="1"/>
                    </a:cxn>
                    <a:cxn ang="0">
                      <a:pos x="24" y="0"/>
                    </a:cxn>
                    <a:cxn ang="0">
                      <a:pos x="20" y="0"/>
                    </a:cxn>
                    <a:cxn ang="0">
                      <a:pos x="17" y="0"/>
                    </a:cxn>
                    <a:cxn ang="0">
                      <a:pos x="13" y="0"/>
                    </a:cxn>
                    <a:cxn ang="0">
                      <a:pos x="10" y="0"/>
                    </a:cxn>
                    <a:cxn ang="0">
                      <a:pos x="7" y="0"/>
                    </a:cxn>
                    <a:cxn ang="0">
                      <a:pos x="4" y="1"/>
                    </a:cxn>
                    <a:cxn ang="0">
                      <a:pos x="3" y="2"/>
                    </a:cxn>
                    <a:cxn ang="0">
                      <a:pos x="1" y="4"/>
                    </a:cxn>
                    <a:cxn ang="0">
                      <a:pos x="1" y="6"/>
                    </a:cxn>
                    <a:cxn ang="0">
                      <a:pos x="0" y="10"/>
                    </a:cxn>
                    <a:cxn ang="0">
                      <a:pos x="0" y="16"/>
                    </a:cxn>
                    <a:cxn ang="0">
                      <a:pos x="0" y="20"/>
                    </a:cxn>
                    <a:cxn ang="0">
                      <a:pos x="1" y="24"/>
                    </a:cxn>
                    <a:cxn ang="0">
                      <a:pos x="1" y="26"/>
                    </a:cxn>
                    <a:cxn ang="0">
                      <a:pos x="3" y="29"/>
                    </a:cxn>
                    <a:cxn ang="0">
                      <a:pos x="4" y="31"/>
                    </a:cxn>
                    <a:cxn ang="0">
                      <a:pos x="5" y="33"/>
                    </a:cxn>
                    <a:cxn ang="0">
                      <a:pos x="7" y="35"/>
                    </a:cxn>
                    <a:cxn ang="0">
                      <a:pos x="7" y="35"/>
                    </a:cxn>
                    <a:cxn ang="0">
                      <a:pos x="7" y="31"/>
                    </a:cxn>
                    <a:cxn ang="0">
                      <a:pos x="8" y="30"/>
                    </a:cxn>
                    <a:cxn ang="0">
                      <a:pos x="8" y="29"/>
                    </a:cxn>
                    <a:cxn ang="0">
                      <a:pos x="7" y="26"/>
                    </a:cxn>
                    <a:cxn ang="0">
                      <a:pos x="7" y="24"/>
                    </a:cxn>
                    <a:cxn ang="0">
                      <a:pos x="8" y="22"/>
                    </a:cxn>
                    <a:cxn ang="0">
                      <a:pos x="10" y="24"/>
                    </a:cxn>
                    <a:cxn ang="0">
                      <a:pos x="11" y="26"/>
                    </a:cxn>
                    <a:cxn ang="0">
                      <a:pos x="11" y="22"/>
                    </a:cxn>
                    <a:cxn ang="0">
                      <a:pos x="13" y="18"/>
                    </a:cxn>
                    <a:cxn ang="0">
                      <a:pos x="13" y="13"/>
                    </a:cxn>
                    <a:cxn ang="0">
                      <a:pos x="13" y="10"/>
                    </a:cxn>
                    <a:cxn ang="0">
                      <a:pos x="11" y="10"/>
                    </a:cxn>
                    <a:cxn ang="0">
                      <a:pos x="14" y="10"/>
                    </a:cxn>
                    <a:cxn ang="0">
                      <a:pos x="15" y="10"/>
                    </a:cxn>
                    <a:cxn ang="0">
                      <a:pos x="18" y="12"/>
                    </a:cxn>
                    <a:cxn ang="0">
                      <a:pos x="21" y="12"/>
                    </a:cxn>
                    <a:cxn ang="0">
                      <a:pos x="24" y="12"/>
                    </a:cxn>
                    <a:cxn ang="0">
                      <a:pos x="21" y="10"/>
                    </a:cxn>
                    <a:cxn ang="0">
                      <a:pos x="23" y="10"/>
                    </a:cxn>
                    <a:cxn ang="0">
                      <a:pos x="27" y="10"/>
                    </a:cxn>
                    <a:cxn ang="0">
                      <a:pos x="30" y="10"/>
                    </a:cxn>
                    <a:cxn ang="0">
                      <a:pos x="34" y="10"/>
                    </a:cxn>
                    <a:cxn ang="0">
                      <a:pos x="35" y="13"/>
                    </a:cxn>
                    <a:cxn ang="0">
                      <a:pos x="37" y="16"/>
                    </a:cxn>
                    <a:cxn ang="0">
                      <a:pos x="37" y="12"/>
                    </a:cxn>
                    <a:cxn ang="0">
                      <a:pos x="38" y="9"/>
                    </a:cxn>
                    <a:cxn ang="0">
                      <a:pos x="37" y="5"/>
                    </a:cxn>
                    <a:cxn ang="0">
                      <a:pos x="34" y="4"/>
                    </a:cxn>
                    <a:cxn ang="0">
                      <a:pos x="31" y="2"/>
                    </a:cxn>
                  </a:cxnLst>
                  <a:rect l="0" t="0" r="0" b="0"/>
                  <a:pathLst>
                    <a:path w="38" h="35">
                      <a:moveTo>
                        <a:pt x="31" y="2"/>
                      </a:moveTo>
                      <a:lnTo>
                        <a:pt x="27" y="1"/>
                      </a:lnTo>
                      <a:lnTo>
                        <a:pt x="24" y="0"/>
                      </a:lnTo>
                      <a:lnTo>
                        <a:pt x="20" y="0"/>
                      </a:lnTo>
                      <a:lnTo>
                        <a:pt x="17" y="0"/>
                      </a:lnTo>
                      <a:lnTo>
                        <a:pt x="13" y="0"/>
                      </a:lnTo>
                      <a:lnTo>
                        <a:pt x="10" y="0"/>
                      </a:lnTo>
                      <a:lnTo>
                        <a:pt x="7" y="0"/>
                      </a:lnTo>
                      <a:lnTo>
                        <a:pt x="4" y="1"/>
                      </a:lnTo>
                      <a:lnTo>
                        <a:pt x="3" y="2"/>
                      </a:lnTo>
                      <a:lnTo>
                        <a:pt x="1" y="4"/>
                      </a:lnTo>
                      <a:lnTo>
                        <a:pt x="1" y="6"/>
                      </a:lnTo>
                      <a:lnTo>
                        <a:pt x="0" y="10"/>
                      </a:lnTo>
                      <a:lnTo>
                        <a:pt x="0" y="16"/>
                      </a:lnTo>
                      <a:lnTo>
                        <a:pt x="0" y="20"/>
                      </a:lnTo>
                      <a:lnTo>
                        <a:pt x="1" y="24"/>
                      </a:lnTo>
                      <a:lnTo>
                        <a:pt x="1" y="26"/>
                      </a:lnTo>
                      <a:lnTo>
                        <a:pt x="3" y="29"/>
                      </a:lnTo>
                      <a:lnTo>
                        <a:pt x="4" y="31"/>
                      </a:lnTo>
                      <a:lnTo>
                        <a:pt x="5" y="33"/>
                      </a:lnTo>
                      <a:lnTo>
                        <a:pt x="7" y="35"/>
                      </a:lnTo>
                      <a:lnTo>
                        <a:pt x="7" y="31"/>
                      </a:lnTo>
                      <a:lnTo>
                        <a:pt x="8" y="30"/>
                      </a:lnTo>
                      <a:lnTo>
                        <a:pt x="8" y="29"/>
                      </a:lnTo>
                      <a:lnTo>
                        <a:pt x="7" y="26"/>
                      </a:lnTo>
                      <a:lnTo>
                        <a:pt x="7" y="24"/>
                      </a:lnTo>
                      <a:lnTo>
                        <a:pt x="8" y="22"/>
                      </a:lnTo>
                      <a:lnTo>
                        <a:pt x="10" y="24"/>
                      </a:lnTo>
                      <a:lnTo>
                        <a:pt x="11" y="26"/>
                      </a:lnTo>
                      <a:lnTo>
                        <a:pt x="11" y="22"/>
                      </a:lnTo>
                      <a:lnTo>
                        <a:pt x="13" y="18"/>
                      </a:lnTo>
                      <a:lnTo>
                        <a:pt x="13" y="13"/>
                      </a:lnTo>
                      <a:lnTo>
                        <a:pt x="13" y="10"/>
                      </a:lnTo>
                      <a:lnTo>
                        <a:pt x="11" y="10"/>
                      </a:lnTo>
                      <a:lnTo>
                        <a:pt x="14" y="10"/>
                      </a:lnTo>
                      <a:lnTo>
                        <a:pt x="15" y="10"/>
                      </a:lnTo>
                      <a:lnTo>
                        <a:pt x="18" y="12"/>
                      </a:lnTo>
                      <a:lnTo>
                        <a:pt x="21" y="12"/>
                      </a:lnTo>
                      <a:lnTo>
                        <a:pt x="24" y="12"/>
                      </a:lnTo>
                      <a:lnTo>
                        <a:pt x="21" y="10"/>
                      </a:lnTo>
                      <a:lnTo>
                        <a:pt x="23" y="10"/>
                      </a:lnTo>
                      <a:lnTo>
                        <a:pt x="27" y="10"/>
                      </a:lnTo>
                      <a:lnTo>
                        <a:pt x="30" y="10"/>
                      </a:lnTo>
                      <a:lnTo>
                        <a:pt x="34" y="10"/>
                      </a:lnTo>
                      <a:lnTo>
                        <a:pt x="35" y="13"/>
                      </a:lnTo>
                      <a:lnTo>
                        <a:pt x="37" y="16"/>
                      </a:lnTo>
                      <a:lnTo>
                        <a:pt x="37" y="12"/>
                      </a:lnTo>
                      <a:lnTo>
                        <a:pt x="38" y="9"/>
                      </a:lnTo>
                      <a:lnTo>
                        <a:pt x="37" y="5"/>
                      </a:lnTo>
                      <a:lnTo>
                        <a:pt x="34" y="4"/>
                      </a:lnTo>
                      <a:lnTo>
                        <a:pt x="31" y="2"/>
                      </a:lnTo>
                      <a:close/>
                    </a:path>
                  </a:pathLst>
                </a:custGeom>
                <a:solidFill>
                  <a:srgbClr val="BF7F1F"/>
                </a:solidFill>
                <a:ln w="9525">
                  <a:noFill/>
                </a:ln>
              </p:spPr>
              <p:txBody>
                <a:bodyPr/>
                <a:lstStyle/>
                <a:p>
                  <a:endParaRPr lang="zh-CN" altLang="en-US"/>
                </a:p>
              </p:txBody>
            </p:sp>
          </p:grpSp>
        </p:grpSp>
        <p:sp>
          <p:nvSpPr>
            <p:cNvPr id="11829" name="Rectangle 567"/>
            <p:cNvSpPr/>
            <p:nvPr/>
          </p:nvSpPr>
          <p:spPr>
            <a:xfrm>
              <a:off x="981" y="1655"/>
              <a:ext cx="1060" cy="156"/>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30" name="Rectangle 568"/>
            <p:cNvSpPr/>
            <p:nvPr/>
          </p:nvSpPr>
          <p:spPr>
            <a:xfrm>
              <a:off x="1028" y="1688"/>
              <a:ext cx="423" cy="82"/>
            </a:xfrm>
            <a:prstGeom prst="rect">
              <a:avLst/>
            </a:prstGeom>
            <a:noFill/>
            <a:ln w="9525">
              <a:noFill/>
            </a:ln>
          </p:spPr>
          <p:txBody>
            <a:bodyPr wrap="none" lIns="0" tIns="0" rIns="0" bIns="0" anchor="t" anchorCtr="0">
              <a:spAutoFit/>
            </a:bodyPr>
            <a:lstStyle/>
            <a:p>
              <a:pPr>
                <a:buClrTx/>
              </a:pPr>
              <a:r>
                <a:rPr lang="en-US" altLang="zh-CN" sz="1200" b="1" dirty="0">
                  <a:solidFill>
                    <a:srgbClr val="C0C0C0"/>
                  </a:solidFill>
                  <a:latin typeface="Times New Roman" panose="02020603050405020304" pitchFamily="18" charset="0"/>
                  <a:ea typeface="宋体" panose="02010600030101010101" pitchFamily="2" charset="-122"/>
                </a:rPr>
                <a:t>Administrator</a:t>
              </a:r>
              <a:endParaRPr lang="en-US" altLang="zh-CN" sz="2400" dirty="0">
                <a:latin typeface="Times New Roman" panose="02020603050405020304" pitchFamily="18" charset="0"/>
                <a:ea typeface="宋体" panose="02010600030101010101" pitchFamily="2" charset="-122"/>
              </a:endParaRPr>
            </a:p>
          </p:txBody>
        </p:sp>
        <p:sp>
          <p:nvSpPr>
            <p:cNvPr id="11831" name="Rectangle 569"/>
            <p:cNvSpPr/>
            <p:nvPr/>
          </p:nvSpPr>
          <p:spPr>
            <a:xfrm>
              <a:off x="1024" y="1684"/>
              <a:ext cx="1" cy="164"/>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sp>
          <p:nvSpPr>
            <p:cNvPr id="11832" name="Rectangle 570"/>
            <p:cNvSpPr/>
            <p:nvPr/>
          </p:nvSpPr>
          <p:spPr>
            <a:xfrm>
              <a:off x="2673" y="1770"/>
              <a:ext cx="468" cy="158"/>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33" name="Rectangle 571"/>
            <p:cNvSpPr/>
            <p:nvPr/>
          </p:nvSpPr>
          <p:spPr>
            <a:xfrm>
              <a:off x="2809" y="1805"/>
              <a:ext cx="267" cy="82"/>
            </a:xfrm>
            <a:prstGeom prst="rect">
              <a:avLst/>
            </a:prstGeom>
            <a:noFill/>
            <a:ln w="9525">
              <a:noFill/>
            </a:ln>
          </p:spPr>
          <p:txBody>
            <a:bodyPr wrap="none" lIns="0" tIns="0" rIns="0" bIns="0" anchor="t" anchorCtr="0">
              <a:spAutoFit/>
            </a:bodyPr>
            <a:lstStyle/>
            <a:p>
              <a:pPr>
                <a:buClrTx/>
              </a:pPr>
              <a:r>
                <a:rPr lang="en-US" altLang="zh-CN" sz="1200" b="1" dirty="0">
                  <a:solidFill>
                    <a:srgbClr val="C0C0C0"/>
                  </a:solidFill>
                  <a:latin typeface="Times New Roman" panose="02020603050405020304" pitchFamily="18" charset="0"/>
                  <a:ea typeface="宋体" panose="02010600030101010101" pitchFamily="2" charset="-122"/>
                </a:rPr>
                <a:t>Manager</a:t>
              </a:r>
              <a:endParaRPr lang="en-US" altLang="zh-CN" sz="2400" dirty="0">
                <a:latin typeface="Times New Roman" panose="02020603050405020304" pitchFamily="18" charset="0"/>
                <a:ea typeface="宋体" panose="02010600030101010101" pitchFamily="2" charset="-122"/>
              </a:endParaRPr>
            </a:p>
          </p:txBody>
        </p:sp>
        <p:sp>
          <p:nvSpPr>
            <p:cNvPr id="11834" name="Rectangle 572"/>
            <p:cNvSpPr/>
            <p:nvPr/>
          </p:nvSpPr>
          <p:spPr>
            <a:xfrm>
              <a:off x="2805" y="1801"/>
              <a:ext cx="1" cy="164"/>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sp>
          <p:nvSpPr>
            <p:cNvPr id="11835" name="Rectangle 573"/>
            <p:cNvSpPr/>
            <p:nvPr/>
          </p:nvSpPr>
          <p:spPr>
            <a:xfrm>
              <a:off x="1980" y="2280"/>
              <a:ext cx="1050" cy="157"/>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36" name="Rectangle 574"/>
            <p:cNvSpPr/>
            <p:nvPr/>
          </p:nvSpPr>
          <p:spPr>
            <a:xfrm>
              <a:off x="2406" y="2314"/>
              <a:ext cx="290" cy="82"/>
            </a:xfrm>
            <a:prstGeom prst="rect">
              <a:avLst/>
            </a:prstGeom>
            <a:noFill/>
            <a:ln w="9525">
              <a:noFill/>
            </a:ln>
          </p:spPr>
          <p:txBody>
            <a:bodyPr wrap="none" lIns="0" tIns="0" rIns="0" bIns="0" anchor="t" anchorCtr="0">
              <a:spAutoFit/>
            </a:bodyPr>
            <a:lstStyle/>
            <a:p>
              <a:pPr>
                <a:buClrTx/>
              </a:pPr>
              <a:r>
                <a:rPr lang="en-US" altLang="zh-CN" sz="1200" b="1" dirty="0">
                  <a:solidFill>
                    <a:srgbClr val="C0C0C0"/>
                  </a:solidFill>
                  <a:latin typeface="Times New Roman" panose="02020603050405020304" pitchFamily="18" charset="0"/>
                  <a:ea typeface="宋体" panose="02010600030101010101" pitchFamily="2" charset="-122"/>
                </a:rPr>
                <a:t>Employee</a:t>
              </a:r>
              <a:endParaRPr lang="en-US" altLang="zh-CN" sz="2400" dirty="0">
                <a:latin typeface="Times New Roman" panose="02020603050405020304" pitchFamily="18" charset="0"/>
                <a:ea typeface="宋体" panose="02010600030101010101" pitchFamily="2" charset="-122"/>
              </a:endParaRPr>
            </a:p>
          </p:txBody>
        </p:sp>
        <p:sp>
          <p:nvSpPr>
            <p:cNvPr id="11837" name="Rectangle 575"/>
            <p:cNvSpPr/>
            <p:nvPr/>
          </p:nvSpPr>
          <p:spPr>
            <a:xfrm>
              <a:off x="2402" y="2310"/>
              <a:ext cx="1" cy="164"/>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sp>
          <p:nvSpPr>
            <p:cNvPr id="11838" name="Rectangle 576"/>
            <p:cNvSpPr/>
            <p:nvPr/>
          </p:nvSpPr>
          <p:spPr>
            <a:xfrm>
              <a:off x="1285" y="2275"/>
              <a:ext cx="712" cy="157"/>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39" name="Rectangle 577"/>
            <p:cNvSpPr/>
            <p:nvPr/>
          </p:nvSpPr>
          <p:spPr>
            <a:xfrm>
              <a:off x="1491" y="2309"/>
              <a:ext cx="1" cy="165"/>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sp>
          <p:nvSpPr>
            <p:cNvPr id="11840" name="Rectangle 578"/>
            <p:cNvSpPr/>
            <p:nvPr/>
          </p:nvSpPr>
          <p:spPr>
            <a:xfrm>
              <a:off x="1486" y="2305"/>
              <a:ext cx="309" cy="82"/>
            </a:xfrm>
            <a:prstGeom prst="rect">
              <a:avLst/>
            </a:prstGeom>
            <a:noFill/>
            <a:ln w="9525">
              <a:noFill/>
            </a:ln>
          </p:spPr>
          <p:txBody>
            <a:bodyPr wrap="none" lIns="0" tIns="0" rIns="0" bIns="0" anchor="t" anchorCtr="0">
              <a:spAutoFit/>
            </a:bodyPr>
            <a:lstStyle/>
            <a:p>
              <a:pPr>
                <a:buClrTx/>
              </a:pPr>
              <a:r>
                <a:rPr lang="en-US" altLang="zh-CN" sz="1200" b="1" dirty="0">
                  <a:solidFill>
                    <a:srgbClr val="FFFFFF"/>
                  </a:solidFill>
                  <a:latin typeface="Times New Roman" panose="02020603050405020304" pitchFamily="18" charset="0"/>
                  <a:ea typeface="宋体" panose="02010600030101010101" pitchFamily="2" charset="-122"/>
                </a:rPr>
                <a:t>Controller</a:t>
              </a:r>
              <a:endParaRPr lang="en-US" altLang="zh-CN" sz="2400" dirty="0">
                <a:latin typeface="Times New Roman" panose="02020603050405020304" pitchFamily="18" charset="0"/>
                <a:ea typeface="宋体" panose="02010600030101010101" pitchFamily="2" charset="-122"/>
              </a:endParaRPr>
            </a:p>
          </p:txBody>
        </p:sp>
        <p:sp>
          <p:nvSpPr>
            <p:cNvPr id="11841" name="Rectangle 579"/>
            <p:cNvSpPr/>
            <p:nvPr/>
          </p:nvSpPr>
          <p:spPr>
            <a:xfrm>
              <a:off x="1787" y="1565"/>
              <a:ext cx="605" cy="157"/>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42" name="Rectangle 580"/>
            <p:cNvSpPr/>
            <p:nvPr/>
          </p:nvSpPr>
          <p:spPr>
            <a:xfrm>
              <a:off x="1940" y="1599"/>
              <a:ext cx="662" cy="82"/>
            </a:xfrm>
            <a:prstGeom prst="rect">
              <a:avLst/>
            </a:prstGeom>
            <a:noFill/>
            <a:ln w="9525">
              <a:noFill/>
            </a:ln>
          </p:spPr>
          <p:txBody>
            <a:bodyPr wrap="none" lIns="0" tIns="0" rIns="0" bIns="0" anchor="t" anchorCtr="0">
              <a:spAutoFit/>
            </a:bodyPr>
            <a:lstStyle/>
            <a:p>
              <a:pPr>
                <a:buClrTx/>
              </a:pPr>
              <a:r>
                <a:rPr lang="en-US" altLang="zh-CN" sz="1200" b="1" dirty="0">
                  <a:solidFill>
                    <a:srgbClr val="C0C0C0"/>
                  </a:solidFill>
                  <a:latin typeface="Times New Roman" panose="02020603050405020304" pitchFamily="18" charset="0"/>
                  <a:ea typeface="宋体" panose="02010600030101010101" pitchFamily="2" charset="-122"/>
                </a:rPr>
                <a:t>The border of director</a:t>
              </a:r>
              <a:endParaRPr lang="en-US" altLang="zh-CN" sz="2400" dirty="0">
                <a:latin typeface="Times New Roman" panose="02020603050405020304" pitchFamily="18" charset="0"/>
                <a:ea typeface="宋体" panose="02010600030101010101" pitchFamily="2" charset="-122"/>
              </a:endParaRPr>
            </a:p>
          </p:txBody>
        </p:sp>
        <p:sp>
          <p:nvSpPr>
            <p:cNvPr id="11843" name="Rectangle 581"/>
            <p:cNvSpPr/>
            <p:nvPr/>
          </p:nvSpPr>
          <p:spPr>
            <a:xfrm>
              <a:off x="1936" y="1595"/>
              <a:ext cx="1" cy="165"/>
            </a:xfrm>
            <a:prstGeom prst="rect">
              <a:avLst/>
            </a:prstGeom>
            <a:noFill/>
            <a:ln w="9525">
              <a:noFill/>
            </a:ln>
          </p:spPr>
          <p:txBody>
            <a:bodyPr wrap="none" lIns="0" tIns="0" rIns="0" bIns="0" anchor="t" anchorCtr="0">
              <a:spAutoFit/>
            </a:bodyPr>
            <a:lstStyle/>
            <a:p>
              <a:pPr>
                <a:buClrTx/>
              </a:pPr>
              <a:endParaRPr lang="zh-CN" altLang="en-US" sz="2400" dirty="0">
                <a:latin typeface="Times New Roman" panose="02020603050405020304" pitchFamily="18" charset="0"/>
                <a:ea typeface="宋体" panose="02010600030101010101" pitchFamily="2" charset="-122"/>
              </a:endParaRPr>
            </a:p>
          </p:txBody>
        </p:sp>
        <p:grpSp>
          <p:nvGrpSpPr>
            <p:cNvPr id="11844" name="Group 582"/>
            <p:cNvGrpSpPr/>
            <p:nvPr/>
          </p:nvGrpSpPr>
          <p:grpSpPr>
            <a:xfrm>
              <a:off x="2037" y="1691"/>
              <a:ext cx="102" cy="433"/>
              <a:chOff x="0" y="0"/>
              <a:chExt cx="102" cy="433"/>
            </a:xfrm>
          </p:grpSpPr>
          <p:grpSp>
            <p:nvGrpSpPr>
              <p:cNvPr id="11845" name="Group 583"/>
              <p:cNvGrpSpPr/>
              <p:nvPr/>
            </p:nvGrpSpPr>
            <p:grpSpPr>
              <a:xfrm>
                <a:off x="24" y="0"/>
                <a:ext cx="50" cy="65"/>
                <a:chOff x="0" y="0"/>
                <a:chExt cx="50" cy="65"/>
              </a:xfrm>
            </p:grpSpPr>
            <p:sp>
              <p:nvSpPr>
                <p:cNvPr id="11846" name="Freeform 584"/>
                <p:cNvSpPr/>
                <p:nvPr/>
              </p:nvSpPr>
              <p:spPr>
                <a:xfrm>
                  <a:off x="7" y="3"/>
                  <a:ext cx="37" cy="62"/>
                </a:xfrm>
                <a:custGeom>
                  <a:avLst/>
                  <a:gdLst/>
                  <a:ahLst/>
                  <a:cxnLst>
                    <a:cxn ang="0">
                      <a:pos x="7" y="58"/>
                    </a:cxn>
                    <a:cxn ang="0">
                      <a:pos x="7" y="49"/>
                    </a:cxn>
                    <a:cxn ang="0">
                      <a:pos x="6" y="43"/>
                    </a:cxn>
                    <a:cxn ang="0">
                      <a:pos x="3" y="40"/>
                    </a:cxn>
                    <a:cxn ang="0">
                      <a:pos x="2" y="34"/>
                    </a:cxn>
                    <a:cxn ang="0">
                      <a:pos x="0" y="30"/>
                    </a:cxn>
                    <a:cxn ang="0">
                      <a:pos x="0" y="28"/>
                    </a:cxn>
                    <a:cxn ang="0">
                      <a:pos x="0" y="20"/>
                    </a:cxn>
                    <a:cxn ang="0">
                      <a:pos x="0" y="13"/>
                    </a:cxn>
                    <a:cxn ang="0">
                      <a:pos x="2" y="8"/>
                    </a:cxn>
                    <a:cxn ang="0">
                      <a:pos x="4" y="4"/>
                    </a:cxn>
                    <a:cxn ang="0">
                      <a:pos x="7" y="3"/>
                    </a:cxn>
                    <a:cxn ang="0">
                      <a:pos x="11" y="1"/>
                    </a:cxn>
                    <a:cxn ang="0">
                      <a:pos x="16" y="0"/>
                    </a:cxn>
                    <a:cxn ang="0">
                      <a:pos x="23" y="0"/>
                    </a:cxn>
                    <a:cxn ang="0">
                      <a:pos x="27" y="1"/>
                    </a:cxn>
                    <a:cxn ang="0">
                      <a:pos x="31" y="5"/>
                    </a:cxn>
                    <a:cxn ang="0">
                      <a:pos x="34" y="8"/>
                    </a:cxn>
                    <a:cxn ang="0">
                      <a:pos x="36" y="12"/>
                    </a:cxn>
                    <a:cxn ang="0">
                      <a:pos x="37" y="16"/>
                    </a:cxn>
                    <a:cxn ang="0">
                      <a:pos x="37" y="22"/>
                    </a:cxn>
                    <a:cxn ang="0">
                      <a:pos x="36" y="29"/>
                    </a:cxn>
                    <a:cxn ang="0">
                      <a:pos x="33" y="36"/>
                    </a:cxn>
                    <a:cxn ang="0">
                      <a:pos x="30" y="41"/>
                    </a:cxn>
                    <a:cxn ang="0">
                      <a:pos x="28" y="43"/>
                    </a:cxn>
                    <a:cxn ang="0">
                      <a:pos x="26" y="49"/>
                    </a:cxn>
                    <a:cxn ang="0">
                      <a:pos x="26" y="55"/>
                    </a:cxn>
                    <a:cxn ang="0">
                      <a:pos x="26" y="59"/>
                    </a:cxn>
                    <a:cxn ang="0">
                      <a:pos x="21" y="62"/>
                    </a:cxn>
                    <a:cxn ang="0">
                      <a:pos x="17" y="62"/>
                    </a:cxn>
                    <a:cxn ang="0">
                      <a:pos x="13" y="62"/>
                    </a:cxn>
                    <a:cxn ang="0">
                      <a:pos x="10" y="59"/>
                    </a:cxn>
                    <a:cxn ang="0">
                      <a:pos x="7" y="58"/>
                    </a:cxn>
                  </a:cxnLst>
                  <a:rect l="0" t="0" r="0" b="0"/>
                  <a:pathLst>
                    <a:path w="37" h="62">
                      <a:moveTo>
                        <a:pt x="7" y="58"/>
                      </a:moveTo>
                      <a:lnTo>
                        <a:pt x="7" y="49"/>
                      </a:lnTo>
                      <a:lnTo>
                        <a:pt x="6" y="43"/>
                      </a:lnTo>
                      <a:lnTo>
                        <a:pt x="3" y="40"/>
                      </a:lnTo>
                      <a:lnTo>
                        <a:pt x="2" y="34"/>
                      </a:lnTo>
                      <a:lnTo>
                        <a:pt x="0" y="30"/>
                      </a:lnTo>
                      <a:lnTo>
                        <a:pt x="0" y="28"/>
                      </a:lnTo>
                      <a:lnTo>
                        <a:pt x="0" y="20"/>
                      </a:lnTo>
                      <a:lnTo>
                        <a:pt x="0" y="13"/>
                      </a:lnTo>
                      <a:lnTo>
                        <a:pt x="2" y="8"/>
                      </a:lnTo>
                      <a:lnTo>
                        <a:pt x="4" y="4"/>
                      </a:lnTo>
                      <a:lnTo>
                        <a:pt x="7" y="3"/>
                      </a:lnTo>
                      <a:lnTo>
                        <a:pt x="11" y="1"/>
                      </a:lnTo>
                      <a:lnTo>
                        <a:pt x="16" y="0"/>
                      </a:lnTo>
                      <a:lnTo>
                        <a:pt x="23" y="0"/>
                      </a:lnTo>
                      <a:lnTo>
                        <a:pt x="27" y="1"/>
                      </a:lnTo>
                      <a:lnTo>
                        <a:pt x="31" y="5"/>
                      </a:lnTo>
                      <a:lnTo>
                        <a:pt x="34" y="8"/>
                      </a:lnTo>
                      <a:lnTo>
                        <a:pt x="36" y="12"/>
                      </a:lnTo>
                      <a:lnTo>
                        <a:pt x="37" y="16"/>
                      </a:lnTo>
                      <a:lnTo>
                        <a:pt x="37" y="22"/>
                      </a:lnTo>
                      <a:lnTo>
                        <a:pt x="36" y="29"/>
                      </a:lnTo>
                      <a:lnTo>
                        <a:pt x="33" y="36"/>
                      </a:lnTo>
                      <a:lnTo>
                        <a:pt x="30" y="41"/>
                      </a:lnTo>
                      <a:lnTo>
                        <a:pt x="28" y="43"/>
                      </a:lnTo>
                      <a:lnTo>
                        <a:pt x="26" y="49"/>
                      </a:lnTo>
                      <a:lnTo>
                        <a:pt x="26" y="55"/>
                      </a:lnTo>
                      <a:lnTo>
                        <a:pt x="26" y="59"/>
                      </a:lnTo>
                      <a:lnTo>
                        <a:pt x="21" y="62"/>
                      </a:lnTo>
                      <a:lnTo>
                        <a:pt x="17" y="62"/>
                      </a:lnTo>
                      <a:lnTo>
                        <a:pt x="13" y="62"/>
                      </a:lnTo>
                      <a:lnTo>
                        <a:pt x="10" y="59"/>
                      </a:lnTo>
                      <a:lnTo>
                        <a:pt x="7" y="58"/>
                      </a:lnTo>
                      <a:close/>
                    </a:path>
                  </a:pathLst>
                </a:custGeom>
                <a:solidFill>
                  <a:srgbClr val="FF7F7F"/>
                </a:solidFill>
                <a:ln w="9525">
                  <a:noFill/>
                </a:ln>
              </p:spPr>
              <p:txBody>
                <a:bodyPr/>
                <a:lstStyle/>
                <a:p>
                  <a:endParaRPr lang="zh-CN" altLang="en-US"/>
                </a:p>
              </p:txBody>
            </p:sp>
            <p:sp>
              <p:nvSpPr>
                <p:cNvPr id="11847" name="Freeform 585"/>
                <p:cNvSpPr/>
                <p:nvPr/>
              </p:nvSpPr>
              <p:spPr>
                <a:xfrm>
                  <a:off x="0" y="0"/>
                  <a:ext cx="50" cy="41"/>
                </a:xfrm>
                <a:custGeom>
                  <a:avLst/>
                  <a:gdLst/>
                  <a:ahLst/>
                  <a:cxnLst>
                    <a:cxn ang="0">
                      <a:pos x="3" y="35"/>
                    </a:cxn>
                    <a:cxn ang="0">
                      <a:pos x="0" y="31"/>
                    </a:cxn>
                    <a:cxn ang="0">
                      <a:pos x="0" y="27"/>
                    </a:cxn>
                    <a:cxn ang="0">
                      <a:pos x="0" y="22"/>
                    </a:cxn>
                    <a:cxn ang="0">
                      <a:pos x="0" y="18"/>
                    </a:cxn>
                    <a:cxn ang="0">
                      <a:pos x="1" y="11"/>
                    </a:cxn>
                    <a:cxn ang="0">
                      <a:pos x="4" y="8"/>
                    </a:cxn>
                    <a:cxn ang="0">
                      <a:pos x="7" y="4"/>
                    </a:cxn>
                    <a:cxn ang="0">
                      <a:pos x="13" y="2"/>
                    </a:cxn>
                    <a:cxn ang="0">
                      <a:pos x="16" y="0"/>
                    </a:cxn>
                    <a:cxn ang="0">
                      <a:pos x="24" y="0"/>
                    </a:cxn>
                    <a:cxn ang="0">
                      <a:pos x="31" y="0"/>
                    </a:cxn>
                    <a:cxn ang="0">
                      <a:pos x="35" y="2"/>
                    </a:cxn>
                    <a:cxn ang="0">
                      <a:pos x="40" y="3"/>
                    </a:cxn>
                    <a:cxn ang="0">
                      <a:pos x="44" y="7"/>
                    </a:cxn>
                    <a:cxn ang="0">
                      <a:pos x="47" y="10"/>
                    </a:cxn>
                    <a:cxn ang="0">
                      <a:pos x="48" y="14"/>
                    </a:cxn>
                    <a:cxn ang="0">
                      <a:pos x="50" y="18"/>
                    </a:cxn>
                    <a:cxn ang="0">
                      <a:pos x="50" y="25"/>
                    </a:cxn>
                    <a:cxn ang="0">
                      <a:pos x="50" y="29"/>
                    </a:cxn>
                    <a:cxn ang="0">
                      <a:pos x="48" y="32"/>
                    </a:cxn>
                    <a:cxn ang="0">
                      <a:pos x="45" y="36"/>
                    </a:cxn>
                    <a:cxn ang="0">
                      <a:pos x="44" y="39"/>
                    </a:cxn>
                    <a:cxn ang="0">
                      <a:pos x="38" y="40"/>
                    </a:cxn>
                    <a:cxn ang="0">
                      <a:pos x="34" y="41"/>
                    </a:cxn>
                    <a:cxn ang="0">
                      <a:pos x="37" y="36"/>
                    </a:cxn>
                    <a:cxn ang="0">
                      <a:pos x="41" y="27"/>
                    </a:cxn>
                    <a:cxn ang="0">
                      <a:pos x="41" y="23"/>
                    </a:cxn>
                    <a:cxn ang="0">
                      <a:pos x="41" y="20"/>
                    </a:cxn>
                    <a:cxn ang="0">
                      <a:pos x="40" y="18"/>
                    </a:cxn>
                    <a:cxn ang="0">
                      <a:pos x="31" y="19"/>
                    </a:cxn>
                    <a:cxn ang="0">
                      <a:pos x="21" y="19"/>
                    </a:cxn>
                    <a:cxn ang="0">
                      <a:pos x="16" y="18"/>
                    </a:cxn>
                    <a:cxn ang="0">
                      <a:pos x="10" y="18"/>
                    </a:cxn>
                    <a:cxn ang="0">
                      <a:pos x="9" y="19"/>
                    </a:cxn>
                    <a:cxn ang="0">
                      <a:pos x="7" y="23"/>
                    </a:cxn>
                    <a:cxn ang="0">
                      <a:pos x="7" y="28"/>
                    </a:cxn>
                    <a:cxn ang="0">
                      <a:pos x="11" y="36"/>
                    </a:cxn>
                    <a:cxn ang="0">
                      <a:pos x="13" y="41"/>
                    </a:cxn>
                    <a:cxn ang="0">
                      <a:pos x="7" y="39"/>
                    </a:cxn>
                    <a:cxn ang="0">
                      <a:pos x="3" y="35"/>
                    </a:cxn>
                  </a:cxnLst>
                  <a:rect l="0" t="0" r="0" b="0"/>
                  <a:pathLst>
                    <a:path w="50" h="41">
                      <a:moveTo>
                        <a:pt x="3" y="35"/>
                      </a:moveTo>
                      <a:lnTo>
                        <a:pt x="0" y="31"/>
                      </a:lnTo>
                      <a:lnTo>
                        <a:pt x="0" y="27"/>
                      </a:lnTo>
                      <a:lnTo>
                        <a:pt x="0" y="22"/>
                      </a:lnTo>
                      <a:lnTo>
                        <a:pt x="0" y="18"/>
                      </a:lnTo>
                      <a:lnTo>
                        <a:pt x="1" y="11"/>
                      </a:lnTo>
                      <a:lnTo>
                        <a:pt x="4" y="8"/>
                      </a:lnTo>
                      <a:lnTo>
                        <a:pt x="7" y="4"/>
                      </a:lnTo>
                      <a:lnTo>
                        <a:pt x="13" y="2"/>
                      </a:lnTo>
                      <a:lnTo>
                        <a:pt x="16" y="0"/>
                      </a:lnTo>
                      <a:lnTo>
                        <a:pt x="24" y="0"/>
                      </a:lnTo>
                      <a:lnTo>
                        <a:pt x="31" y="0"/>
                      </a:lnTo>
                      <a:lnTo>
                        <a:pt x="35" y="2"/>
                      </a:lnTo>
                      <a:lnTo>
                        <a:pt x="40" y="3"/>
                      </a:lnTo>
                      <a:lnTo>
                        <a:pt x="44" y="7"/>
                      </a:lnTo>
                      <a:lnTo>
                        <a:pt x="47" y="10"/>
                      </a:lnTo>
                      <a:lnTo>
                        <a:pt x="48" y="14"/>
                      </a:lnTo>
                      <a:lnTo>
                        <a:pt x="50" y="18"/>
                      </a:lnTo>
                      <a:lnTo>
                        <a:pt x="50" y="25"/>
                      </a:lnTo>
                      <a:lnTo>
                        <a:pt x="50" y="29"/>
                      </a:lnTo>
                      <a:lnTo>
                        <a:pt x="48" y="32"/>
                      </a:lnTo>
                      <a:lnTo>
                        <a:pt x="45" y="36"/>
                      </a:lnTo>
                      <a:lnTo>
                        <a:pt x="44" y="39"/>
                      </a:lnTo>
                      <a:lnTo>
                        <a:pt x="38" y="40"/>
                      </a:lnTo>
                      <a:lnTo>
                        <a:pt x="34" y="41"/>
                      </a:lnTo>
                      <a:lnTo>
                        <a:pt x="37" y="36"/>
                      </a:lnTo>
                      <a:lnTo>
                        <a:pt x="41" y="27"/>
                      </a:lnTo>
                      <a:lnTo>
                        <a:pt x="41" y="23"/>
                      </a:lnTo>
                      <a:lnTo>
                        <a:pt x="41" y="20"/>
                      </a:lnTo>
                      <a:lnTo>
                        <a:pt x="40" y="18"/>
                      </a:lnTo>
                      <a:lnTo>
                        <a:pt x="31" y="19"/>
                      </a:lnTo>
                      <a:lnTo>
                        <a:pt x="21" y="19"/>
                      </a:lnTo>
                      <a:lnTo>
                        <a:pt x="16" y="18"/>
                      </a:lnTo>
                      <a:lnTo>
                        <a:pt x="10" y="18"/>
                      </a:lnTo>
                      <a:lnTo>
                        <a:pt x="9" y="19"/>
                      </a:lnTo>
                      <a:lnTo>
                        <a:pt x="7" y="23"/>
                      </a:lnTo>
                      <a:lnTo>
                        <a:pt x="7" y="28"/>
                      </a:lnTo>
                      <a:lnTo>
                        <a:pt x="11" y="36"/>
                      </a:lnTo>
                      <a:lnTo>
                        <a:pt x="13" y="41"/>
                      </a:lnTo>
                      <a:lnTo>
                        <a:pt x="7" y="39"/>
                      </a:lnTo>
                      <a:lnTo>
                        <a:pt x="3" y="35"/>
                      </a:lnTo>
                      <a:close/>
                    </a:path>
                  </a:pathLst>
                </a:custGeom>
                <a:solidFill>
                  <a:srgbClr val="000000"/>
                </a:solidFill>
                <a:ln w="9525">
                  <a:noFill/>
                </a:ln>
              </p:spPr>
              <p:txBody>
                <a:bodyPr/>
                <a:lstStyle/>
                <a:p>
                  <a:endParaRPr lang="zh-CN" altLang="en-US"/>
                </a:p>
              </p:txBody>
            </p:sp>
            <p:grpSp>
              <p:nvGrpSpPr>
                <p:cNvPr id="11848" name="Group 586"/>
                <p:cNvGrpSpPr/>
                <p:nvPr/>
              </p:nvGrpSpPr>
              <p:grpSpPr>
                <a:xfrm>
                  <a:off x="6" y="36"/>
                  <a:ext cx="41" cy="3"/>
                  <a:chOff x="0" y="0"/>
                  <a:chExt cx="41" cy="3"/>
                </a:xfrm>
              </p:grpSpPr>
              <p:sp>
                <p:nvSpPr>
                  <p:cNvPr id="11849" name="Oval 587"/>
                  <p:cNvSpPr/>
                  <p:nvPr/>
                </p:nvSpPr>
                <p:spPr>
                  <a:xfrm>
                    <a:off x="0" y="0"/>
                    <a:ext cx="1" cy="1"/>
                  </a:xfrm>
                  <a:prstGeom prst="ellipse">
                    <a:avLst/>
                  </a:prstGeom>
                  <a:solidFill>
                    <a:srgbClr val="005F7F"/>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50" name="Oval 588"/>
                  <p:cNvSpPr/>
                  <p:nvPr/>
                </p:nvSpPr>
                <p:spPr>
                  <a:xfrm>
                    <a:off x="38" y="0"/>
                    <a:ext cx="3" cy="3"/>
                  </a:xfrm>
                  <a:prstGeom prst="ellipse">
                    <a:avLst/>
                  </a:prstGeom>
                  <a:solidFill>
                    <a:srgbClr val="005F7F"/>
                  </a:solid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grpSp>
          </p:grpSp>
          <p:sp>
            <p:nvSpPr>
              <p:cNvPr id="11851" name="Freeform 589"/>
              <p:cNvSpPr/>
              <p:nvPr/>
            </p:nvSpPr>
            <p:spPr>
              <a:xfrm>
                <a:off x="21" y="298"/>
                <a:ext cx="47" cy="122"/>
              </a:xfrm>
              <a:custGeom>
                <a:avLst/>
                <a:gdLst/>
                <a:ahLst/>
                <a:cxnLst>
                  <a:cxn ang="0">
                    <a:pos x="10" y="0"/>
                  </a:cxn>
                  <a:cxn ang="0">
                    <a:pos x="9" y="13"/>
                  </a:cxn>
                  <a:cxn ang="0">
                    <a:pos x="9" y="30"/>
                  </a:cxn>
                  <a:cxn ang="0">
                    <a:pos x="9" y="46"/>
                  </a:cxn>
                  <a:cxn ang="0">
                    <a:pos x="9" y="61"/>
                  </a:cxn>
                  <a:cxn ang="0">
                    <a:pos x="9" y="73"/>
                  </a:cxn>
                  <a:cxn ang="0">
                    <a:pos x="9" y="89"/>
                  </a:cxn>
                  <a:cxn ang="0">
                    <a:pos x="9" y="96"/>
                  </a:cxn>
                  <a:cxn ang="0">
                    <a:pos x="2" y="114"/>
                  </a:cxn>
                  <a:cxn ang="0">
                    <a:pos x="0" y="122"/>
                  </a:cxn>
                  <a:cxn ang="0">
                    <a:pos x="10" y="122"/>
                  </a:cxn>
                  <a:cxn ang="0">
                    <a:pos x="14" y="114"/>
                  </a:cxn>
                  <a:cxn ang="0">
                    <a:pos x="17" y="103"/>
                  </a:cxn>
                  <a:cxn ang="0">
                    <a:pos x="20" y="88"/>
                  </a:cxn>
                  <a:cxn ang="0">
                    <a:pos x="26" y="46"/>
                  </a:cxn>
                  <a:cxn ang="0">
                    <a:pos x="27" y="34"/>
                  </a:cxn>
                  <a:cxn ang="0">
                    <a:pos x="26" y="57"/>
                  </a:cxn>
                  <a:cxn ang="0">
                    <a:pos x="27" y="71"/>
                  </a:cxn>
                  <a:cxn ang="0">
                    <a:pos x="29" y="84"/>
                  </a:cxn>
                  <a:cxn ang="0">
                    <a:pos x="27" y="97"/>
                  </a:cxn>
                  <a:cxn ang="0">
                    <a:pos x="29" y="102"/>
                  </a:cxn>
                  <a:cxn ang="0">
                    <a:pos x="34" y="119"/>
                  </a:cxn>
                  <a:cxn ang="0">
                    <a:pos x="41" y="121"/>
                  </a:cxn>
                  <a:cxn ang="0">
                    <a:pos x="44" y="121"/>
                  </a:cxn>
                  <a:cxn ang="0">
                    <a:pos x="47" y="117"/>
                  </a:cxn>
                  <a:cxn ang="0">
                    <a:pos x="38" y="97"/>
                  </a:cxn>
                  <a:cxn ang="0">
                    <a:pos x="43" y="54"/>
                  </a:cxn>
                  <a:cxn ang="0">
                    <a:pos x="44" y="34"/>
                  </a:cxn>
                  <a:cxn ang="0">
                    <a:pos x="44" y="0"/>
                  </a:cxn>
                  <a:cxn ang="0">
                    <a:pos x="10" y="0"/>
                  </a:cxn>
                </a:cxnLst>
                <a:rect l="0" t="0" r="0" b="0"/>
                <a:pathLst>
                  <a:path w="47" h="122">
                    <a:moveTo>
                      <a:pt x="10" y="0"/>
                    </a:moveTo>
                    <a:lnTo>
                      <a:pt x="9" y="13"/>
                    </a:lnTo>
                    <a:lnTo>
                      <a:pt x="9" y="30"/>
                    </a:lnTo>
                    <a:lnTo>
                      <a:pt x="9" y="46"/>
                    </a:lnTo>
                    <a:lnTo>
                      <a:pt x="9" y="61"/>
                    </a:lnTo>
                    <a:lnTo>
                      <a:pt x="9" y="73"/>
                    </a:lnTo>
                    <a:lnTo>
                      <a:pt x="9" y="89"/>
                    </a:lnTo>
                    <a:lnTo>
                      <a:pt x="9" y="96"/>
                    </a:lnTo>
                    <a:lnTo>
                      <a:pt x="2" y="114"/>
                    </a:lnTo>
                    <a:lnTo>
                      <a:pt x="0" y="122"/>
                    </a:lnTo>
                    <a:lnTo>
                      <a:pt x="10" y="122"/>
                    </a:lnTo>
                    <a:lnTo>
                      <a:pt x="14" y="114"/>
                    </a:lnTo>
                    <a:lnTo>
                      <a:pt x="17" y="103"/>
                    </a:lnTo>
                    <a:lnTo>
                      <a:pt x="20" y="88"/>
                    </a:lnTo>
                    <a:lnTo>
                      <a:pt x="26" y="46"/>
                    </a:lnTo>
                    <a:lnTo>
                      <a:pt x="27" y="34"/>
                    </a:lnTo>
                    <a:lnTo>
                      <a:pt x="26" y="57"/>
                    </a:lnTo>
                    <a:lnTo>
                      <a:pt x="27" y="71"/>
                    </a:lnTo>
                    <a:lnTo>
                      <a:pt x="29" y="84"/>
                    </a:lnTo>
                    <a:lnTo>
                      <a:pt x="27" y="97"/>
                    </a:lnTo>
                    <a:lnTo>
                      <a:pt x="29" y="102"/>
                    </a:lnTo>
                    <a:lnTo>
                      <a:pt x="34" y="119"/>
                    </a:lnTo>
                    <a:lnTo>
                      <a:pt x="41" y="121"/>
                    </a:lnTo>
                    <a:lnTo>
                      <a:pt x="44" y="121"/>
                    </a:lnTo>
                    <a:lnTo>
                      <a:pt x="47" y="117"/>
                    </a:lnTo>
                    <a:lnTo>
                      <a:pt x="38" y="97"/>
                    </a:lnTo>
                    <a:lnTo>
                      <a:pt x="43" y="54"/>
                    </a:lnTo>
                    <a:lnTo>
                      <a:pt x="44" y="34"/>
                    </a:lnTo>
                    <a:lnTo>
                      <a:pt x="44" y="0"/>
                    </a:lnTo>
                    <a:lnTo>
                      <a:pt x="10" y="0"/>
                    </a:lnTo>
                    <a:close/>
                  </a:path>
                </a:pathLst>
              </a:custGeom>
              <a:solidFill>
                <a:srgbClr val="FF7F7F"/>
              </a:solidFill>
              <a:ln w="9525">
                <a:noFill/>
              </a:ln>
            </p:spPr>
            <p:txBody>
              <a:bodyPr/>
              <a:lstStyle/>
              <a:p>
                <a:endParaRPr lang="zh-CN" altLang="en-US"/>
              </a:p>
            </p:txBody>
          </p:sp>
          <p:grpSp>
            <p:nvGrpSpPr>
              <p:cNvPr id="11852" name="Group 590"/>
              <p:cNvGrpSpPr/>
              <p:nvPr/>
            </p:nvGrpSpPr>
            <p:grpSpPr>
              <a:xfrm>
                <a:off x="1" y="137"/>
                <a:ext cx="94" cy="122"/>
                <a:chOff x="0" y="0"/>
                <a:chExt cx="94" cy="122"/>
              </a:xfrm>
            </p:grpSpPr>
            <p:sp>
              <p:nvSpPr>
                <p:cNvPr id="11853" name="Freeform 591"/>
                <p:cNvSpPr/>
                <p:nvPr/>
              </p:nvSpPr>
              <p:spPr>
                <a:xfrm>
                  <a:off x="0" y="4"/>
                  <a:ext cx="22" cy="118"/>
                </a:xfrm>
                <a:custGeom>
                  <a:avLst/>
                  <a:gdLst/>
                  <a:ahLst/>
                  <a:cxnLst>
                    <a:cxn ang="0">
                      <a:pos x="0" y="0"/>
                    </a:cxn>
                    <a:cxn ang="0">
                      <a:pos x="0" y="26"/>
                    </a:cxn>
                    <a:cxn ang="0">
                      <a:pos x="3" y="63"/>
                    </a:cxn>
                    <a:cxn ang="0">
                      <a:pos x="6" y="96"/>
                    </a:cxn>
                    <a:cxn ang="0">
                      <a:pos x="12" y="115"/>
                    </a:cxn>
                    <a:cxn ang="0">
                      <a:pos x="14" y="118"/>
                    </a:cxn>
                    <a:cxn ang="0">
                      <a:pos x="14" y="113"/>
                    </a:cxn>
                    <a:cxn ang="0">
                      <a:pos x="16" y="99"/>
                    </a:cxn>
                    <a:cxn ang="0">
                      <a:pos x="22" y="96"/>
                    </a:cxn>
                    <a:cxn ang="0">
                      <a:pos x="14" y="84"/>
                    </a:cxn>
                    <a:cxn ang="0">
                      <a:pos x="10" y="79"/>
                    </a:cxn>
                    <a:cxn ang="0">
                      <a:pos x="10" y="24"/>
                    </a:cxn>
                    <a:cxn ang="0">
                      <a:pos x="13" y="1"/>
                    </a:cxn>
                    <a:cxn ang="0">
                      <a:pos x="0" y="0"/>
                    </a:cxn>
                  </a:cxnLst>
                  <a:rect l="0" t="0" r="0" b="0"/>
                  <a:pathLst>
                    <a:path w="22" h="118">
                      <a:moveTo>
                        <a:pt x="0" y="0"/>
                      </a:moveTo>
                      <a:lnTo>
                        <a:pt x="0" y="26"/>
                      </a:lnTo>
                      <a:lnTo>
                        <a:pt x="3" y="63"/>
                      </a:lnTo>
                      <a:lnTo>
                        <a:pt x="6" y="96"/>
                      </a:lnTo>
                      <a:lnTo>
                        <a:pt x="12" y="115"/>
                      </a:lnTo>
                      <a:lnTo>
                        <a:pt x="14" y="118"/>
                      </a:lnTo>
                      <a:lnTo>
                        <a:pt x="14" y="113"/>
                      </a:lnTo>
                      <a:lnTo>
                        <a:pt x="16" y="99"/>
                      </a:lnTo>
                      <a:lnTo>
                        <a:pt x="22" y="96"/>
                      </a:lnTo>
                      <a:lnTo>
                        <a:pt x="14" y="84"/>
                      </a:lnTo>
                      <a:lnTo>
                        <a:pt x="10" y="79"/>
                      </a:lnTo>
                      <a:lnTo>
                        <a:pt x="10" y="24"/>
                      </a:lnTo>
                      <a:lnTo>
                        <a:pt x="13" y="1"/>
                      </a:lnTo>
                      <a:lnTo>
                        <a:pt x="0" y="0"/>
                      </a:lnTo>
                      <a:close/>
                    </a:path>
                  </a:pathLst>
                </a:custGeom>
                <a:solidFill>
                  <a:srgbClr val="FF7F7F"/>
                </a:solidFill>
                <a:ln w="9525">
                  <a:noFill/>
                </a:ln>
              </p:spPr>
              <p:txBody>
                <a:bodyPr/>
                <a:lstStyle/>
                <a:p>
                  <a:endParaRPr lang="zh-CN" altLang="en-US"/>
                </a:p>
              </p:txBody>
            </p:sp>
            <p:sp>
              <p:nvSpPr>
                <p:cNvPr id="11854" name="Freeform 592"/>
                <p:cNvSpPr/>
                <p:nvPr/>
              </p:nvSpPr>
              <p:spPr>
                <a:xfrm>
                  <a:off x="77" y="0"/>
                  <a:ext cx="17" cy="111"/>
                </a:xfrm>
                <a:custGeom>
                  <a:avLst/>
                  <a:gdLst/>
                  <a:ahLst/>
                  <a:cxnLst>
                    <a:cxn ang="0">
                      <a:pos x="4" y="3"/>
                    </a:cxn>
                    <a:cxn ang="0">
                      <a:pos x="7" y="23"/>
                    </a:cxn>
                    <a:cxn ang="0">
                      <a:pos x="7" y="70"/>
                    </a:cxn>
                    <a:cxn ang="0">
                      <a:pos x="0" y="90"/>
                    </a:cxn>
                    <a:cxn ang="0">
                      <a:pos x="0" y="92"/>
                    </a:cxn>
                    <a:cxn ang="0">
                      <a:pos x="0" y="103"/>
                    </a:cxn>
                    <a:cxn ang="0">
                      <a:pos x="0" y="111"/>
                    </a:cxn>
                    <a:cxn ang="0">
                      <a:pos x="7" y="97"/>
                    </a:cxn>
                    <a:cxn ang="0">
                      <a:pos x="11" y="73"/>
                    </a:cxn>
                    <a:cxn ang="0">
                      <a:pos x="17" y="19"/>
                    </a:cxn>
                    <a:cxn ang="0">
                      <a:pos x="14" y="0"/>
                    </a:cxn>
                    <a:cxn ang="0">
                      <a:pos x="4" y="3"/>
                    </a:cxn>
                  </a:cxnLst>
                  <a:rect l="0" t="0" r="0" b="0"/>
                  <a:pathLst>
                    <a:path w="17" h="111">
                      <a:moveTo>
                        <a:pt x="4" y="3"/>
                      </a:moveTo>
                      <a:lnTo>
                        <a:pt x="7" y="23"/>
                      </a:lnTo>
                      <a:lnTo>
                        <a:pt x="7" y="70"/>
                      </a:lnTo>
                      <a:lnTo>
                        <a:pt x="0" y="90"/>
                      </a:lnTo>
                      <a:lnTo>
                        <a:pt x="0" y="92"/>
                      </a:lnTo>
                      <a:lnTo>
                        <a:pt x="0" y="103"/>
                      </a:lnTo>
                      <a:lnTo>
                        <a:pt x="0" y="111"/>
                      </a:lnTo>
                      <a:lnTo>
                        <a:pt x="7" y="97"/>
                      </a:lnTo>
                      <a:lnTo>
                        <a:pt x="11" y="73"/>
                      </a:lnTo>
                      <a:lnTo>
                        <a:pt x="17" y="19"/>
                      </a:lnTo>
                      <a:lnTo>
                        <a:pt x="14" y="0"/>
                      </a:lnTo>
                      <a:lnTo>
                        <a:pt x="4" y="3"/>
                      </a:lnTo>
                      <a:close/>
                    </a:path>
                  </a:pathLst>
                </a:custGeom>
                <a:solidFill>
                  <a:srgbClr val="FF7F7F"/>
                </a:solidFill>
                <a:ln w="9525">
                  <a:noFill/>
                </a:ln>
              </p:spPr>
              <p:txBody>
                <a:bodyPr/>
                <a:lstStyle/>
                <a:p>
                  <a:endParaRPr lang="zh-CN" altLang="en-US"/>
                </a:p>
              </p:txBody>
            </p:sp>
          </p:grpSp>
          <p:grpSp>
            <p:nvGrpSpPr>
              <p:cNvPr id="11855" name="Group 593"/>
              <p:cNvGrpSpPr/>
              <p:nvPr/>
            </p:nvGrpSpPr>
            <p:grpSpPr>
              <a:xfrm>
                <a:off x="18" y="400"/>
                <a:ext cx="54" cy="33"/>
                <a:chOff x="0" y="0"/>
                <a:chExt cx="54" cy="33"/>
              </a:xfrm>
            </p:grpSpPr>
            <p:sp>
              <p:nvSpPr>
                <p:cNvPr id="11856" name="Freeform 594"/>
                <p:cNvSpPr/>
                <p:nvPr/>
              </p:nvSpPr>
              <p:spPr>
                <a:xfrm>
                  <a:off x="0" y="4"/>
                  <a:ext cx="17" cy="29"/>
                </a:xfrm>
                <a:custGeom>
                  <a:avLst/>
                  <a:gdLst/>
                  <a:ahLst/>
                  <a:cxnLst>
                    <a:cxn ang="0">
                      <a:pos x="3" y="13"/>
                    </a:cxn>
                    <a:cxn ang="0">
                      <a:pos x="0" y="19"/>
                    </a:cxn>
                    <a:cxn ang="0">
                      <a:pos x="0" y="22"/>
                    </a:cxn>
                    <a:cxn ang="0">
                      <a:pos x="0" y="25"/>
                    </a:cxn>
                    <a:cxn ang="0">
                      <a:pos x="0" y="26"/>
                    </a:cxn>
                    <a:cxn ang="0">
                      <a:pos x="0" y="28"/>
                    </a:cxn>
                    <a:cxn ang="0">
                      <a:pos x="3" y="29"/>
                    </a:cxn>
                    <a:cxn ang="0">
                      <a:pos x="7" y="29"/>
                    </a:cxn>
                    <a:cxn ang="0">
                      <a:pos x="10" y="28"/>
                    </a:cxn>
                    <a:cxn ang="0">
                      <a:pos x="12" y="24"/>
                    </a:cxn>
                    <a:cxn ang="0">
                      <a:pos x="15" y="20"/>
                    </a:cxn>
                    <a:cxn ang="0">
                      <a:pos x="16" y="12"/>
                    </a:cxn>
                    <a:cxn ang="0">
                      <a:pos x="17" y="4"/>
                    </a:cxn>
                    <a:cxn ang="0">
                      <a:pos x="17" y="0"/>
                    </a:cxn>
                    <a:cxn ang="0">
                      <a:pos x="15" y="11"/>
                    </a:cxn>
                    <a:cxn ang="0">
                      <a:pos x="10" y="19"/>
                    </a:cxn>
                    <a:cxn ang="0">
                      <a:pos x="6" y="19"/>
                    </a:cxn>
                    <a:cxn ang="0">
                      <a:pos x="2" y="17"/>
                    </a:cxn>
                    <a:cxn ang="0">
                      <a:pos x="3" y="13"/>
                    </a:cxn>
                  </a:cxnLst>
                  <a:rect l="0" t="0" r="0" b="0"/>
                  <a:pathLst>
                    <a:path w="17" h="29">
                      <a:moveTo>
                        <a:pt x="3" y="13"/>
                      </a:moveTo>
                      <a:lnTo>
                        <a:pt x="0" y="19"/>
                      </a:lnTo>
                      <a:lnTo>
                        <a:pt x="0" y="22"/>
                      </a:lnTo>
                      <a:lnTo>
                        <a:pt x="0" y="25"/>
                      </a:lnTo>
                      <a:lnTo>
                        <a:pt x="0" y="26"/>
                      </a:lnTo>
                      <a:lnTo>
                        <a:pt x="0" y="28"/>
                      </a:lnTo>
                      <a:lnTo>
                        <a:pt x="3" y="29"/>
                      </a:lnTo>
                      <a:lnTo>
                        <a:pt x="7" y="29"/>
                      </a:lnTo>
                      <a:lnTo>
                        <a:pt x="10" y="28"/>
                      </a:lnTo>
                      <a:lnTo>
                        <a:pt x="12" y="24"/>
                      </a:lnTo>
                      <a:lnTo>
                        <a:pt x="15" y="20"/>
                      </a:lnTo>
                      <a:lnTo>
                        <a:pt x="16" y="12"/>
                      </a:lnTo>
                      <a:lnTo>
                        <a:pt x="17" y="4"/>
                      </a:lnTo>
                      <a:lnTo>
                        <a:pt x="17" y="0"/>
                      </a:lnTo>
                      <a:lnTo>
                        <a:pt x="15" y="11"/>
                      </a:lnTo>
                      <a:lnTo>
                        <a:pt x="10" y="19"/>
                      </a:lnTo>
                      <a:lnTo>
                        <a:pt x="6" y="19"/>
                      </a:lnTo>
                      <a:lnTo>
                        <a:pt x="2" y="17"/>
                      </a:lnTo>
                      <a:lnTo>
                        <a:pt x="3" y="13"/>
                      </a:lnTo>
                      <a:close/>
                    </a:path>
                  </a:pathLst>
                </a:custGeom>
                <a:solidFill>
                  <a:srgbClr val="FF1F3F"/>
                </a:solidFill>
                <a:ln w="9525">
                  <a:noFill/>
                </a:ln>
              </p:spPr>
              <p:txBody>
                <a:bodyPr/>
                <a:lstStyle/>
                <a:p>
                  <a:endParaRPr lang="zh-CN" altLang="en-US"/>
                </a:p>
              </p:txBody>
            </p:sp>
            <p:sp>
              <p:nvSpPr>
                <p:cNvPr id="11857" name="Freeform 595"/>
                <p:cNvSpPr/>
                <p:nvPr/>
              </p:nvSpPr>
              <p:spPr>
                <a:xfrm>
                  <a:off x="34" y="0"/>
                  <a:ext cx="20" cy="33"/>
                </a:xfrm>
                <a:custGeom>
                  <a:avLst/>
                  <a:gdLst/>
                  <a:ahLst/>
                  <a:cxnLst>
                    <a:cxn ang="0">
                      <a:pos x="0" y="0"/>
                    </a:cxn>
                    <a:cxn ang="0">
                      <a:pos x="0" y="3"/>
                    </a:cxn>
                    <a:cxn ang="0">
                      <a:pos x="2" y="11"/>
                    </a:cxn>
                    <a:cxn ang="0">
                      <a:pos x="3" y="19"/>
                    </a:cxn>
                    <a:cxn ang="0">
                      <a:pos x="6" y="25"/>
                    </a:cxn>
                    <a:cxn ang="0">
                      <a:pos x="9" y="28"/>
                    </a:cxn>
                    <a:cxn ang="0">
                      <a:pos x="10" y="30"/>
                    </a:cxn>
                    <a:cxn ang="0">
                      <a:pos x="13" y="32"/>
                    </a:cxn>
                    <a:cxn ang="0">
                      <a:pos x="16" y="33"/>
                    </a:cxn>
                    <a:cxn ang="0">
                      <a:pos x="17" y="32"/>
                    </a:cxn>
                    <a:cxn ang="0">
                      <a:pos x="19" y="30"/>
                    </a:cxn>
                    <a:cxn ang="0">
                      <a:pos x="20" y="28"/>
                    </a:cxn>
                    <a:cxn ang="0">
                      <a:pos x="20" y="23"/>
                    </a:cxn>
                    <a:cxn ang="0">
                      <a:pos x="17" y="19"/>
                    </a:cxn>
                    <a:cxn ang="0">
                      <a:pos x="16" y="15"/>
                    </a:cxn>
                    <a:cxn ang="0">
                      <a:pos x="16" y="17"/>
                    </a:cxn>
                    <a:cxn ang="0">
                      <a:pos x="16" y="19"/>
                    </a:cxn>
                    <a:cxn ang="0">
                      <a:pos x="13" y="20"/>
                    </a:cxn>
                    <a:cxn ang="0">
                      <a:pos x="10" y="20"/>
                    </a:cxn>
                    <a:cxn ang="0">
                      <a:pos x="6" y="19"/>
                    </a:cxn>
                    <a:cxn ang="0">
                      <a:pos x="2" y="5"/>
                    </a:cxn>
                    <a:cxn ang="0">
                      <a:pos x="0" y="0"/>
                    </a:cxn>
                  </a:cxnLst>
                  <a:rect l="0" t="0" r="0" b="0"/>
                  <a:pathLst>
                    <a:path w="20" h="33">
                      <a:moveTo>
                        <a:pt x="0" y="0"/>
                      </a:moveTo>
                      <a:lnTo>
                        <a:pt x="0" y="3"/>
                      </a:lnTo>
                      <a:lnTo>
                        <a:pt x="2" y="11"/>
                      </a:lnTo>
                      <a:lnTo>
                        <a:pt x="3" y="19"/>
                      </a:lnTo>
                      <a:lnTo>
                        <a:pt x="6" y="25"/>
                      </a:lnTo>
                      <a:lnTo>
                        <a:pt x="9" y="28"/>
                      </a:lnTo>
                      <a:lnTo>
                        <a:pt x="10" y="30"/>
                      </a:lnTo>
                      <a:lnTo>
                        <a:pt x="13" y="32"/>
                      </a:lnTo>
                      <a:lnTo>
                        <a:pt x="16" y="33"/>
                      </a:lnTo>
                      <a:lnTo>
                        <a:pt x="17" y="32"/>
                      </a:lnTo>
                      <a:lnTo>
                        <a:pt x="19" y="30"/>
                      </a:lnTo>
                      <a:lnTo>
                        <a:pt x="20" y="28"/>
                      </a:lnTo>
                      <a:lnTo>
                        <a:pt x="20" y="23"/>
                      </a:lnTo>
                      <a:lnTo>
                        <a:pt x="17" y="19"/>
                      </a:lnTo>
                      <a:lnTo>
                        <a:pt x="16" y="15"/>
                      </a:lnTo>
                      <a:lnTo>
                        <a:pt x="16" y="17"/>
                      </a:lnTo>
                      <a:lnTo>
                        <a:pt x="16" y="19"/>
                      </a:lnTo>
                      <a:lnTo>
                        <a:pt x="13" y="20"/>
                      </a:lnTo>
                      <a:lnTo>
                        <a:pt x="10" y="20"/>
                      </a:lnTo>
                      <a:lnTo>
                        <a:pt x="6" y="19"/>
                      </a:lnTo>
                      <a:lnTo>
                        <a:pt x="2" y="5"/>
                      </a:lnTo>
                      <a:lnTo>
                        <a:pt x="0" y="0"/>
                      </a:lnTo>
                      <a:close/>
                    </a:path>
                  </a:pathLst>
                </a:custGeom>
                <a:solidFill>
                  <a:srgbClr val="FF1F3F"/>
                </a:solidFill>
                <a:ln w="9525">
                  <a:noFill/>
                </a:ln>
              </p:spPr>
              <p:txBody>
                <a:bodyPr/>
                <a:lstStyle/>
                <a:p>
                  <a:endParaRPr lang="zh-CN" altLang="en-US"/>
                </a:p>
              </p:txBody>
            </p:sp>
          </p:grpSp>
          <p:grpSp>
            <p:nvGrpSpPr>
              <p:cNvPr id="11858" name="Group 596"/>
              <p:cNvGrpSpPr/>
              <p:nvPr/>
            </p:nvGrpSpPr>
            <p:grpSpPr>
              <a:xfrm>
                <a:off x="0" y="65"/>
                <a:ext cx="102" cy="244"/>
                <a:chOff x="0" y="0"/>
                <a:chExt cx="102" cy="244"/>
              </a:xfrm>
            </p:grpSpPr>
            <p:sp>
              <p:nvSpPr>
                <p:cNvPr id="11859" name="Freeform 597"/>
                <p:cNvSpPr/>
                <p:nvPr/>
              </p:nvSpPr>
              <p:spPr>
                <a:xfrm>
                  <a:off x="0" y="0"/>
                  <a:ext cx="102" cy="244"/>
                </a:xfrm>
                <a:custGeom>
                  <a:avLst/>
                  <a:gdLst/>
                  <a:ahLst/>
                  <a:cxnLst>
                    <a:cxn ang="0">
                      <a:pos x="40" y="0"/>
                    </a:cxn>
                    <a:cxn ang="0">
                      <a:pos x="15" y="12"/>
                    </a:cxn>
                    <a:cxn ang="0">
                      <a:pos x="13" y="16"/>
                    </a:cxn>
                    <a:cxn ang="0">
                      <a:pos x="0" y="76"/>
                    </a:cxn>
                    <a:cxn ang="0">
                      <a:pos x="18" y="79"/>
                    </a:cxn>
                    <a:cxn ang="0">
                      <a:pos x="21" y="63"/>
                    </a:cxn>
                    <a:cxn ang="0">
                      <a:pos x="28" y="96"/>
                    </a:cxn>
                    <a:cxn ang="0">
                      <a:pos x="17" y="137"/>
                    </a:cxn>
                    <a:cxn ang="0">
                      <a:pos x="17" y="167"/>
                    </a:cxn>
                    <a:cxn ang="0">
                      <a:pos x="18" y="187"/>
                    </a:cxn>
                    <a:cxn ang="0">
                      <a:pos x="25" y="218"/>
                    </a:cxn>
                    <a:cxn ang="0">
                      <a:pos x="31" y="240"/>
                    </a:cxn>
                    <a:cxn ang="0">
                      <a:pos x="50" y="244"/>
                    </a:cxn>
                    <a:cxn ang="0">
                      <a:pos x="52" y="240"/>
                    </a:cxn>
                    <a:cxn ang="0">
                      <a:pos x="71" y="239"/>
                    </a:cxn>
                    <a:cxn ang="0">
                      <a:pos x="77" y="212"/>
                    </a:cxn>
                    <a:cxn ang="0">
                      <a:pos x="82" y="173"/>
                    </a:cxn>
                    <a:cxn ang="0">
                      <a:pos x="86" y="135"/>
                    </a:cxn>
                    <a:cxn ang="0">
                      <a:pos x="75" y="92"/>
                    </a:cxn>
                    <a:cxn ang="0">
                      <a:pos x="79" y="68"/>
                    </a:cxn>
                    <a:cxn ang="0">
                      <a:pos x="82" y="76"/>
                    </a:cxn>
                    <a:cxn ang="0">
                      <a:pos x="102" y="71"/>
                    </a:cxn>
                    <a:cxn ang="0">
                      <a:pos x="86" y="14"/>
                    </a:cxn>
                    <a:cxn ang="0">
                      <a:pos x="61" y="0"/>
                    </a:cxn>
                    <a:cxn ang="0">
                      <a:pos x="59" y="0"/>
                    </a:cxn>
                    <a:cxn ang="0">
                      <a:pos x="57" y="3"/>
                    </a:cxn>
                    <a:cxn ang="0">
                      <a:pos x="54" y="4"/>
                    </a:cxn>
                    <a:cxn ang="0">
                      <a:pos x="51" y="4"/>
                    </a:cxn>
                    <a:cxn ang="0">
                      <a:pos x="48" y="3"/>
                    </a:cxn>
                    <a:cxn ang="0">
                      <a:pos x="45" y="3"/>
                    </a:cxn>
                    <a:cxn ang="0">
                      <a:pos x="41" y="0"/>
                    </a:cxn>
                    <a:cxn ang="0">
                      <a:pos x="40" y="0"/>
                    </a:cxn>
                  </a:cxnLst>
                  <a:rect l="0" t="0" r="0" b="0"/>
                  <a:pathLst>
                    <a:path w="102" h="244">
                      <a:moveTo>
                        <a:pt x="40" y="0"/>
                      </a:moveTo>
                      <a:lnTo>
                        <a:pt x="15" y="12"/>
                      </a:lnTo>
                      <a:lnTo>
                        <a:pt x="13" y="16"/>
                      </a:lnTo>
                      <a:lnTo>
                        <a:pt x="0" y="76"/>
                      </a:lnTo>
                      <a:lnTo>
                        <a:pt x="18" y="79"/>
                      </a:lnTo>
                      <a:lnTo>
                        <a:pt x="21" y="63"/>
                      </a:lnTo>
                      <a:lnTo>
                        <a:pt x="28" y="96"/>
                      </a:lnTo>
                      <a:lnTo>
                        <a:pt x="17" y="137"/>
                      </a:lnTo>
                      <a:lnTo>
                        <a:pt x="17" y="167"/>
                      </a:lnTo>
                      <a:lnTo>
                        <a:pt x="18" y="187"/>
                      </a:lnTo>
                      <a:lnTo>
                        <a:pt x="25" y="218"/>
                      </a:lnTo>
                      <a:lnTo>
                        <a:pt x="31" y="240"/>
                      </a:lnTo>
                      <a:lnTo>
                        <a:pt x="50" y="244"/>
                      </a:lnTo>
                      <a:lnTo>
                        <a:pt x="52" y="240"/>
                      </a:lnTo>
                      <a:lnTo>
                        <a:pt x="71" y="239"/>
                      </a:lnTo>
                      <a:lnTo>
                        <a:pt x="77" y="212"/>
                      </a:lnTo>
                      <a:lnTo>
                        <a:pt x="82" y="173"/>
                      </a:lnTo>
                      <a:lnTo>
                        <a:pt x="86" y="135"/>
                      </a:lnTo>
                      <a:lnTo>
                        <a:pt x="75" y="92"/>
                      </a:lnTo>
                      <a:lnTo>
                        <a:pt x="79" y="68"/>
                      </a:lnTo>
                      <a:lnTo>
                        <a:pt x="82" y="76"/>
                      </a:lnTo>
                      <a:lnTo>
                        <a:pt x="102" y="71"/>
                      </a:lnTo>
                      <a:lnTo>
                        <a:pt x="86" y="14"/>
                      </a:lnTo>
                      <a:lnTo>
                        <a:pt x="61" y="0"/>
                      </a:lnTo>
                      <a:lnTo>
                        <a:pt x="59" y="0"/>
                      </a:lnTo>
                      <a:lnTo>
                        <a:pt x="57" y="3"/>
                      </a:lnTo>
                      <a:lnTo>
                        <a:pt x="54" y="4"/>
                      </a:lnTo>
                      <a:lnTo>
                        <a:pt x="51" y="4"/>
                      </a:lnTo>
                      <a:lnTo>
                        <a:pt x="48" y="3"/>
                      </a:lnTo>
                      <a:lnTo>
                        <a:pt x="45" y="3"/>
                      </a:lnTo>
                      <a:lnTo>
                        <a:pt x="41" y="0"/>
                      </a:lnTo>
                      <a:lnTo>
                        <a:pt x="40" y="0"/>
                      </a:lnTo>
                      <a:close/>
                    </a:path>
                  </a:pathLst>
                </a:custGeom>
                <a:solidFill>
                  <a:srgbClr val="FF1F3F"/>
                </a:solidFill>
                <a:ln w="9525">
                  <a:noFill/>
                </a:ln>
              </p:spPr>
              <p:txBody>
                <a:bodyPr/>
                <a:lstStyle/>
                <a:p>
                  <a:endParaRPr lang="zh-CN" altLang="en-US"/>
                </a:p>
              </p:txBody>
            </p:sp>
            <p:sp>
              <p:nvSpPr>
                <p:cNvPr id="11860" name="Freeform 598"/>
                <p:cNvSpPr/>
                <p:nvPr/>
              </p:nvSpPr>
              <p:spPr>
                <a:xfrm>
                  <a:off x="0" y="0"/>
                  <a:ext cx="102" cy="244"/>
                </a:xfrm>
                <a:custGeom>
                  <a:avLst/>
                  <a:gdLst/>
                  <a:ahLst/>
                  <a:cxnLst>
                    <a:cxn ang="0">
                      <a:pos x="40" y="0"/>
                    </a:cxn>
                    <a:cxn ang="0">
                      <a:pos x="15" y="12"/>
                    </a:cxn>
                    <a:cxn ang="0">
                      <a:pos x="13" y="16"/>
                    </a:cxn>
                    <a:cxn ang="0">
                      <a:pos x="0" y="76"/>
                    </a:cxn>
                    <a:cxn ang="0">
                      <a:pos x="18" y="79"/>
                    </a:cxn>
                    <a:cxn ang="0">
                      <a:pos x="21" y="63"/>
                    </a:cxn>
                    <a:cxn ang="0">
                      <a:pos x="28" y="96"/>
                    </a:cxn>
                    <a:cxn ang="0">
                      <a:pos x="17" y="137"/>
                    </a:cxn>
                    <a:cxn ang="0">
                      <a:pos x="17" y="167"/>
                    </a:cxn>
                    <a:cxn ang="0">
                      <a:pos x="18" y="187"/>
                    </a:cxn>
                    <a:cxn ang="0">
                      <a:pos x="25" y="218"/>
                    </a:cxn>
                    <a:cxn ang="0">
                      <a:pos x="31" y="240"/>
                    </a:cxn>
                    <a:cxn ang="0">
                      <a:pos x="50" y="244"/>
                    </a:cxn>
                    <a:cxn ang="0">
                      <a:pos x="52" y="240"/>
                    </a:cxn>
                    <a:cxn ang="0">
                      <a:pos x="71" y="239"/>
                    </a:cxn>
                    <a:cxn ang="0">
                      <a:pos x="77" y="212"/>
                    </a:cxn>
                    <a:cxn ang="0">
                      <a:pos x="82" y="173"/>
                    </a:cxn>
                    <a:cxn ang="0">
                      <a:pos x="86" y="135"/>
                    </a:cxn>
                    <a:cxn ang="0">
                      <a:pos x="75" y="92"/>
                    </a:cxn>
                    <a:cxn ang="0">
                      <a:pos x="79" y="68"/>
                    </a:cxn>
                    <a:cxn ang="0">
                      <a:pos x="82" y="76"/>
                    </a:cxn>
                    <a:cxn ang="0">
                      <a:pos x="102" y="71"/>
                    </a:cxn>
                    <a:cxn ang="0">
                      <a:pos x="86" y="14"/>
                    </a:cxn>
                    <a:cxn ang="0">
                      <a:pos x="61" y="0"/>
                    </a:cxn>
                    <a:cxn ang="0">
                      <a:pos x="59" y="0"/>
                    </a:cxn>
                    <a:cxn ang="0">
                      <a:pos x="57" y="3"/>
                    </a:cxn>
                    <a:cxn ang="0">
                      <a:pos x="54" y="4"/>
                    </a:cxn>
                    <a:cxn ang="0">
                      <a:pos x="51" y="4"/>
                    </a:cxn>
                    <a:cxn ang="0">
                      <a:pos x="48" y="3"/>
                    </a:cxn>
                    <a:cxn ang="0">
                      <a:pos x="45" y="3"/>
                    </a:cxn>
                    <a:cxn ang="0">
                      <a:pos x="41" y="0"/>
                    </a:cxn>
                    <a:cxn ang="0">
                      <a:pos x="40" y="0"/>
                    </a:cxn>
                  </a:cxnLst>
                  <a:rect l="0" t="0" r="0" b="0"/>
                  <a:pathLst>
                    <a:path w="102" h="244">
                      <a:moveTo>
                        <a:pt x="40" y="0"/>
                      </a:moveTo>
                      <a:lnTo>
                        <a:pt x="15" y="12"/>
                      </a:lnTo>
                      <a:lnTo>
                        <a:pt x="13" y="16"/>
                      </a:lnTo>
                      <a:lnTo>
                        <a:pt x="0" y="76"/>
                      </a:lnTo>
                      <a:lnTo>
                        <a:pt x="18" y="79"/>
                      </a:lnTo>
                      <a:lnTo>
                        <a:pt x="21" y="63"/>
                      </a:lnTo>
                      <a:lnTo>
                        <a:pt x="28" y="96"/>
                      </a:lnTo>
                      <a:lnTo>
                        <a:pt x="17" y="137"/>
                      </a:lnTo>
                      <a:lnTo>
                        <a:pt x="17" y="167"/>
                      </a:lnTo>
                      <a:lnTo>
                        <a:pt x="18" y="187"/>
                      </a:lnTo>
                      <a:lnTo>
                        <a:pt x="25" y="218"/>
                      </a:lnTo>
                      <a:lnTo>
                        <a:pt x="31" y="240"/>
                      </a:lnTo>
                      <a:lnTo>
                        <a:pt x="50" y="244"/>
                      </a:lnTo>
                      <a:lnTo>
                        <a:pt x="52" y="240"/>
                      </a:lnTo>
                      <a:lnTo>
                        <a:pt x="71" y="239"/>
                      </a:lnTo>
                      <a:lnTo>
                        <a:pt x="77" y="212"/>
                      </a:lnTo>
                      <a:lnTo>
                        <a:pt x="82" y="173"/>
                      </a:lnTo>
                      <a:lnTo>
                        <a:pt x="86" y="135"/>
                      </a:lnTo>
                      <a:lnTo>
                        <a:pt x="75" y="92"/>
                      </a:lnTo>
                      <a:lnTo>
                        <a:pt x="79" y="68"/>
                      </a:lnTo>
                      <a:lnTo>
                        <a:pt x="82" y="76"/>
                      </a:lnTo>
                      <a:lnTo>
                        <a:pt x="102" y="71"/>
                      </a:lnTo>
                      <a:lnTo>
                        <a:pt x="86" y="14"/>
                      </a:lnTo>
                      <a:lnTo>
                        <a:pt x="61" y="0"/>
                      </a:lnTo>
                      <a:lnTo>
                        <a:pt x="59" y="0"/>
                      </a:lnTo>
                      <a:lnTo>
                        <a:pt x="57" y="3"/>
                      </a:lnTo>
                      <a:lnTo>
                        <a:pt x="54" y="4"/>
                      </a:lnTo>
                      <a:lnTo>
                        <a:pt x="51" y="4"/>
                      </a:lnTo>
                      <a:lnTo>
                        <a:pt x="48" y="3"/>
                      </a:lnTo>
                      <a:lnTo>
                        <a:pt x="45" y="3"/>
                      </a:lnTo>
                      <a:lnTo>
                        <a:pt x="41" y="0"/>
                      </a:lnTo>
                      <a:lnTo>
                        <a:pt x="40" y="0"/>
                      </a:lnTo>
                    </a:path>
                  </a:pathLst>
                </a:custGeom>
                <a:noFill/>
                <a:ln w="9525" cap="flat" cmpd="sng">
                  <a:solidFill>
                    <a:srgbClr val="FF1F3F"/>
                  </a:solidFill>
                  <a:prstDash val="solid"/>
                  <a:round/>
                  <a:headEnd type="none" w="med" len="med"/>
                  <a:tailEnd type="none" w="med" len="med"/>
                </a:ln>
              </p:spPr>
              <p:txBody>
                <a:bodyPr/>
                <a:lstStyle/>
                <a:p>
                  <a:endParaRPr lang="zh-CN" altLang="en-US"/>
                </a:p>
              </p:txBody>
            </p:sp>
          </p:grpSp>
        </p:grpSp>
        <p:sp>
          <p:nvSpPr>
            <p:cNvPr id="11861" name="Rectangle 599"/>
            <p:cNvSpPr/>
            <p:nvPr/>
          </p:nvSpPr>
          <p:spPr>
            <a:xfrm>
              <a:off x="180" y="183"/>
              <a:ext cx="3904" cy="279"/>
            </a:xfrm>
            <a:prstGeom prst="rect">
              <a:avLst/>
            </a:prstGeom>
            <a:noFill/>
            <a:ln w="9525">
              <a:noFill/>
            </a:ln>
          </p:spPr>
          <p:txBody>
            <a:bodyPr anchor="t"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1862" name="Rectangle 600"/>
            <p:cNvSpPr/>
            <p:nvPr/>
          </p:nvSpPr>
          <p:spPr>
            <a:xfrm>
              <a:off x="1536" y="201"/>
              <a:ext cx="1914" cy="137"/>
            </a:xfrm>
            <a:prstGeom prst="rect">
              <a:avLst/>
            </a:prstGeom>
            <a:noFill/>
            <a:ln w="9525">
              <a:noFill/>
            </a:ln>
          </p:spPr>
          <p:txBody>
            <a:bodyPr lIns="0" tIns="0" rIns="0" bIns="0" anchor="t" anchorCtr="0">
              <a:spAutoFit/>
            </a:bodyPr>
            <a:lstStyle/>
            <a:p>
              <a:pPr>
                <a:buClrTx/>
              </a:pPr>
              <a:r>
                <a:rPr lang="en-US" altLang="zh-CN" sz="2000" b="1" dirty="0">
                  <a:solidFill>
                    <a:srgbClr val="000000"/>
                  </a:solidFill>
                  <a:latin typeface="Times New Roman" panose="02020603050405020304" pitchFamily="18" charset="0"/>
                  <a:ea typeface="宋体" panose="02010600030101010101" pitchFamily="2" charset="-122"/>
                </a:rPr>
                <a:t>External and Internal Users</a:t>
              </a:r>
              <a:endParaRPr lang="en-US" altLang="zh-CN" sz="2400" dirty="0">
                <a:latin typeface="Times New Roman" panose="02020603050405020304" pitchFamily="18" charset="0"/>
                <a:ea typeface="宋体" panose="02010600030101010101" pitchFamily="2" charset="-122"/>
              </a:endParaRPr>
            </a:p>
          </p:txBody>
        </p: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内容占位符 4"/>
          <p:cNvSpPr txBox="1"/>
          <p:nvPr/>
        </p:nvSpPr>
        <p:spPr>
          <a:xfrm>
            <a:off x="0" y="0"/>
            <a:ext cx="9144000" cy="6858000"/>
          </a:xfrm>
          <a:prstGeom prst="rect">
            <a:avLst/>
          </a:prstGeom>
          <a:noFill/>
          <a:ln w="9525">
            <a:noFill/>
          </a:ln>
        </p:spPr>
        <p:txBody>
          <a:bodyPr anchor="t" anchorCtr="0"/>
          <a:lstStyle/>
          <a:p>
            <a:pPr marL="273050" indent="-273050" algn="ctr">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Main Points</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1.Inventory  Systems</a:t>
            </a:r>
          </a:p>
          <a:p>
            <a:pPr marL="273050" indent="-273050">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Perpetual Inventory System</a:t>
            </a:r>
          </a:p>
          <a:p>
            <a:pPr marL="273050" indent="-273050">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Periodic Inventory System</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2.Pricing inventory</a:t>
            </a: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a. Valuation:</a:t>
            </a: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FIFO / LIFO/ A-W / Specific</a:t>
            </a: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b. Comparison</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lower of cost or market rule</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3.Estimating Inventory</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Gross profit method</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Retail inventory method</a:t>
            </a: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4.Extending knowledge</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LIFO Reserves</a:t>
            </a: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p:cNvSpPr>
          <p:nvPr>
            <p:ph type="title"/>
          </p:nvPr>
        </p:nvSpPr>
        <p:spPr>
          <a:xfrm>
            <a:off x="500063" y="642938"/>
            <a:ext cx="8229600" cy="1143000"/>
          </a:xfrm>
          <a:ln/>
        </p:spPr>
        <p:txBody>
          <a:bodyPr vert="horz" wrap="square" lIns="0" tIns="45720" rIns="0" bIns="0" anchor="b" anchorCtr="0"/>
          <a:lstStyle/>
          <a:p>
            <a:r>
              <a:rPr lang="zh-CN" altLang="en-US" sz="3200" dirty="0">
                <a:latin typeface="Times New Roman" panose="02020603050405020304" pitchFamily="18" charset="0"/>
              </a:rPr>
              <a:t/>
            </a:r>
            <a:br>
              <a:rPr lang="zh-CN" altLang="en-US" sz="3200" dirty="0">
                <a:latin typeface="Times New Roman" panose="02020603050405020304" pitchFamily="18" charset="0"/>
              </a:rPr>
            </a:br>
            <a:endParaRPr lang="zh-CN" altLang="en-US" sz="3200" dirty="0">
              <a:latin typeface="Times New Roman" panose="02020603050405020304" pitchFamily="18" charset="0"/>
            </a:endParaRPr>
          </a:p>
        </p:txBody>
      </p:sp>
      <p:sp>
        <p:nvSpPr>
          <p:cNvPr id="68610" name="Rectangle 3"/>
          <p:cNvSpPr>
            <a:spLocks noGrp="1"/>
          </p:cNvSpPr>
          <p:nvPr>
            <p:ph idx="1"/>
          </p:nvPr>
        </p:nvSpPr>
        <p:spPr>
          <a:xfrm>
            <a:off x="285750" y="642938"/>
            <a:ext cx="8515350" cy="6072187"/>
          </a:xfrm>
          <a:ln/>
        </p:spPr>
        <p:txBody>
          <a:bodyPr vert="horz" wrap="square" lIns="91440" tIns="45720" rIns="91440" bIns="45720" anchor="t" anchorCtr="0"/>
          <a:lstStyle/>
          <a:p>
            <a:pPr algn="ctr">
              <a:buNone/>
            </a:pPr>
            <a:r>
              <a:rPr lang="zh-CN" altLang="en-US" sz="2400" b="1" dirty="0">
                <a:solidFill>
                  <a:schemeClr val="tx2"/>
                </a:solidFill>
              </a:rPr>
              <a:t>Multiple-choice question</a:t>
            </a:r>
            <a:endParaRPr lang="en-US" altLang="zh-CN" sz="2400" b="1" dirty="0">
              <a:solidFill>
                <a:schemeClr val="tx2"/>
              </a:solidFill>
            </a:endParaRPr>
          </a:p>
          <a:p>
            <a:pPr algn="ctr">
              <a:buNone/>
            </a:pPr>
            <a:endParaRPr lang="en-US" altLang="zh-CN" sz="2400" b="1" dirty="0">
              <a:latin typeface="Times New Roman" panose="02020603050405020304" pitchFamily="18" charset="0"/>
            </a:endParaRPr>
          </a:p>
          <a:p>
            <a:r>
              <a:rPr lang="en-US" altLang="zh-CN" sz="1800" b="1" dirty="0">
                <a:latin typeface="Times New Roman" panose="02020603050405020304" pitchFamily="18" charset="0"/>
              </a:rPr>
              <a:t>    1.The primary purpose for using an inventory flow assumption is to:</a:t>
            </a:r>
          </a:p>
          <a:p>
            <a:r>
              <a:rPr lang="en-US" altLang="zh-CN" sz="1800" b="1" dirty="0">
                <a:latin typeface="Times New Roman" panose="02020603050405020304" pitchFamily="18" charset="0"/>
              </a:rPr>
              <a:t>    a. Parallel the physical flow of units of merchandise.</a:t>
            </a:r>
          </a:p>
          <a:p>
            <a:r>
              <a:rPr lang="en-US" altLang="zh-CN" sz="1800" b="1" dirty="0">
                <a:latin typeface="Times New Roman" panose="02020603050405020304" pitchFamily="18" charset="0"/>
              </a:rPr>
              <a:t>    b. Offset against revenue an appropriate cost of goods sold.</a:t>
            </a:r>
          </a:p>
          <a:p>
            <a:r>
              <a:rPr lang="en-US" altLang="zh-CN" sz="1800" b="1" dirty="0">
                <a:latin typeface="Times New Roman" panose="02020603050405020304" pitchFamily="18" charset="0"/>
              </a:rPr>
              <a:t>    c. Minimize income taxes.</a:t>
            </a:r>
          </a:p>
          <a:p>
            <a:r>
              <a:rPr lang="en-US" altLang="zh-CN" sz="1800" b="1" dirty="0">
                <a:latin typeface="Times New Roman" panose="02020603050405020304" pitchFamily="18" charset="0"/>
              </a:rPr>
              <a:t>    d. Maximize the reported amount of net income.</a:t>
            </a:r>
          </a:p>
          <a:p>
            <a:r>
              <a:rPr lang="en-US" altLang="zh-CN" sz="1800" b="1" dirty="0">
                <a:latin typeface="Times New Roman" panose="02020603050405020304" pitchFamily="18" charset="0"/>
              </a:rPr>
              <a:t>    2.T-Shirt City uses a periodic inventory system. During the first   year of operations, the company made four purchases of a particular product. Each purchase was for 500 units and the prices paid were $9 per unit in the first purchase, $10 per unit in the second purchase, $12 per unit in the third purchase, and $13 per unit in the fourth purchase. At year-end, 650 of these units remained unsold. Compute the cost of goods sold under the FIFO method and LIFO method and LIFO method, respectively.</a:t>
            </a:r>
          </a:p>
          <a:p>
            <a:r>
              <a:rPr lang="en-US" altLang="zh-CN" sz="1800" b="1" dirty="0">
                <a:latin typeface="Times New Roman" panose="02020603050405020304" pitchFamily="18" charset="0"/>
              </a:rPr>
              <a:t>    a. $13 700 (FIFO) and $16 000 (LIFO).</a:t>
            </a:r>
          </a:p>
          <a:p>
            <a:r>
              <a:rPr lang="en-US" altLang="zh-CN" sz="1800" b="1" dirty="0">
                <a:latin typeface="Times New Roman" panose="02020603050405020304" pitchFamily="18" charset="0"/>
              </a:rPr>
              <a:t>    b. $8 300 (FIFO) and $6 000 (LIFO).</a:t>
            </a:r>
          </a:p>
          <a:p>
            <a:r>
              <a:rPr lang="en-US" altLang="zh-CN" sz="1800" b="1" dirty="0">
                <a:latin typeface="Times New Roman" panose="02020603050405020304" pitchFamily="18" charset="0"/>
              </a:rPr>
              <a:t>    c. $16 000 (FIFO) and $13 700 (LIFO).</a:t>
            </a:r>
          </a:p>
          <a:p>
            <a:r>
              <a:rPr lang="en-US" altLang="zh-CN" sz="1800" b="1" dirty="0">
                <a:latin typeface="Times New Roman" panose="02020603050405020304" pitchFamily="18" charset="0"/>
              </a:rPr>
              <a:t>    d. $6 000 (FIFO) and $8 300 (LIFO).</a:t>
            </a:r>
            <a:endParaRPr lang="zh-CN" altLang="en-US" sz="2400" b="1"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p:cNvSpPr>
          <p:nvPr>
            <p:ph idx="1"/>
          </p:nvPr>
        </p:nvSpPr>
        <p:spPr>
          <a:xfrm>
            <a:off x="0" y="1285875"/>
            <a:ext cx="8501063" cy="3714750"/>
          </a:xfrm>
          <a:ln/>
        </p:spPr>
        <p:txBody>
          <a:bodyPr vert="horz" wrap="square" lIns="91440" tIns="45720" rIns="91440" bIns="45720" anchor="t" anchorCtr="0"/>
          <a:lstStyle/>
          <a:p>
            <a:endParaRPr lang="en-US" altLang="zh-CN" sz="1800" b="1" dirty="0">
              <a:latin typeface="Times New Roman" panose="02020603050405020304" pitchFamily="18" charset="0"/>
            </a:endParaRPr>
          </a:p>
          <a:p>
            <a:r>
              <a:rPr lang="en-US" altLang="zh-CN" sz="1800" b="1" dirty="0">
                <a:latin typeface="Times New Roman" panose="02020603050405020304" pitchFamily="18" charset="0"/>
              </a:rPr>
              <a:t>     3. Allied Products maintains a large inventory. The company has used the LIFO inventory method for many years, during which the purchase costs of its products have risen substantially. (More than one of the following answers may be correct.)</a:t>
            </a:r>
          </a:p>
          <a:p>
            <a:r>
              <a:rPr lang="en-US" altLang="zh-CN" sz="1800" b="1" dirty="0">
                <a:latin typeface="Times New Roman" panose="02020603050405020304" pitchFamily="18" charset="0"/>
              </a:rPr>
              <a:t>     a. Allied would have reported a higher net income in past  years if it had been using the average-cost method.</a:t>
            </a:r>
          </a:p>
          <a:p>
            <a:r>
              <a:rPr lang="en-US" altLang="zh-CN" sz="1800" b="1" dirty="0">
                <a:latin typeface="Times New Roman" panose="02020603050405020304" pitchFamily="18" charset="0"/>
              </a:rPr>
              <a:t>    b. Allied's financial statements imply a lower inventory turnover rate than they would if the company were using FIFO.</a:t>
            </a:r>
          </a:p>
          <a:p>
            <a:r>
              <a:rPr lang="en-US" altLang="zh-CN" sz="1800" b="1" dirty="0">
                <a:latin typeface="Times New Roman" panose="02020603050405020304" pitchFamily="18" charset="0"/>
              </a:rPr>
              <a:t>    c. If Allied were to let its inventory fall far below normal levels, the company's gross profit  rate would decline.</a:t>
            </a:r>
          </a:p>
          <a:p>
            <a:r>
              <a:rPr lang="en-US" altLang="zh-CN" sz="1800" b="1" dirty="0">
                <a:latin typeface="Times New Roman" panose="02020603050405020304" pitchFamily="18" charset="0"/>
              </a:rPr>
              <a:t>    d. Allied would have paid more income taxes before if it had been using the FIFO method.</a:t>
            </a:r>
          </a:p>
          <a:p>
            <a:endParaRPr lang="en-US" altLang="zh-CN"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3"/>
          <p:cNvSpPr>
            <a:spLocks noGrp="1"/>
          </p:cNvSpPr>
          <p:nvPr>
            <p:ph idx="1"/>
          </p:nvPr>
        </p:nvSpPr>
        <p:spPr>
          <a:xfrm>
            <a:off x="500063" y="2357438"/>
            <a:ext cx="8229600" cy="2708275"/>
          </a:xfrm>
          <a:ln/>
        </p:spPr>
        <p:txBody>
          <a:bodyPr vert="horz" wrap="square" lIns="91440" tIns="45720" rIns="91440" bIns="45720" anchor="t" anchorCtr="0"/>
          <a:lstStyle/>
          <a:p>
            <a:r>
              <a:rPr lang="en-US" altLang="zh-CN" sz="1800" b="1" dirty="0">
                <a:latin typeface="Times New Roman" panose="02020603050405020304" pitchFamily="18" charset="0"/>
              </a:rPr>
              <a:t>    4. An item of inventory purchased in 2016 for $25 00 has been incorrectly written down to a current replacement cost of $17.50. The item is currently selling in 2017for $50.00, its normal selling price. Which one of the following statements is correct?</a:t>
            </a:r>
          </a:p>
          <a:p>
            <a:r>
              <a:rPr lang="en-US" altLang="zh-CN" sz="1800" b="1" dirty="0">
                <a:latin typeface="Times New Roman" panose="02020603050405020304" pitchFamily="18" charset="0"/>
              </a:rPr>
              <a:t>    a. The income for 2016 is overstated.</a:t>
            </a:r>
          </a:p>
          <a:p>
            <a:r>
              <a:rPr lang="en-US" altLang="zh-CN" sz="1800" b="1" dirty="0">
                <a:latin typeface="Times New Roman" panose="02020603050405020304" pitchFamily="18" charset="0"/>
              </a:rPr>
              <a:t>    b. The cost of sales for 2017 will be overstated.</a:t>
            </a:r>
          </a:p>
          <a:p>
            <a:r>
              <a:rPr lang="en-US" altLang="zh-CN" sz="1800" b="1" dirty="0">
                <a:latin typeface="Times New Roman" panose="02020603050405020304" pitchFamily="18" charset="0"/>
              </a:rPr>
              <a:t>    c. The income for 2017 will be overstated.</a:t>
            </a:r>
          </a:p>
          <a:p>
            <a:r>
              <a:rPr lang="en-US" altLang="zh-CN" sz="1800" b="1" dirty="0">
                <a:latin typeface="Times New Roman" panose="02020603050405020304" pitchFamily="18" charset="0"/>
              </a:rPr>
              <a:t>    d. The dosing inventory of 2016 is overstated.</a:t>
            </a:r>
            <a:endParaRPr lang="zh-CN" altLang="en-US" sz="1800" b="1" dirty="0">
              <a:latin typeface="Times New Roman" panose="02020603050405020304" pitchFamily="18" charset="0"/>
            </a:endParaRPr>
          </a:p>
          <a:p>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p:cNvSpPr>
          <p:nvPr>
            <p:ph idx="1"/>
          </p:nvPr>
        </p:nvSpPr>
        <p:spPr>
          <a:xfrm>
            <a:off x="500063" y="1785938"/>
            <a:ext cx="8229600" cy="2786062"/>
          </a:xfrm>
          <a:ln/>
        </p:spPr>
        <p:txBody>
          <a:bodyPr vert="horz" wrap="square" lIns="91440" tIns="45720" rIns="91440" bIns="45720" anchor="t" anchorCtr="0"/>
          <a:lstStyle/>
          <a:p>
            <a:pPr>
              <a:lnSpc>
                <a:spcPct val="80000"/>
              </a:lnSpc>
            </a:pPr>
            <a:r>
              <a:rPr lang="en-US" altLang="zh-CN" sz="1800" b="1" dirty="0">
                <a:latin typeface="Times New Roman" panose="02020603050405020304" pitchFamily="18" charset="0"/>
              </a:rPr>
              <a:t>1. Calculating cost of goods available</a:t>
            </a:r>
          </a:p>
          <a:p>
            <a:pPr>
              <a:lnSpc>
                <a:spcPct val="80000"/>
              </a:lnSpc>
              <a:buNone/>
            </a:pPr>
            <a:r>
              <a:rPr lang="en-US" altLang="zh-CN" sz="1800" b="1" dirty="0">
                <a:latin typeface="Times New Roman" panose="02020603050405020304" pitchFamily="18" charset="0"/>
              </a:rPr>
              <a:t>     The following information is available for Grant, Inc., for 2024:</a:t>
            </a:r>
          </a:p>
          <a:p>
            <a:pPr>
              <a:lnSpc>
                <a:spcPct val="80000"/>
              </a:lnSpc>
            </a:pPr>
            <a:r>
              <a:rPr lang="en-US" altLang="zh-CN" sz="1800" b="1" dirty="0">
                <a:latin typeface="Times New Roman" panose="02020603050405020304" pitchFamily="18" charset="0"/>
              </a:rPr>
              <a:t>Freight in                                                                        $ 20 000</a:t>
            </a:r>
          </a:p>
          <a:p>
            <a:pPr>
              <a:lnSpc>
                <a:spcPct val="80000"/>
              </a:lnSpc>
            </a:pPr>
            <a:r>
              <a:rPr lang="en-US" altLang="zh-CN" sz="1800" b="1" dirty="0">
                <a:latin typeface="Times New Roman" panose="02020603050405020304" pitchFamily="18" charset="0"/>
              </a:rPr>
              <a:t>Purchase returns                                                              80 000</a:t>
            </a:r>
          </a:p>
          <a:p>
            <a:pPr>
              <a:lnSpc>
                <a:spcPct val="80000"/>
              </a:lnSpc>
            </a:pPr>
            <a:r>
              <a:rPr lang="en-US" altLang="zh-CN" sz="1800" b="1" dirty="0">
                <a:latin typeface="Times New Roman" panose="02020603050405020304" pitchFamily="18" charset="0"/>
              </a:rPr>
              <a:t>Selling expense                                                                200 000</a:t>
            </a:r>
          </a:p>
          <a:p>
            <a:pPr>
              <a:lnSpc>
                <a:spcPct val="80000"/>
              </a:lnSpc>
            </a:pPr>
            <a:r>
              <a:rPr lang="en-US" altLang="zh-CN" sz="1800" b="1" dirty="0">
                <a:latin typeface="Times New Roman" panose="02020603050405020304" pitchFamily="18" charset="0"/>
              </a:rPr>
              <a:t>Ending inventory                                                              90 000	</a:t>
            </a:r>
          </a:p>
          <a:p>
            <a:pPr>
              <a:lnSpc>
                <a:spcPct val="80000"/>
              </a:lnSpc>
            </a:pPr>
            <a:r>
              <a:rPr lang="en-US" altLang="zh-CN" sz="1800" b="1" dirty="0">
                <a:latin typeface="Times New Roman" panose="02020603050405020304" pitchFamily="18" charset="0"/>
              </a:rPr>
              <a:t>The cost of goods sold is equal to 70 percent of selling expense.</a:t>
            </a:r>
          </a:p>
          <a:p>
            <a:pPr>
              <a:lnSpc>
                <a:spcPct val="80000"/>
              </a:lnSpc>
              <a:buNone/>
            </a:pPr>
            <a:r>
              <a:rPr lang="en-US" altLang="zh-CN" sz="1800" b="1" dirty="0">
                <a:latin typeface="Times New Roman" panose="02020603050405020304" pitchFamily="18" charset="0"/>
              </a:rPr>
              <a:t>     Requires:</a:t>
            </a:r>
          </a:p>
          <a:p>
            <a:pPr>
              <a:lnSpc>
                <a:spcPct val="80000"/>
              </a:lnSpc>
              <a:buNone/>
            </a:pPr>
            <a:r>
              <a:rPr lang="en-US" altLang="zh-CN" sz="1800" b="1" dirty="0">
                <a:latin typeface="Times New Roman" panose="02020603050405020304" pitchFamily="18" charset="0"/>
              </a:rPr>
              <a:t>     Calculate the cost of goods available for sale.</a:t>
            </a:r>
            <a:endParaRPr lang="en-US" altLang="zh-CN" sz="1800" b="1" dirty="0">
              <a:latin typeface="Times New Roman" panose="02020603050405020304" pitchFamily="18" charset="0"/>
              <a:ea typeface="Times New Roman" panose="02020603050405020304" pitchFamily="18" charset="0"/>
            </a:endParaRPr>
          </a:p>
        </p:txBody>
      </p:sp>
      <p:sp>
        <p:nvSpPr>
          <p:cNvPr id="72706" name="Rectangle 2"/>
          <p:cNvSpPr txBox="1"/>
          <p:nvPr/>
        </p:nvSpPr>
        <p:spPr>
          <a:xfrm>
            <a:off x="0" y="287338"/>
            <a:ext cx="9144000" cy="490537"/>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E</a:t>
            </a:r>
            <a:r>
              <a:rPr lang="en-US" altLang="zh-CN" sz="2800" b="1" dirty="0" err="1">
                <a:solidFill>
                  <a:schemeClr val="tx2"/>
                </a:solidFill>
                <a:latin typeface="Times New Roman" panose="02020603050405020304" pitchFamily="18" charset="0"/>
                <a:ea typeface="隶书" panose="02010509060101010101" pitchFamily="49" charset="-122"/>
              </a:rPr>
              <a:t>xercises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blipFill rotWithShape="0">
          <a:blip r:embed="rId3"/>
        </a:blipFill>
        <a:effectLst/>
      </p:bgPr>
    </p:bg>
    <p:spTree>
      <p:nvGrpSpPr>
        <p:cNvPr id="1" name=""/>
        <p:cNvGrpSpPr/>
        <p:nvPr/>
      </p:nvGrpSpPr>
      <p:grpSpPr>
        <a:xfrm>
          <a:off x="0" y="0"/>
          <a:ext cx="0" cy="0"/>
          <a:chOff x="0" y="0"/>
          <a:chExt cx="0" cy="0"/>
        </a:xfrm>
      </p:grpSpPr>
      <p:sp>
        <p:nvSpPr>
          <p:cNvPr id="73730" name="Rectangle 3"/>
          <p:cNvSpPr>
            <a:spLocks noGrp="1"/>
          </p:cNvSpPr>
          <p:nvPr>
            <p:ph idx="1"/>
          </p:nvPr>
        </p:nvSpPr>
        <p:spPr>
          <a:xfrm>
            <a:off x="428625" y="1285875"/>
            <a:ext cx="8229600" cy="4389438"/>
          </a:xfrm>
          <a:ln/>
        </p:spPr>
        <p:txBody>
          <a:bodyPr vert="horz" wrap="square" lIns="91440" tIns="45720" rIns="91440" bIns="45720" anchor="t" anchorCtr="0"/>
          <a:lstStyle/>
          <a:p>
            <a:pPr>
              <a:lnSpc>
                <a:spcPct val="80000"/>
              </a:lnSpc>
              <a:buNone/>
            </a:pPr>
            <a:endParaRPr lang="en-US" altLang="zh-CN" sz="1800" b="1" dirty="0">
              <a:latin typeface="Times New Roman" panose="02020603050405020304" pitchFamily="18" charset="0"/>
            </a:endParaRPr>
          </a:p>
          <a:p>
            <a:pPr>
              <a:lnSpc>
                <a:spcPct val="80000"/>
              </a:lnSpc>
            </a:pPr>
            <a:r>
              <a:rPr lang="en-US" altLang="zh-CN" sz="1800" b="1" dirty="0">
                <a:latin typeface="Times New Roman" panose="02020603050405020304" pitchFamily="18" charset="0"/>
              </a:rPr>
              <a:t>2.Periodic vs. perpetual inventory</a:t>
            </a:r>
          </a:p>
          <a:p>
            <a:pPr>
              <a:lnSpc>
                <a:spcPct val="80000"/>
              </a:lnSpc>
              <a:buNone/>
            </a:pPr>
            <a:r>
              <a:rPr lang="en-US" altLang="zh-CN" sz="1800" b="1" dirty="0">
                <a:latin typeface="Times New Roman" panose="02020603050405020304" pitchFamily="18" charset="0"/>
              </a:rPr>
              <a:t>     Waxon Co. started year 3 with 100 units of inventory costing $ 10 per unit. During year 3 the summary transactions listed below affected Waxon’s inventory. Waxon uses the FIFO cost flow assumption in accounting for it inventory.</a:t>
            </a:r>
          </a:p>
          <a:p>
            <a:pPr>
              <a:lnSpc>
                <a:spcPct val="80000"/>
              </a:lnSpc>
            </a:pPr>
            <a:r>
              <a:rPr lang="en-US" altLang="zh-CN" sz="1800" b="1" dirty="0">
                <a:latin typeface="Times New Roman" panose="02020603050405020304" pitchFamily="18" charset="0"/>
              </a:rPr>
              <a:t>4/30/yr.3    Purchases (200×$11)                                     $ 2 200</a:t>
            </a:r>
          </a:p>
          <a:p>
            <a:pPr>
              <a:lnSpc>
                <a:spcPct val="80000"/>
              </a:lnSpc>
            </a:pPr>
            <a:r>
              <a:rPr lang="en-US" altLang="zh-CN" sz="1800" b="1" dirty="0">
                <a:latin typeface="Times New Roman" panose="02020603050405020304" pitchFamily="18" charset="0"/>
              </a:rPr>
              <a:t> 9/20/yr.3   Purchases (150×$12)                                        1 800</a:t>
            </a:r>
          </a:p>
          <a:p>
            <a:pPr>
              <a:lnSpc>
                <a:spcPct val="80000"/>
              </a:lnSpc>
            </a:pPr>
            <a:r>
              <a:rPr lang="en-US" altLang="zh-CN" sz="1800" b="1" dirty="0">
                <a:latin typeface="Times New Roman" panose="02020603050405020304" pitchFamily="18" charset="0"/>
              </a:rPr>
              <a:t>5/10/yr.3   Sales (220 sold for $15 each)                              3 300</a:t>
            </a:r>
          </a:p>
          <a:p>
            <a:pPr>
              <a:lnSpc>
                <a:spcPct val="80000"/>
              </a:lnSpc>
            </a:pPr>
            <a:r>
              <a:rPr lang="en-US" altLang="zh-CN" sz="1800" b="1" dirty="0">
                <a:latin typeface="Times New Roman" panose="02020603050405020304" pitchFamily="18" charset="0"/>
              </a:rPr>
              <a:t>11/15/yr.3  Sales (100 sold for $16 each)                             1 600</a:t>
            </a:r>
            <a:endParaRPr lang="zh-CN" altLang="en-US" sz="1800" b="1" dirty="0">
              <a:latin typeface="Times New Roman" panose="02020603050405020304" pitchFamily="18" charset="0"/>
            </a:endParaRPr>
          </a:p>
          <a:p>
            <a:pPr>
              <a:lnSpc>
                <a:spcPct val="80000"/>
              </a:lnSpc>
              <a:buNone/>
            </a:pPr>
            <a:r>
              <a:rPr lang="en-US" altLang="zh-CN" sz="1800" b="1" dirty="0">
                <a:latin typeface="Times New Roman" panose="02020603050405020304" pitchFamily="18" charset="0"/>
              </a:rPr>
              <a:t>     Required:</a:t>
            </a:r>
          </a:p>
          <a:p>
            <a:pPr>
              <a:lnSpc>
                <a:spcPct val="80000"/>
              </a:lnSpc>
            </a:pPr>
            <a:r>
              <a:rPr lang="zh-CN" altLang="en-US" sz="1800" b="1" dirty="0">
                <a:latin typeface="Times New Roman" panose="02020603050405020304" pitchFamily="18" charset="0"/>
              </a:rPr>
              <a:t>（</a:t>
            </a:r>
            <a:r>
              <a:rPr lang="en-US" altLang="zh-CN" sz="1800" b="1" dirty="0">
                <a:latin typeface="Times New Roman" panose="02020603050405020304" pitchFamily="18" charset="0"/>
              </a:rPr>
              <a:t>1</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Make summary journal entries, including adjusting and closing entries, for Waxon Co. under (a) the periodic inventory system and (b) the perpetual inventory system.</a:t>
            </a:r>
          </a:p>
          <a:p>
            <a:pPr>
              <a:lnSpc>
                <a:spcPct val="80000"/>
              </a:lnSpc>
            </a:pPr>
            <a:r>
              <a:rPr lang="zh-CN" altLang="en-US" sz="1800" b="1" dirty="0">
                <a:latin typeface="Times New Roman" panose="02020603050405020304" pitchFamily="18" charset="0"/>
              </a:rPr>
              <a:t>（</a:t>
            </a:r>
            <a:r>
              <a:rPr lang="en-US" altLang="zh-CN" sz="1800" b="1" dirty="0">
                <a:latin typeface="Times New Roman" panose="02020603050405020304" pitchFamily="18" charset="0"/>
              </a:rPr>
              <a:t>2</a:t>
            </a:r>
            <a:r>
              <a:rPr lang="zh-CN" altLang="en-US" sz="1800" b="1" dirty="0">
                <a:latin typeface="Times New Roman" panose="02020603050405020304" pitchFamily="18" charset="0"/>
              </a:rPr>
              <a:t>）</a:t>
            </a:r>
            <a:r>
              <a:rPr lang="en-US" altLang="zh-CN" sz="1800" b="1" dirty="0">
                <a:latin typeface="Times New Roman" panose="02020603050405020304" pitchFamily="18" charset="0"/>
              </a:rPr>
              <a:t>Compare the advantages and disadvantages of the periodic and perpetual inventory systems.</a:t>
            </a:r>
            <a:endParaRPr lang="zh-CN" altLang="en-US" sz="1800" b="1" dirty="0">
              <a:latin typeface="Times New Roman" panose="02020603050405020304" pitchFamily="18" charset="0"/>
              <a:ea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3"/>
          <p:cNvSpPr>
            <a:spLocks noGrp="1"/>
          </p:cNvSpPr>
          <p:nvPr>
            <p:ph type="title" idx="4294967295"/>
          </p:nvPr>
        </p:nvSpPr>
        <p:spPr>
          <a:xfrm>
            <a:off x="0" y="0"/>
            <a:ext cx="9144000" cy="1143000"/>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Seven</a:t>
            </a:r>
            <a:r>
              <a:rPr lang="en-US" altLang="zh-CN" dirty="0"/>
              <a:t/>
            </a:r>
            <a:br>
              <a:rPr lang="en-US" altLang="zh-CN" dirty="0"/>
            </a:br>
            <a:r>
              <a:rPr lang="en-US" altLang="zh-CN" sz="2800" b="1" dirty="0">
                <a:solidFill>
                  <a:srgbClr val="004E6D"/>
                </a:solidFill>
                <a:latin typeface="Times New Roman" panose="02020603050405020304" pitchFamily="18" charset="0"/>
              </a:rPr>
              <a:t>Long-term Assets</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74754" name="内容占位符 4"/>
          <p:cNvSpPr>
            <a:spLocks noGrp="1"/>
          </p:cNvSpPr>
          <p:nvPr>
            <p:ph idx="4294967295"/>
          </p:nvPr>
        </p:nvSpPr>
        <p:spPr>
          <a:xfrm>
            <a:off x="0" y="1285875"/>
            <a:ext cx="9144000" cy="5572125"/>
          </a:xfrm>
          <a:ln/>
        </p:spPr>
        <p:txBody>
          <a:bodyPr vert="horz" wrap="square" lIns="91440" tIns="45720" rIns="91440" bIns="45720" anchor="t" anchorCtr="0"/>
          <a:lstStyle/>
          <a:p>
            <a:pPr algn="ctr" eaLnBrk="1" hangingPunct="1">
              <a:buNone/>
            </a:pPr>
            <a:r>
              <a:rPr lang="en-US" altLang="zh-CN" sz="2800" b="1" dirty="0">
                <a:latin typeface="Times New Roman" panose="02020603050405020304" pitchFamily="18" charset="0"/>
              </a:rPr>
              <a:t>Words and Phrases</a:t>
            </a:r>
          </a:p>
          <a:p>
            <a:pPr algn="ctr" eaLnBrk="1" hangingPunct="1">
              <a:buNone/>
            </a:pPr>
            <a:endParaRPr lang="en-US" altLang="zh-CN" sz="2800" b="1" dirty="0">
              <a:latin typeface="Times New Roman" panose="02020603050405020304" pitchFamily="18" charset="0"/>
            </a:endParaRPr>
          </a:p>
          <a:p>
            <a:r>
              <a:rPr lang="en-US" altLang="zh-CN" sz="2400" dirty="0">
                <a:latin typeface="Times New Roman" panose="02020603050405020304" pitchFamily="18" charset="0"/>
              </a:rPr>
              <a:t>accumulated depletion</a:t>
            </a:r>
            <a:r>
              <a:rPr lang="en-US" altLang="zh-CN" sz="2000" dirty="0"/>
              <a:t>	</a:t>
            </a:r>
            <a:r>
              <a:rPr lang="en-US" altLang="zh-CN" sz="2400" dirty="0"/>
              <a:t>             </a:t>
            </a:r>
            <a:r>
              <a:rPr lang="zh-CN" altLang="en-US" sz="2400" dirty="0"/>
              <a:t>累计折耗</a:t>
            </a:r>
          </a:p>
          <a:p>
            <a:r>
              <a:rPr lang="en-US" altLang="zh-CN" sz="2400" dirty="0">
                <a:latin typeface="Times New Roman" panose="02020603050405020304" pitchFamily="18" charset="0"/>
              </a:rPr>
              <a:t>accumulated depreciation</a:t>
            </a:r>
            <a:r>
              <a:rPr lang="en-US" altLang="zh-CN" sz="2000" dirty="0"/>
              <a:t>	</a:t>
            </a:r>
            <a:r>
              <a:rPr lang="en-US" altLang="zh-CN" sz="2400" dirty="0"/>
              <a:t>             </a:t>
            </a:r>
            <a:r>
              <a:rPr lang="zh-CN" altLang="en-US" sz="2400" dirty="0"/>
              <a:t>累计折旧</a:t>
            </a:r>
          </a:p>
          <a:p>
            <a:r>
              <a:rPr lang="en-US" altLang="zh-CN" sz="2400" dirty="0">
                <a:latin typeface="Times New Roman" panose="02020603050405020304" pitchFamily="18" charset="0"/>
              </a:rPr>
              <a:t>acquisition cost</a:t>
            </a:r>
            <a:r>
              <a:rPr lang="en-US" altLang="zh-CN" sz="2000" dirty="0"/>
              <a:t>			</a:t>
            </a:r>
            <a:r>
              <a:rPr lang="en-US" altLang="zh-CN" sz="2400" dirty="0"/>
              <a:t> </a:t>
            </a:r>
            <a:r>
              <a:rPr lang="zh-CN" altLang="en-US" sz="2400" dirty="0"/>
              <a:t>取得成本</a:t>
            </a:r>
          </a:p>
          <a:p>
            <a:r>
              <a:rPr lang="en-US" altLang="zh-CN" sz="2400" dirty="0">
                <a:latin typeface="Times New Roman" panose="02020603050405020304" pitchFamily="18" charset="0"/>
              </a:rPr>
              <a:t>allocation</a:t>
            </a:r>
            <a:r>
              <a:rPr lang="en-US" altLang="zh-CN" sz="2000" dirty="0"/>
              <a:t>				</a:t>
            </a:r>
            <a:r>
              <a:rPr lang="en-US" altLang="zh-CN" sz="2400" dirty="0"/>
              <a:t> </a:t>
            </a:r>
            <a:r>
              <a:rPr lang="zh-CN" altLang="en-US" sz="2400" dirty="0"/>
              <a:t>分配</a:t>
            </a:r>
          </a:p>
          <a:p>
            <a:r>
              <a:rPr lang="en-US" altLang="zh-CN" sz="2400" dirty="0">
                <a:latin typeface="Times New Roman" panose="02020603050405020304" pitchFamily="18" charset="0"/>
              </a:rPr>
              <a:t>amortization</a:t>
            </a:r>
            <a:r>
              <a:rPr lang="en-US" altLang="zh-CN" sz="2000" dirty="0"/>
              <a:t>			</a:t>
            </a:r>
            <a:r>
              <a:rPr lang="en-US" altLang="zh-CN" sz="2400" dirty="0"/>
              <a:t>             </a:t>
            </a:r>
            <a:r>
              <a:rPr lang="zh-CN" altLang="en-US" sz="2400" dirty="0"/>
              <a:t>摊销</a:t>
            </a:r>
          </a:p>
          <a:p>
            <a:r>
              <a:rPr lang="en-US" altLang="zh-CN" sz="2400" dirty="0">
                <a:latin typeface="Times New Roman" panose="02020603050405020304" pitchFamily="18" charset="0"/>
              </a:rPr>
              <a:t>capital expenditure	</a:t>
            </a:r>
            <a:r>
              <a:rPr lang="en-US" altLang="zh-CN" sz="2000" dirty="0"/>
              <a:t>	</a:t>
            </a:r>
            <a:r>
              <a:rPr lang="en-US" altLang="zh-CN" sz="2400" dirty="0"/>
              <a:t>             </a:t>
            </a:r>
            <a:r>
              <a:rPr lang="zh-CN" altLang="en-US" sz="2400" dirty="0"/>
              <a:t>资本性支出</a:t>
            </a:r>
          </a:p>
          <a:p>
            <a:r>
              <a:rPr lang="en-US" altLang="zh-CN" sz="2400" dirty="0">
                <a:latin typeface="Times New Roman" panose="02020603050405020304" pitchFamily="18" charset="0"/>
              </a:rPr>
              <a:t>carrying value</a:t>
            </a:r>
            <a:r>
              <a:rPr lang="en-US" altLang="zh-CN" sz="2000" dirty="0"/>
              <a:t>			 </a:t>
            </a:r>
            <a:r>
              <a:rPr lang="zh-CN" altLang="en-US" sz="2400" dirty="0"/>
              <a:t>结转价值</a:t>
            </a:r>
          </a:p>
          <a:p>
            <a:r>
              <a:rPr lang="en-US" altLang="zh-CN" sz="2400" dirty="0">
                <a:latin typeface="Times New Roman" panose="02020603050405020304" pitchFamily="18" charset="0"/>
              </a:rPr>
              <a:t>copyright</a:t>
            </a:r>
            <a:r>
              <a:rPr lang="en-US" altLang="zh-CN" sz="2000" dirty="0"/>
              <a:t>				  </a:t>
            </a:r>
            <a:r>
              <a:rPr lang="zh-CN" altLang="en-US" sz="2400" dirty="0"/>
              <a:t>版权</a:t>
            </a:r>
          </a:p>
          <a:p>
            <a:r>
              <a:rPr lang="en-US" altLang="zh-CN" sz="2400" dirty="0">
                <a:latin typeface="Times New Roman" panose="02020603050405020304" pitchFamily="18" charset="0"/>
              </a:rPr>
              <a:t>declining-balance method   </a:t>
            </a:r>
            <a:r>
              <a:rPr lang="en-US" altLang="zh-CN" sz="2000" dirty="0"/>
              <a:t>               </a:t>
            </a:r>
            <a:r>
              <a:rPr lang="en-US" altLang="zh-CN" sz="2400" dirty="0"/>
              <a:t> </a:t>
            </a:r>
            <a:r>
              <a:rPr lang="zh-CN" altLang="en-US" sz="2400" dirty="0"/>
              <a:t>双倍余额递减（折旧）法</a:t>
            </a:r>
          </a:p>
          <a:p>
            <a:r>
              <a:rPr lang="en-US" altLang="zh-CN" sz="2400" dirty="0">
                <a:latin typeface="Times New Roman" panose="02020603050405020304" pitchFamily="18" charset="0"/>
              </a:rPr>
              <a:t>delivery cost	</a:t>
            </a:r>
            <a:r>
              <a:rPr lang="en-US" altLang="zh-CN" sz="2000" dirty="0"/>
              <a:t>		</a:t>
            </a:r>
            <a:r>
              <a:rPr lang="en-US" altLang="zh-CN" sz="2400" dirty="0"/>
              <a:t> </a:t>
            </a:r>
            <a:r>
              <a:rPr lang="zh-CN" altLang="en-US" sz="2400" dirty="0"/>
              <a:t>运费</a:t>
            </a:r>
            <a:endParaRPr lang="en-US" altLang="zh-CN" sz="24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3"/>
          <p:cNvSpPr>
            <a:spLocks noGrp="1"/>
          </p:cNvSpPr>
          <p:nvPr>
            <p:ph idx="1"/>
          </p:nvPr>
        </p:nvSpPr>
        <p:spPr>
          <a:xfrm>
            <a:off x="500063" y="428625"/>
            <a:ext cx="8229600" cy="5929313"/>
          </a:xfrm>
          <a:ln/>
        </p:spPr>
        <p:txBody>
          <a:bodyPr vert="horz" wrap="square" lIns="91440" tIns="45720" rIns="91440" bIns="45720" anchor="t" anchorCtr="0"/>
          <a:lstStyle/>
          <a:p>
            <a:r>
              <a:rPr lang="en-US" altLang="zh-CN" sz="2400" dirty="0">
                <a:latin typeface="Times New Roman" panose="02020603050405020304" pitchFamily="18" charset="0"/>
              </a:rPr>
              <a:t>depletion</a:t>
            </a:r>
            <a:r>
              <a:rPr lang="en-US" altLang="zh-CN" sz="2400" dirty="0"/>
              <a:t>				 </a:t>
            </a:r>
            <a:r>
              <a:rPr lang="zh-CN" altLang="en-US" sz="2400" dirty="0"/>
              <a:t>折耗</a:t>
            </a:r>
          </a:p>
          <a:p>
            <a:r>
              <a:rPr lang="en-US" altLang="zh-CN" sz="2400" dirty="0">
                <a:latin typeface="Times New Roman" panose="02020603050405020304" pitchFamily="18" charset="0"/>
              </a:rPr>
              <a:t>depreciable cost</a:t>
            </a:r>
            <a:r>
              <a:rPr lang="en-US" altLang="zh-CN" sz="2400" dirty="0"/>
              <a:t>			 </a:t>
            </a:r>
            <a:r>
              <a:rPr lang="zh-CN" altLang="en-US" sz="2400" dirty="0"/>
              <a:t>可折旧成本</a:t>
            </a:r>
            <a:endParaRPr lang="en-US" altLang="zh-CN" sz="2400" dirty="0"/>
          </a:p>
          <a:p>
            <a:pPr>
              <a:lnSpc>
                <a:spcPct val="90000"/>
              </a:lnSpc>
            </a:pPr>
            <a:r>
              <a:rPr lang="en-US" altLang="zh-CN" sz="2400" dirty="0">
                <a:latin typeface="Times New Roman" panose="02020603050405020304" pitchFamily="18" charset="0"/>
              </a:rPr>
              <a:t>deterioration</a:t>
            </a:r>
            <a:r>
              <a:rPr lang="en-US" altLang="zh-CN" sz="2400" dirty="0"/>
              <a:t>		             </a:t>
            </a:r>
            <a:r>
              <a:rPr lang="zh-CN" altLang="en-US" sz="2400" dirty="0"/>
              <a:t>磨损</a:t>
            </a:r>
          </a:p>
          <a:p>
            <a:pPr>
              <a:lnSpc>
                <a:spcPct val="90000"/>
              </a:lnSpc>
            </a:pPr>
            <a:r>
              <a:rPr lang="en-US" altLang="zh-CN" sz="2400" dirty="0">
                <a:latin typeface="Times New Roman" panose="02020603050405020304" pitchFamily="18" charset="0"/>
              </a:rPr>
              <a:t>disposal of plant asset</a:t>
            </a:r>
            <a:r>
              <a:rPr lang="en-US" altLang="zh-CN" sz="2400" dirty="0"/>
              <a:t>	             </a:t>
            </a:r>
            <a:r>
              <a:rPr lang="zh-CN" altLang="en-US" sz="2400" dirty="0"/>
              <a:t>固定资产的处置</a:t>
            </a:r>
          </a:p>
          <a:p>
            <a:pPr>
              <a:lnSpc>
                <a:spcPct val="90000"/>
              </a:lnSpc>
            </a:pPr>
            <a:r>
              <a:rPr lang="en-US" altLang="zh-CN" sz="2400" dirty="0">
                <a:latin typeface="Times New Roman" panose="02020603050405020304" pitchFamily="18" charset="0"/>
              </a:rPr>
              <a:t>estimated residual value</a:t>
            </a:r>
            <a:r>
              <a:rPr lang="en-US" altLang="zh-CN" sz="2400" dirty="0"/>
              <a:t>	             </a:t>
            </a:r>
            <a:r>
              <a:rPr lang="zh-CN" altLang="en-US" sz="2400" dirty="0"/>
              <a:t>预计残值</a:t>
            </a:r>
          </a:p>
          <a:p>
            <a:pPr>
              <a:lnSpc>
                <a:spcPct val="90000"/>
              </a:lnSpc>
            </a:pPr>
            <a:r>
              <a:rPr lang="en-US" altLang="zh-CN" sz="2400" dirty="0">
                <a:latin typeface="Times New Roman" panose="02020603050405020304" pitchFamily="18" charset="0"/>
              </a:rPr>
              <a:t>expected useful life</a:t>
            </a:r>
            <a:r>
              <a:rPr lang="en-US" altLang="zh-CN" sz="2400" dirty="0"/>
              <a:t>	                         </a:t>
            </a:r>
            <a:r>
              <a:rPr lang="zh-CN" altLang="en-US" sz="2400" dirty="0"/>
              <a:t>预计使用年限</a:t>
            </a:r>
          </a:p>
          <a:p>
            <a:pPr>
              <a:lnSpc>
                <a:spcPct val="90000"/>
              </a:lnSpc>
            </a:pPr>
            <a:r>
              <a:rPr lang="en-US" altLang="zh-CN" sz="2400" dirty="0">
                <a:latin typeface="Times New Roman" panose="02020603050405020304" pitchFamily="18" charset="0"/>
              </a:rPr>
              <a:t>fair market value</a:t>
            </a:r>
            <a:r>
              <a:rPr lang="zh-CN" altLang="en-US" sz="2400" dirty="0">
                <a:latin typeface="Times New Roman" panose="02020603050405020304" pitchFamily="18" charset="0"/>
              </a:rPr>
              <a:t>               </a:t>
            </a:r>
            <a:r>
              <a:rPr lang="en-US" altLang="zh-CN" sz="2400" dirty="0">
                <a:latin typeface="Times New Roman" panose="02020603050405020304" pitchFamily="18" charset="0"/>
              </a:rPr>
              <a:t>               </a:t>
            </a:r>
            <a:r>
              <a:rPr lang="zh-CN" altLang="en-US" sz="2400" dirty="0"/>
              <a:t>公平市场价值，公允价值</a:t>
            </a:r>
          </a:p>
          <a:p>
            <a:pPr>
              <a:lnSpc>
                <a:spcPct val="90000"/>
              </a:lnSpc>
            </a:pPr>
            <a:r>
              <a:rPr lang="en-US" altLang="zh-CN" sz="2400" dirty="0">
                <a:latin typeface="Times New Roman" panose="02020603050405020304" pitchFamily="18" charset="0"/>
              </a:rPr>
              <a:t>fixed asset		</a:t>
            </a:r>
            <a:r>
              <a:rPr lang="en-US" altLang="zh-CN" sz="2400" dirty="0"/>
              <a:t>	             </a:t>
            </a:r>
            <a:r>
              <a:rPr lang="zh-CN" altLang="en-US" sz="2400" dirty="0"/>
              <a:t>固定资产</a:t>
            </a:r>
          </a:p>
          <a:p>
            <a:pPr>
              <a:lnSpc>
                <a:spcPct val="90000"/>
              </a:lnSpc>
            </a:pPr>
            <a:r>
              <a:rPr lang="en-US" altLang="zh-CN" sz="2400" dirty="0">
                <a:latin typeface="Times New Roman" panose="02020603050405020304" pitchFamily="18" charset="0"/>
              </a:rPr>
              <a:t>freight charge	</a:t>
            </a:r>
            <a:r>
              <a:rPr lang="en-US" altLang="zh-CN" sz="2400" dirty="0"/>
              <a:t>	             </a:t>
            </a:r>
            <a:r>
              <a:rPr lang="zh-CN" altLang="en-US" sz="2400" dirty="0"/>
              <a:t>运费</a:t>
            </a:r>
          </a:p>
          <a:p>
            <a:pPr>
              <a:lnSpc>
                <a:spcPct val="90000"/>
              </a:lnSpc>
            </a:pPr>
            <a:r>
              <a:rPr lang="en-US" altLang="zh-CN" sz="2400" dirty="0">
                <a:latin typeface="Times New Roman" panose="02020603050405020304" pitchFamily="18" charset="0"/>
              </a:rPr>
              <a:t>goodwill	</a:t>
            </a:r>
            <a:r>
              <a:rPr lang="en-US" altLang="zh-CN" sz="2400" dirty="0"/>
              <a:t>		             </a:t>
            </a:r>
            <a:r>
              <a:rPr lang="zh-CN" altLang="en-US" sz="2400" dirty="0"/>
              <a:t>商誉</a:t>
            </a:r>
          </a:p>
          <a:p>
            <a:pPr>
              <a:lnSpc>
                <a:spcPct val="90000"/>
              </a:lnSpc>
            </a:pPr>
            <a:r>
              <a:rPr lang="en-US" altLang="zh-CN" sz="2400" dirty="0">
                <a:latin typeface="Times New Roman" panose="02020603050405020304" pitchFamily="18" charset="0"/>
              </a:rPr>
              <a:t>incidental cost</a:t>
            </a:r>
            <a:r>
              <a:rPr lang="en-US" altLang="zh-CN" sz="2400" dirty="0"/>
              <a:t>		             </a:t>
            </a:r>
            <a:r>
              <a:rPr lang="zh-CN" altLang="en-US" sz="2400" dirty="0"/>
              <a:t>杂项费用，附加费用</a:t>
            </a:r>
          </a:p>
          <a:p>
            <a:pPr>
              <a:lnSpc>
                <a:spcPct val="90000"/>
              </a:lnSpc>
            </a:pPr>
            <a:r>
              <a:rPr lang="en-US" altLang="zh-CN" sz="2400" dirty="0">
                <a:latin typeface="Times New Roman" panose="02020603050405020304" pitchFamily="18" charset="0"/>
              </a:rPr>
              <a:t>initial cost	</a:t>
            </a:r>
            <a:r>
              <a:rPr lang="en-US" altLang="zh-CN" sz="2400" dirty="0"/>
              <a:t>		             </a:t>
            </a:r>
            <a:r>
              <a:rPr lang="zh-CN" altLang="en-US" sz="2400" dirty="0"/>
              <a:t>初始成本</a:t>
            </a:r>
          </a:p>
          <a:p>
            <a:pPr>
              <a:lnSpc>
                <a:spcPct val="90000"/>
              </a:lnSpc>
            </a:pPr>
            <a:r>
              <a:rPr lang="en-US" altLang="zh-CN" sz="2400" dirty="0">
                <a:latin typeface="Times New Roman" panose="02020603050405020304" pitchFamily="18" charset="0"/>
              </a:rPr>
              <a:t>installation cost</a:t>
            </a:r>
            <a:r>
              <a:rPr lang="en-US" altLang="zh-CN" sz="2400" dirty="0"/>
              <a:t>		             </a:t>
            </a:r>
            <a:r>
              <a:rPr lang="zh-CN" altLang="en-US" sz="2400" dirty="0"/>
              <a:t>安装费</a:t>
            </a:r>
          </a:p>
          <a:p>
            <a:pPr>
              <a:lnSpc>
                <a:spcPct val="90000"/>
              </a:lnSpc>
            </a:pPr>
            <a:r>
              <a:rPr lang="en-US" altLang="zh-CN" sz="2400" dirty="0">
                <a:latin typeface="Times New Roman" panose="02020603050405020304" pitchFamily="18" charset="0"/>
              </a:rPr>
              <a:t>installment </a:t>
            </a:r>
            <a:r>
              <a:rPr lang="en-US" altLang="zh-CN" sz="2400" dirty="0"/>
              <a:t>	                                     </a:t>
            </a:r>
            <a:r>
              <a:rPr lang="zh-CN" altLang="en-US" sz="2400" dirty="0"/>
              <a:t>分期付款</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a:spLocks noGrp="1"/>
          </p:cNvSpPr>
          <p:nvPr>
            <p:ph idx="1"/>
          </p:nvPr>
        </p:nvSpPr>
        <p:spPr>
          <a:xfrm>
            <a:off x="500063" y="1000125"/>
            <a:ext cx="8229600" cy="4389438"/>
          </a:xfrm>
          <a:ln/>
        </p:spPr>
        <p:txBody>
          <a:bodyPr vert="horz" wrap="square" lIns="91440" tIns="45720" rIns="91440" bIns="45720" anchor="t" anchorCtr="0"/>
          <a:lstStyle/>
          <a:p>
            <a:pPr>
              <a:lnSpc>
                <a:spcPct val="90000"/>
              </a:lnSpc>
            </a:pPr>
            <a:r>
              <a:rPr lang="en-US" altLang="zh-CN" sz="2400" dirty="0">
                <a:latin typeface="Times New Roman" panose="02020603050405020304" pitchFamily="18" charset="0"/>
              </a:rPr>
              <a:t>intangible asset</a:t>
            </a:r>
            <a:r>
              <a:rPr lang="en-US" altLang="zh-CN" sz="2400" dirty="0"/>
              <a:t>	            </a:t>
            </a:r>
            <a:r>
              <a:rPr lang="zh-CN" altLang="en-US" sz="2400" dirty="0"/>
              <a:t>无形资产</a:t>
            </a:r>
          </a:p>
          <a:p>
            <a:pPr>
              <a:lnSpc>
                <a:spcPct val="90000"/>
              </a:lnSpc>
            </a:pPr>
            <a:r>
              <a:rPr lang="en-US" altLang="zh-CN" sz="2400" dirty="0">
                <a:latin typeface="Times New Roman" panose="02020603050405020304" pitchFamily="18" charset="0"/>
              </a:rPr>
              <a:t>legal fee</a:t>
            </a:r>
            <a:r>
              <a:rPr lang="en-US" altLang="zh-CN" sz="2400" dirty="0"/>
              <a:t>		            </a:t>
            </a:r>
            <a:r>
              <a:rPr lang="zh-CN" altLang="en-US" sz="2400" dirty="0"/>
              <a:t>法律费用</a:t>
            </a:r>
          </a:p>
          <a:p>
            <a:pPr>
              <a:lnSpc>
                <a:spcPct val="90000"/>
              </a:lnSpc>
            </a:pPr>
            <a:r>
              <a:rPr lang="en-US" altLang="zh-CN" sz="2400" dirty="0">
                <a:latin typeface="Times New Roman" panose="02020603050405020304" pitchFamily="18" charset="0"/>
              </a:rPr>
              <a:t>list price</a:t>
            </a:r>
            <a:r>
              <a:rPr lang="en-US" altLang="zh-CN" sz="2400" dirty="0"/>
              <a:t>		            </a:t>
            </a:r>
            <a:r>
              <a:rPr lang="zh-CN" altLang="en-US" sz="2400" dirty="0"/>
              <a:t>标价</a:t>
            </a:r>
          </a:p>
          <a:p>
            <a:pPr>
              <a:lnSpc>
                <a:spcPct val="90000"/>
              </a:lnSpc>
            </a:pPr>
            <a:r>
              <a:rPr lang="en-US" altLang="zh-CN" sz="2400" dirty="0">
                <a:latin typeface="Times New Roman" panose="02020603050405020304" pitchFamily="18" charset="0"/>
              </a:rPr>
              <a:t>natural resource</a:t>
            </a:r>
            <a:r>
              <a:rPr lang="en-US" altLang="zh-CN" sz="2400" dirty="0"/>
              <a:t>		</a:t>
            </a:r>
            <a:r>
              <a:rPr lang="zh-CN" altLang="en-US" sz="2400" dirty="0"/>
              <a:t>自然资源</a:t>
            </a:r>
          </a:p>
          <a:p>
            <a:pPr>
              <a:lnSpc>
                <a:spcPct val="90000"/>
              </a:lnSpc>
            </a:pPr>
            <a:r>
              <a:rPr lang="en-US" altLang="zh-CN" sz="2400" dirty="0">
                <a:latin typeface="Times New Roman" panose="02020603050405020304" pitchFamily="18" charset="0"/>
              </a:rPr>
              <a:t>obsolete	</a:t>
            </a:r>
            <a:r>
              <a:rPr lang="en-US" altLang="zh-CN" sz="2400" dirty="0"/>
              <a:t>		</a:t>
            </a:r>
            <a:r>
              <a:rPr lang="zh-CN" altLang="en-US" sz="2400" dirty="0"/>
              <a:t>过时</a:t>
            </a:r>
          </a:p>
          <a:p>
            <a:pPr>
              <a:lnSpc>
                <a:spcPct val="90000"/>
              </a:lnSpc>
            </a:pPr>
            <a:r>
              <a:rPr lang="en-US" altLang="zh-CN" sz="2400" dirty="0">
                <a:latin typeface="Times New Roman" panose="02020603050405020304" pitchFamily="18" charset="0"/>
              </a:rPr>
              <a:t>offset</a:t>
            </a:r>
            <a:r>
              <a:rPr lang="en-US" altLang="zh-CN" sz="2400" dirty="0"/>
              <a:t>			</a:t>
            </a:r>
            <a:r>
              <a:rPr lang="zh-CN" altLang="en-US" sz="2400" dirty="0"/>
              <a:t>抵消，补偿</a:t>
            </a:r>
          </a:p>
          <a:p>
            <a:pPr>
              <a:lnSpc>
                <a:spcPct val="90000"/>
              </a:lnSpc>
            </a:pPr>
            <a:r>
              <a:rPr lang="en-US" altLang="zh-CN" sz="2400" dirty="0">
                <a:latin typeface="Times New Roman" panose="02020603050405020304" pitchFamily="18" charset="0"/>
              </a:rPr>
              <a:t>out of service</a:t>
            </a:r>
            <a:r>
              <a:rPr lang="en-US" altLang="zh-CN" sz="2400" dirty="0"/>
              <a:t>		</a:t>
            </a:r>
            <a:r>
              <a:rPr lang="zh-CN" altLang="en-US" sz="2400" dirty="0"/>
              <a:t>报废</a:t>
            </a:r>
          </a:p>
          <a:p>
            <a:pPr>
              <a:lnSpc>
                <a:spcPct val="90000"/>
              </a:lnSpc>
            </a:pPr>
            <a:r>
              <a:rPr lang="en-US" altLang="zh-CN" sz="2400" dirty="0">
                <a:latin typeface="Times New Roman" panose="02020603050405020304" pitchFamily="18" charset="0"/>
              </a:rPr>
              <a:t>patent</a:t>
            </a:r>
            <a:r>
              <a:rPr lang="en-US" altLang="zh-CN" sz="2400" dirty="0"/>
              <a:t>			</a:t>
            </a:r>
            <a:r>
              <a:rPr lang="zh-CN" altLang="en-US" sz="2400" dirty="0"/>
              <a:t>专利权</a:t>
            </a:r>
          </a:p>
          <a:p>
            <a:pPr>
              <a:lnSpc>
                <a:spcPct val="90000"/>
              </a:lnSpc>
            </a:pPr>
            <a:r>
              <a:rPr lang="en-US" altLang="zh-CN" sz="2400" dirty="0">
                <a:latin typeface="Times New Roman" panose="02020603050405020304" pitchFamily="18" charset="0"/>
              </a:rPr>
              <a:t>productive capacity</a:t>
            </a:r>
            <a:r>
              <a:rPr lang="en-US" altLang="zh-CN" sz="2400" dirty="0"/>
              <a:t>	            </a:t>
            </a:r>
            <a:r>
              <a:rPr lang="zh-CN" altLang="en-US" sz="2400" dirty="0"/>
              <a:t>生产能力</a:t>
            </a:r>
          </a:p>
          <a:p>
            <a:pPr>
              <a:lnSpc>
                <a:spcPct val="90000"/>
              </a:lnSpc>
            </a:pPr>
            <a:r>
              <a:rPr lang="en-US" altLang="zh-CN" sz="2400" dirty="0">
                <a:latin typeface="Times New Roman" panose="02020603050405020304" pitchFamily="18" charset="0"/>
              </a:rPr>
              <a:t>proportional allocation</a:t>
            </a:r>
            <a:r>
              <a:rPr lang="en-US" altLang="zh-CN" sz="2400" dirty="0"/>
              <a:t>	</a:t>
            </a:r>
            <a:r>
              <a:rPr lang="zh-CN" altLang="en-US" sz="2400" dirty="0"/>
              <a:t>按比例分配</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3"/>
          <p:cNvSpPr>
            <a:spLocks noGrp="1"/>
          </p:cNvSpPr>
          <p:nvPr>
            <p:ph idx="1"/>
          </p:nvPr>
        </p:nvSpPr>
        <p:spPr>
          <a:xfrm>
            <a:off x="428625" y="1000125"/>
            <a:ext cx="8572500" cy="5000625"/>
          </a:xfrm>
          <a:ln/>
        </p:spPr>
        <p:txBody>
          <a:bodyPr vert="horz" wrap="square" lIns="91440" tIns="45720" rIns="91440" bIns="45720" anchor="t" anchorCtr="0"/>
          <a:lstStyle/>
          <a:p>
            <a:pPr>
              <a:lnSpc>
                <a:spcPct val="80000"/>
              </a:lnSpc>
            </a:pPr>
            <a:r>
              <a:rPr lang="en-US" altLang="zh-CN" sz="2400" dirty="0">
                <a:latin typeface="Times New Roman" panose="02020603050405020304" pitchFamily="18" charset="0"/>
              </a:rPr>
              <a:t>research and development</a:t>
            </a:r>
            <a:r>
              <a:rPr lang="en-US" altLang="zh-CN" sz="2400" dirty="0"/>
              <a:t>		            </a:t>
            </a:r>
            <a:r>
              <a:rPr lang="zh-CN" altLang="en-US" sz="2400" dirty="0"/>
              <a:t>研究与开发</a:t>
            </a:r>
          </a:p>
          <a:p>
            <a:pPr>
              <a:lnSpc>
                <a:spcPct val="80000"/>
              </a:lnSpc>
            </a:pPr>
            <a:r>
              <a:rPr lang="en-US" altLang="zh-CN" sz="2400" dirty="0">
                <a:latin typeface="Times New Roman" panose="02020603050405020304" pitchFamily="18" charset="0"/>
              </a:rPr>
              <a:t>revenue expenditure</a:t>
            </a:r>
            <a:r>
              <a:rPr lang="en-US" altLang="zh-CN" sz="2400" dirty="0"/>
              <a:t>			</a:t>
            </a:r>
            <a:r>
              <a:rPr lang="zh-CN" altLang="en-US" sz="2400" dirty="0"/>
              <a:t>收益性支出</a:t>
            </a:r>
          </a:p>
          <a:p>
            <a:pPr>
              <a:lnSpc>
                <a:spcPct val="80000"/>
              </a:lnSpc>
            </a:pPr>
            <a:r>
              <a:rPr lang="en-US" altLang="zh-CN" sz="2400" dirty="0">
                <a:latin typeface="Times New Roman" panose="02020603050405020304" pitchFamily="18" charset="0"/>
              </a:rPr>
              <a:t>scrap value	</a:t>
            </a:r>
            <a:r>
              <a:rPr lang="en-US" altLang="zh-CN" sz="2400" dirty="0"/>
              <a:t>			            </a:t>
            </a:r>
            <a:r>
              <a:rPr lang="zh-CN" altLang="en-US" sz="2400" dirty="0"/>
              <a:t>残值</a:t>
            </a:r>
          </a:p>
          <a:p>
            <a:pPr>
              <a:lnSpc>
                <a:spcPct val="80000"/>
              </a:lnSpc>
            </a:pPr>
            <a:r>
              <a:rPr lang="en-US" altLang="zh-CN" sz="2400" dirty="0">
                <a:latin typeface="Times New Roman" panose="02020603050405020304" pitchFamily="18" charset="0"/>
              </a:rPr>
              <a:t>straight-line method</a:t>
            </a:r>
            <a:r>
              <a:rPr lang="en-US" altLang="zh-CN" sz="2400" dirty="0"/>
              <a:t>			            </a:t>
            </a:r>
            <a:r>
              <a:rPr lang="zh-CN" altLang="en-US" sz="2400" dirty="0"/>
              <a:t>直线（折旧）法</a:t>
            </a:r>
          </a:p>
          <a:p>
            <a:pPr>
              <a:lnSpc>
                <a:spcPct val="80000"/>
              </a:lnSpc>
            </a:pPr>
            <a:r>
              <a:rPr lang="en-US" altLang="zh-CN" sz="2400" dirty="0">
                <a:latin typeface="Times New Roman" panose="02020603050405020304" pitchFamily="18" charset="0"/>
              </a:rPr>
              <a:t>sum-of-the-years’-digits method                </a:t>
            </a:r>
            <a:r>
              <a:rPr lang="zh-CN" altLang="en-US" sz="2400" dirty="0"/>
              <a:t>年数总和（折旧）法</a:t>
            </a:r>
          </a:p>
          <a:p>
            <a:pPr>
              <a:lnSpc>
                <a:spcPct val="80000"/>
              </a:lnSpc>
            </a:pPr>
            <a:r>
              <a:rPr lang="en-US" altLang="zh-CN" sz="2400" dirty="0">
                <a:latin typeface="Times New Roman" panose="02020603050405020304" pitchFamily="18" charset="0"/>
              </a:rPr>
              <a:t>trade in</a:t>
            </a:r>
            <a:r>
              <a:rPr lang="en-US" altLang="zh-CN" sz="2400" dirty="0"/>
              <a:t>				            </a:t>
            </a:r>
            <a:r>
              <a:rPr lang="zh-CN" altLang="en-US" sz="2400" dirty="0"/>
              <a:t>置换，以旧换新</a:t>
            </a:r>
          </a:p>
          <a:p>
            <a:pPr>
              <a:lnSpc>
                <a:spcPct val="80000"/>
              </a:lnSpc>
            </a:pPr>
            <a:r>
              <a:rPr lang="en-US" altLang="zh-CN" sz="2400" dirty="0">
                <a:latin typeface="Times New Roman" panose="02020603050405020304" pitchFamily="18" charset="0"/>
              </a:rPr>
              <a:t>trade-in allowance	</a:t>
            </a:r>
            <a:r>
              <a:rPr lang="en-US" altLang="zh-CN" sz="2400" dirty="0"/>
              <a:t>		            </a:t>
            </a:r>
            <a:r>
              <a:rPr lang="zh-CN" altLang="en-US" sz="2400" dirty="0"/>
              <a:t>置换让价</a:t>
            </a:r>
          </a:p>
          <a:p>
            <a:pPr>
              <a:lnSpc>
                <a:spcPct val="80000"/>
              </a:lnSpc>
            </a:pPr>
            <a:r>
              <a:rPr lang="en-US" altLang="zh-CN" sz="2400" dirty="0">
                <a:latin typeface="Times New Roman" panose="02020603050405020304" pitchFamily="18" charset="0"/>
              </a:rPr>
              <a:t>trademark</a:t>
            </a:r>
            <a:r>
              <a:rPr lang="en-US" altLang="zh-CN" sz="2400" dirty="0"/>
              <a:t>				            </a:t>
            </a:r>
            <a:r>
              <a:rPr lang="zh-CN" altLang="en-US" sz="2400" dirty="0"/>
              <a:t>商标权</a:t>
            </a:r>
          </a:p>
          <a:p>
            <a:pPr>
              <a:lnSpc>
                <a:spcPct val="80000"/>
              </a:lnSpc>
            </a:pPr>
            <a:r>
              <a:rPr lang="en-US" altLang="zh-CN" sz="2400" dirty="0">
                <a:latin typeface="Times New Roman" panose="02020603050405020304" pitchFamily="18" charset="0"/>
              </a:rPr>
              <a:t>unit depreciation</a:t>
            </a:r>
            <a:r>
              <a:rPr lang="en-US" altLang="zh-CN" sz="2400" dirty="0"/>
              <a:t>			            </a:t>
            </a:r>
            <a:r>
              <a:rPr lang="zh-CN" altLang="en-US" sz="2400" dirty="0"/>
              <a:t>单位折旧额</a:t>
            </a:r>
          </a:p>
          <a:p>
            <a:pPr>
              <a:lnSpc>
                <a:spcPct val="80000"/>
              </a:lnSpc>
            </a:pPr>
            <a:r>
              <a:rPr lang="en-US" altLang="zh-CN" sz="2400" dirty="0">
                <a:latin typeface="Times New Roman" panose="02020603050405020304" pitchFamily="18" charset="0"/>
              </a:rPr>
              <a:t>units-of-production method</a:t>
            </a:r>
            <a:r>
              <a:rPr lang="en-US" altLang="zh-CN" sz="2400" dirty="0"/>
              <a:t>		            </a:t>
            </a:r>
            <a:r>
              <a:rPr lang="zh-CN" altLang="en-US" sz="2400" dirty="0"/>
              <a:t>产量（折旧）法</a:t>
            </a:r>
          </a:p>
          <a:p>
            <a:pPr>
              <a:lnSpc>
                <a:spcPct val="80000"/>
              </a:lnSpc>
            </a:pPr>
            <a:r>
              <a:rPr lang="en-US" altLang="zh-CN" sz="2400" dirty="0">
                <a:latin typeface="Times New Roman" panose="02020603050405020304" pitchFamily="18" charset="0"/>
              </a:rPr>
              <a:t>useful life	</a:t>
            </a:r>
            <a:r>
              <a:rPr lang="en-US" altLang="zh-CN" sz="2400" dirty="0"/>
              <a:t>		                        </a:t>
            </a:r>
            <a:r>
              <a:rPr lang="zh-CN" altLang="en-US" sz="2400" dirty="0"/>
              <a:t>使用年限</a:t>
            </a:r>
          </a:p>
          <a:p>
            <a:pPr>
              <a:lnSpc>
                <a:spcPct val="80000"/>
              </a:lnSpc>
            </a:pPr>
            <a:r>
              <a:rPr lang="en-US" altLang="zh-CN" sz="2400" dirty="0">
                <a:latin typeface="Times New Roman" panose="02020603050405020304" pitchFamily="18" charset="0"/>
              </a:rPr>
              <a:t>wasting asset</a:t>
            </a:r>
            <a:r>
              <a:rPr lang="en-US" altLang="zh-CN" sz="2400" dirty="0"/>
              <a:t>			            </a:t>
            </a:r>
            <a:r>
              <a:rPr lang="zh-CN" altLang="en-US" sz="2400" dirty="0"/>
              <a:t>减耗资产</a:t>
            </a:r>
          </a:p>
          <a:p>
            <a:pPr>
              <a:lnSpc>
                <a:spcPct val="80000"/>
              </a:lnSpc>
            </a:pPr>
            <a:r>
              <a:rPr lang="en-US" altLang="zh-CN" sz="2400" dirty="0">
                <a:latin typeface="Times New Roman" panose="02020603050405020304" pitchFamily="18" charset="0"/>
              </a:rPr>
              <a:t>wear out</a:t>
            </a:r>
            <a:r>
              <a:rPr lang="en-US" altLang="zh-CN" sz="2400" dirty="0"/>
              <a:t>					</a:t>
            </a:r>
            <a:r>
              <a:rPr lang="zh-CN" altLang="en-US" sz="2400" dirty="0"/>
              <a:t>磨损</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Box 1"/>
          <p:cNvSpPr txBox="1"/>
          <p:nvPr/>
        </p:nvSpPr>
        <p:spPr>
          <a:xfrm>
            <a:off x="0" y="1000125"/>
            <a:ext cx="9144000" cy="3784600"/>
          </a:xfrm>
          <a:prstGeom prst="rect">
            <a:avLst/>
          </a:prstGeom>
          <a:noFill/>
          <a:ln w="9525">
            <a:noFill/>
          </a:ln>
        </p:spPr>
        <p:txBody>
          <a:bodyPr anchor="t" anchorCtr="0">
            <a:spAutoFit/>
          </a:bodyPr>
          <a:lstStyle/>
          <a:p>
            <a:pPr>
              <a:buClrTx/>
            </a:pPr>
            <a:r>
              <a:rPr lang="en-US" altLang="zh-CN" sz="2400" dirty="0">
                <a:latin typeface="Times New Roman" panose="02020603050405020304" pitchFamily="18" charset="0"/>
                <a:ea typeface="宋体" panose="02010600030101010101" pitchFamily="2" charset="-122"/>
              </a:rPr>
              <a:t>(2) Management Accounting</a:t>
            </a:r>
          </a:p>
          <a:p>
            <a:pPr>
              <a:buClrTx/>
            </a:pPr>
            <a:endParaRPr lang="en-US" altLang="zh-CN" sz="2400" dirty="0">
              <a:latin typeface="Times New Roman" panose="02020603050405020304" pitchFamily="18" charset="0"/>
              <a:ea typeface="宋体" panose="02010600030101010101" pitchFamily="2" charset="-122"/>
            </a:endParaRPr>
          </a:p>
          <a:p>
            <a:pPr>
              <a:buClrTx/>
            </a:pPr>
            <a:r>
              <a:rPr lang="en-US" altLang="zh-CN" sz="2400" dirty="0">
                <a:latin typeface="Times New Roman" panose="02020603050405020304" pitchFamily="18" charset="0"/>
                <a:ea typeface="宋体" panose="02010600030101010101" pitchFamily="2" charset="-122"/>
              </a:rPr>
              <a:t>(3) Tax Accounting</a:t>
            </a:r>
          </a:p>
          <a:p>
            <a:pPr>
              <a:buClrTx/>
            </a:pPr>
            <a:endParaRPr lang="en-US" altLang="zh-CN" sz="2400" dirty="0">
              <a:latin typeface="Times New Roman" panose="02020603050405020304" pitchFamily="18" charset="0"/>
              <a:ea typeface="宋体" panose="02010600030101010101" pitchFamily="2" charset="-122"/>
            </a:endParaRPr>
          </a:p>
          <a:p>
            <a:pPr>
              <a:buClrTx/>
            </a:pPr>
            <a:r>
              <a:rPr lang="en-US" altLang="zh-CN" sz="2400" dirty="0">
                <a:latin typeface="Times New Roman" panose="02020603050405020304" pitchFamily="18" charset="0"/>
                <a:ea typeface="宋体" panose="02010600030101010101" pitchFamily="2" charset="-122"/>
              </a:rPr>
              <a:t>3.Three Fields of Accounting</a:t>
            </a:r>
          </a:p>
          <a:p>
            <a:pPr>
              <a:buClrTx/>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Private Accounting</a:t>
            </a:r>
          </a:p>
          <a:p>
            <a:pPr>
              <a:buClrTx/>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Public Accounting</a:t>
            </a:r>
          </a:p>
          <a:p>
            <a:pPr>
              <a:buClrTx/>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Government Accounting (nonprofit organizations)</a:t>
            </a:r>
          </a:p>
          <a:p>
            <a:pPr>
              <a:buClrTx/>
            </a:pPr>
            <a:r>
              <a:rPr lang="en-US" altLang="zh-CN" sz="2400" dirty="0">
                <a:latin typeface="Times New Roman" panose="02020603050405020304" pitchFamily="18" charset="0"/>
                <a:ea typeface="宋体" panose="02010600030101010101" pitchFamily="2" charset="-122"/>
              </a:rPr>
              <a:t>  </a:t>
            </a:r>
          </a:p>
          <a:p>
            <a:pPr>
              <a:buClrTx/>
            </a:pPr>
            <a:r>
              <a:rPr lang="en-US" altLang="zh-CN" sz="2400" dirty="0">
                <a:latin typeface="Times New Roman" panose="02020603050405020304" pitchFamily="18" charset="0"/>
                <a:ea typeface="宋体" panose="02010600030101010101" pitchFamily="2" charset="-122"/>
              </a:rPr>
              <a:t>4.Extending your knowledge(</a:t>
            </a:r>
            <a:r>
              <a:rPr lang="zh-CN" altLang="en-US" sz="2400" dirty="0">
                <a:latin typeface="Times New Roman" panose="02020603050405020304" pitchFamily="18" charset="0"/>
                <a:ea typeface="宋体" panose="02010600030101010101" pitchFamily="2" charset="-122"/>
              </a:rPr>
              <a:t>会计道德）</a:t>
            </a:r>
            <a:endParaRPr lang="zh-CN" altLang="en-US" sz="2400" dirty="0">
              <a:latin typeface="Times New Roman" panose="02020603050405020304" pitchFamily="18" charset="0"/>
              <a:ea typeface="Times New Roman" panose="02020603050405020304" pitchFamily="18" charset="0"/>
            </a:endParaRPr>
          </a:p>
        </p:txBody>
      </p:sp>
      <p:sp>
        <p:nvSpPr>
          <p:cNvPr id="12290" name="AutoShape 3"/>
          <p:cNvSpPr/>
          <p:nvPr/>
        </p:nvSpPr>
        <p:spPr>
          <a:xfrm>
            <a:off x="428625" y="2928938"/>
            <a:ext cx="214313" cy="1000125"/>
          </a:xfrm>
          <a:prstGeom prst="leftBrace">
            <a:avLst>
              <a:gd name="adj1" fmla="val 41654"/>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p:cNvSpPr>
          <p:nvPr>
            <p:ph idx="1"/>
          </p:nvPr>
        </p:nvSpPr>
        <p:spPr>
          <a:xfrm>
            <a:off x="468313" y="1916113"/>
            <a:ext cx="8229600" cy="3798887"/>
          </a:xfrm>
          <a:ln/>
        </p:spPr>
        <p:txBody>
          <a:bodyPr vert="horz" wrap="square" lIns="91440" tIns="45720" rIns="91440" bIns="45720" anchor="t" anchorCtr="0"/>
          <a:lstStyle/>
          <a:p>
            <a:r>
              <a:rPr lang="en-US" altLang="zh-CN" sz="2400" dirty="0"/>
              <a:t>    </a:t>
            </a:r>
            <a:r>
              <a:rPr lang="en-US" altLang="zh-CN" sz="2400" dirty="0">
                <a:latin typeface="Times New Roman" panose="02020603050405020304" pitchFamily="18" charset="0"/>
              </a:rPr>
              <a:t>capital expenditure                                       </a:t>
            </a:r>
            <a:r>
              <a:rPr lang="zh-CN" altLang="en-US" sz="2400" dirty="0"/>
              <a:t>资本性支出</a:t>
            </a:r>
            <a:r>
              <a:rPr lang="en-US" altLang="zh-CN" sz="2400" dirty="0"/>
              <a:t> </a:t>
            </a:r>
          </a:p>
          <a:p>
            <a:r>
              <a:rPr lang="en-US" altLang="zh-CN" sz="2400" dirty="0"/>
              <a:t>    </a:t>
            </a:r>
            <a:r>
              <a:rPr lang="en-US" altLang="zh-CN" sz="2400" dirty="0">
                <a:latin typeface="Times New Roman" panose="02020603050405020304" pitchFamily="18" charset="0"/>
              </a:rPr>
              <a:t>revenue expenditure                                     </a:t>
            </a:r>
            <a:r>
              <a:rPr lang="zh-CN" altLang="en-US" sz="2400" dirty="0"/>
              <a:t>收益性支出</a:t>
            </a:r>
            <a:endParaRPr lang="en-US" altLang="zh-CN" sz="2400" dirty="0"/>
          </a:p>
          <a:p>
            <a:r>
              <a:rPr lang="en-US" altLang="zh-CN" sz="2400" dirty="0"/>
              <a:t>    </a:t>
            </a:r>
            <a:r>
              <a:rPr lang="en-US" altLang="zh-CN" sz="2400" dirty="0">
                <a:latin typeface="Times New Roman" panose="02020603050405020304" pitchFamily="18" charset="0"/>
              </a:rPr>
              <a:t>carry forward                                                </a:t>
            </a:r>
            <a:r>
              <a:rPr lang="zh-CN" altLang="en-US" sz="2400" dirty="0"/>
              <a:t>结转　</a:t>
            </a:r>
          </a:p>
          <a:p>
            <a:r>
              <a:rPr lang="en-US" altLang="zh-CN" sz="2400" dirty="0"/>
              <a:t>    </a:t>
            </a:r>
            <a:r>
              <a:rPr lang="en-US" altLang="zh-CN" sz="2400" dirty="0">
                <a:latin typeface="Times New Roman" panose="02020603050405020304" pitchFamily="18" charset="0"/>
              </a:rPr>
              <a:t>carrying value</a:t>
            </a:r>
            <a:r>
              <a:rPr lang="zh-CN" altLang="en-US" sz="2400" dirty="0"/>
              <a:t>　                                           结转价值</a:t>
            </a:r>
            <a:endParaRPr lang="en-US" altLang="zh-CN" sz="2400" dirty="0"/>
          </a:p>
          <a:p>
            <a:r>
              <a:rPr lang="en-US" altLang="zh-CN" sz="2400" dirty="0"/>
              <a:t>   </a:t>
            </a:r>
            <a:r>
              <a:rPr lang="en-US" altLang="zh-CN" sz="2400" dirty="0">
                <a:latin typeface="Times New Roman" panose="02020603050405020304" pitchFamily="18" charset="0"/>
              </a:rPr>
              <a:t>salvage value=scrap value=residual value</a:t>
            </a:r>
            <a:r>
              <a:rPr lang="zh-CN" altLang="en-US" sz="2400" dirty="0"/>
              <a:t>　残值</a:t>
            </a:r>
            <a:endParaRPr lang="en-US" altLang="zh-CN" sz="2400" dirty="0"/>
          </a:p>
          <a:p>
            <a:r>
              <a:rPr lang="en-US" altLang="zh-CN" sz="2400" dirty="0"/>
              <a:t>    </a:t>
            </a:r>
            <a:r>
              <a:rPr lang="en-US" altLang="zh-CN" sz="2400" dirty="0">
                <a:latin typeface="Times New Roman" panose="02020603050405020304" pitchFamily="18" charset="0"/>
              </a:rPr>
              <a:t>useful life                                                     </a:t>
            </a:r>
            <a:r>
              <a:rPr lang="zh-CN" altLang="en-US" sz="2400" dirty="0"/>
              <a:t>使用年限</a:t>
            </a:r>
            <a:r>
              <a:rPr lang="en-US" altLang="zh-CN" sz="2400" dirty="0"/>
              <a:t> </a:t>
            </a:r>
          </a:p>
          <a:p>
            <a:r>
              <a:rPr lang="en-US" altLang="zh-CN" sz="2400" dirty="0"/>
              <a:t>    </a:t>
            </a:r>
            <a:r>
              <a:rPr lang="en-US" altLang="zh-CN" sz="2400" dirty="0">
                <a:latin typeface="Times New Roman" panose="02020603050405020304" pitchFamily="18" charset="0"/>
              </a:rPr>
              <a:t>service life                                                    </a:t>
            </a:r>
            <a:r>
              <a:rPr lang="zh-CN" altLang="en-US" sz="2400" dirty="0"/>
              <a:t>服务年限</a:t>
            </a:r>
            <a:endParaRPr lang="en-US" altLang="zh-CN" sz="2400" dirty="0"/>
          </a:p>
          <a:p>
            <a:r>
              <a:rPr lang="en-US" altLang="zh-CN" sz="2400" dirty="0"/>
              <a:t>    </a:t>
            </a:r>
            <a:r>
              <a:rPr lang="en-US" altLang="zh-CN" sz="2400" dirty="0">
                <a:latin typeface="Times New Roman" panose="02020603050405020304" pitchFamily="18" charset="0"/>
              </a:rPr>
              <a:t>incidental cost                                              </a:t>
            </a:r>
            <a:r>
              <a:rPr lang="zh-CN" altLang="en-US" sz="2400" dirty="0"/>
              <a:t>杂项费用</a:t>
            </a:r>
            <a:endParaRPr lang="en-US" altLang="zh-CN" sz="2400" dirty="0"/>
          </a:p>
        </p:txBody>
      </p:sp>
      <p:sp>
        <p:nvSpPr>
          <p:cNvPr id="78850" name="AutoShape 4"/>
          <p:cNvSpPr/>
          <p:nvPr/>
        </p:nvSpPr>
        <p:spPr>
          <a:xfrm>
            <a:off x="928688" y="2000250"/>
            <a:ext cx="101600" cy="654050"/>
          </a:xfrm>
          <a:prstGeom prst="leftBrace">
            <a:avLst>
              <a:gd name="adj1" fmla="val 46165"/>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78851" name="AutoShape 5"/>
          <p:cNvSpPr/>
          <p:nvPr/>
        </p:nvSpPr>
        <p:spPr>
          <a:xfrm>
            <a:off x="857250" y="3000375"/>
            <a:ext cx="142875" cy="574675"/>
          </a:xfrm>
          <a:prstGeom prst="leftBrace">
            <a:avLst>
              <a:gd name="adj1" fmla="val 33499"/>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78852" name="AutoShape 6"/>
          <p:cNvSpPr/>
          <p:nvPr/>
        </p:nvSpPr>
        <p:spPr>
          <a:xfrm>
            <a:off x="785813" y="4357688"/>
            <a:ext cx="173037" cy="849312"/>
          </a:xfrm>
          <a:prstGeom prst="leftBrace">
            <a:avLst>
              <a:gd name="adj1" fmla="val 25041"/>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内容占位符 4"/>
          <p:cNvSpPr txBox="1"/>
          <p:nvPr/>
        </p:nvSpPr>
        <p:spPr>
          <a:xfrm>
            <a:off x="0" y="0"/>
            <a:ext cx="9144000" cy="6858000"/>
          </a:xfrm>
          <a:prstGeom prst="rect">
            <a:avLst/>
          </a:prstGeom>
          <a:noFill/>
          <a:ln w="9525">
            <a:noFill/>
          </a:ln>
        </p:spPr>
        <p:txBody>
          <a:bodyPr anchor="t" anchorCtr="0"/>
          <a:lstStyle/>
          <a:p>
            <a:pPr marL="273050" indent="-273050">
              <a:lnSpc>
                <a:spcPct val="90000"/>
              </a:lnSpc>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a:p>
            <a:pPr marL="273050" indent="-273050">
              <a:lnSpc>
                <a:spcPct val="90000"/>
              </a:lnSpc>
              <a:spcBef>
                <a:spcPct val="20000"/>
              </a:spcBef>
              <a:buClr>
                <a:srgbClr val="0BD0D9"/>
              </a:buClr>
              <a:buSzPct val="95000"/>
            </a:pPr>
            <a:endParaRPr lang="en-US" altLang="zh-CN" sz="2400" dirty="0">
              <a:latin typeface="Constantia" panose="02030602050306030303" pitchFamily="18" charset="0"/>
              <a:ea typeface="宋体" panose="02010600030101010101" pitchFamily="2" charset="-122"/>
            </a:endParaRPr>
          </a:p>
          <a:p>
            <a:pPr marL="273050" indent="-273050" algn="ctr">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Main Points</a:t>
            </a:r>
          </a:p>
          <a:p>
            <a:pPr marL="273050" indent="-273050">
              <a:buClrTx/>
            </a:pPr>
            <a:r>
              <a:rPr lang="en-US" altLang="zh-CN" sz="2400" b="1" dirty="0">
                <a:latin typeface="Times New Roman" panose="02020603050405020304" pitchFamily="18" charset="0"/>
                <a:ea typeface="宋体" panose="02010600030101010101" pitchFamily="2" charset="-122"/>
              </a:rPr>
              <a:t>1.Plant assets</a:t>
            </a:r>
          </a:p>
          <a:p>
            <a:pPr marL="273050" indent="-273050">
              <a:lnSpc>
                <a:spcPct val="90000"/>
              </a:lnSpc>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(1)Classification</a:t>
            </a:r>
          </a:p>
          <a:p>
            <a:pPr marL="273050" indent="-273050">
              <a:lnSpc>
                <a:spcPct val="90000"/>
              </a:lnSpc>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Land /building /machine /equipment</a:t>
            </a:r>
          </a:p>
          <a:p>
            <a:pPr marL="273050" indent="-273050">
              <a:lnSpc>
                <a:spcPct val="90000"/>
              </a:lnSpc>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(2)Accounting for plant assets</a:t>
            </a:r>
          </a:p>
          <a:p>
            <a:pPr marL="273050" indent="-273050">
              <a:lnSpc>
                <a:spcPct val="90000"/>
              </a:lnSpc>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a. Acquisition </a:t>
            </a:r>
          </a:p>
          <a:p>
            <a:pPr marL="273050" indent="-273050">
              <a:lnSpc>
                <a:spcPct val="90000"/>
              </a:lnSpc>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Entry:     Dr. Land /building /machine /equipment</a:t>
            </a:r>
          </a:p>
          <a:p>
            <a:pPr marL="273050" indent="-273050">
              <a:lnSpc>
                <a:spcPct val="90000"/>
              </a:lnSpc>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Cr.  Cash (or other accounts)</a:t>
            </a:r>
          </a:p>
          <a:p>
            <a:pPr marL="273050" indent="-273050">
              <a:lnSpc>
                <a:spcPct val="90000"/>
              </a:lnSpc>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b. Depreciation</a:t>
            </a:r>
          </a:p>
          <a:p>
            <a:pPr marL="273050" indent="-273050" eaLnBrk="0" hangingPunct="0">
              <a:lnSpc>
                <a:spcPct val="80000"/>
              </a:lnSpc>
              <a:spcBef>
                <a:spcPct val="20000"/>
              </a:spcBef>
              <a:buClr>
                <a:srgbClr val="0BD0D9"/>
              </a:buClr>
              <a:buSzPct val="95000"/>
              <a:buFont typeface="Wingdings 2" panose="05020102010507070707" pitchFamily="18" charset="2"/>
              <a:buChar char=""/>
            </a:pPr>
            <a:r>
              <a:rPr lang="en-US" altLang="zh-CN" sz="2200" dirty="0">
                <a:latin typeface="Times New Roman" panose="02020603050405020304" pitchFamily="18" charset="0"/>
                <a:ea typeface="宋体" panose="02010600030101010101" pitchFamily="2" charset="-122"/>
              </a:rPr>
              <a:t>Straight-line                    </a:t>
            </a:r>
          </a:p>
          <a:p>
            <a:pPr marL="273050" indent="-273050" eaLnBrk="0" hangingPunct="0">
              <a:lnSpc>
                <a:spcPct val="80000"/>
              </a:lnSpc>
              <a:spcBef>
                <a:spcPct val="20000"/>
              </a:spcBef>
              <a:buClr>
                <a:srgbClr val="0BD0D9"/>
              </a:buClr>
              <a:buSzPct val="95000"/>
              <a:buFont typeface="Wingdings 2" panose="05020102010507070707" pitchFamily="18" charset="2"/>
              <a:buChar char=""/>
            </a:pPr>
            <a:r>
              <a:rPr lang="en-US" altLang="zh-CN" sz="2200" dirty="0">
                <a:latin typeface="Times New Roman" panose="02020603050405020304" pitchFamily="18" charset="0"/>
                <a:ea typeface="宋体" panose="02010600030101010101" pitchFamily="2" charset="-122"/>
              </a:rPr>
              <a:t>Units-of-production</a:t>
            </a:r>
          </a:p>
          <a:p>
            <a:pPr marL="273050" indent="-273050" eaLnBrk="0" hangingPunct="0">
              <a:lnSpc>
                <a:spcPct val="80000"/>
              </a:lnSpc>
              <a:spcBef>
                <a:spcPct val="20000"/>
              </a:spcBef>
              <a:buClr>
                <a:srgbClr val="0BD0D9"/>
              </a:buClr>
              <a:buSzPct val="95000"/>
              <a:buFont typeface="Wingdings 2" panose="05020102010507070707" pitchFamily="18" charset="2"/>
              <a:buChar char=""/>
            </a:pPr>
            <a:r>
              <a:rPr lang="en-US" altLang="zh-CN" sz="2200" dirty="0">
                <a:latin typeface="Times New Roman" panose="02020603050405020304" pitchFamily="18" charset="0"/>
                <a:ea typeface="宋体" panose="02010600030101010101" pitchFamily="2" charset="-122"/>
              </a:rPr>
              <a:t>Double-declining-balance</a:t>
            </a:r>
          </a:p>
          <a:p>
            <a:pPr marL="273050" indent="-273050" eaLnBrk="0" hangingPunct="0">
              <a:lnSpc>
                <a:spcPct val="80000"/>
              </a:lnSpc>
              <a:spcBef>
                <a:spcPct val="20000"/>
              </a:spcBef>
              <a:buClr>
                <a:srgbClr val="0BD0D9"/>
              </a:buClr>
              <a:buSzPct val="95000"/>
              <a:buFont typeface="Wingdings 2" panose="05020102010507070707" pitchFamily="18" charset="2"/>
              <a:buChar char=""/>
            </a:pPr>
            <a:r>
              <a:rPr lang="en-US" altLang="zh-CN" sz="2200" dirty="0">
                <a:latin typeface="Times New Roman" panose="02020603050405020304" pitchFamily="18" charset="0"/>
                <a:ea typeface="宋体" panose="02010600030101010101" pitchFamily="2" charset="-122"/>
              </a:rPr>
              <a:t>sum-of-the-years-digits           </a:t>
            </a:r>
          </a:p>
          <a:p>
            <a:pPr marL="273050" indent="-273050">
              <a:lnSpc>
                <a:spcPct val="90000"/>
              </a:lnSpc>
              <a:spcBef>
                <a:spcPct val="20000"/>
              </a:spcBef>
              <a:buClr>
                <a:srgbClr val="0BD0D9"/>
              </a:buClr>
              <a:buSzPct val="95000"/>
              <a:buFont typeface="Wingdings 2" panose="05020102010507070707" pitchFamily="18" charset="2"/>
            </a:pPr>
            <a:r>
              <a:rPr lang="en-US" altLang="zh-CN" sz="2400" dirty="0">
                <a:latin typeface="Constantia" panose="02030602050306030303" pitchFamily="18" charset="0"/>
                <a:ea typeface="宋体" panose="02010600030101010101" pitchFamily="2" charset="-122"/>
              </a:rPr>
              <a:t>   </a:t>
            </a:r>
          </a:p>
          <a:p>
            <a:pPr marL="273050" indent="-273050">
              <a:lnSpc>
                <a:spcPct val="90000"/>
              </a:lnSpc>
              <a:spcBef>
                <a:spcPct val="20000"/>
              </a:spcBef>
              <a:buClr>
                <a:srgbClr val="0BD0D9"/>
              </a:buClr>
              <a:buSzPct val="95000"/>
              <a:buFont typeface="Wingdings 2" panose="05020102010507070707" pitchFamily="18" charset="2"/>
            </a:pPr>
            <a:endParaRPr lang="en-US" altLang="zh-CN" sz="2400" dirty="0">
              <a:latin typeface="Constantia" panose="02030602050306030303" pitchFamily="18" charset="0"/>
              <a:ea typeface="宋体" panose="02010600030101010101" pitchFamily="2" charset="-122"/>
            </a:endParaRPr>
          </a:p>
          <a:p>
            <a:pPr marL="273050" indent="-273050">
              <a:lnSpc>
                <a:spcPct val="90000"/>
              </a:lnSpc>
              <a:spcBef>
                <a:spcPct val="20000"/>
              </a:spcBef>
              <a:buClr>
                <a:srgbClr val="0BD0D9"/>
              </a:buClr>
              <a:buSzPct val="95000"/>
              <a:buFont typeface="Wingdings 2" panose="05020102010507070707" pitchFamily="18" charset="2"/>
            </a:pPr>
            <a:endParaRPr lang="en-US" altLang="zh-CN" sz="2400" dirty="0">
              <a:latin typeface="Constantia" panose="02030602050306030303" pitchFamily="18" charset="0"/>
              <a:ea typeface="宋体" panose="02010600030101010101" pitchFamily="2"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p:cNvSpPr>
          <p:nvPr>
            <p:ph idx="1"/>
          </p:nvPr>
        </p:nvSpPr>
        <p:spPr>
          <a:xfrm>
            <a:off x="428625" y="1357313"/>
            <a:ext cx="8229600" cy="4389437"/>
          </a:xfrm>
          <a:ln/>
        </p:spPr>
        <p:txBody>
          <a:bodyPr vert="horz" wrap="square" lIns="91440" tIns="45720" rIns="91440" bIns="45720" anchor="t" anchorCtr="0"/>
          <a:lstStyle/>
          <a:p>
            <a:pPr>
              <a:lnSpc>
                <a:spcPct val="80000"/>
              </a:lnSpc>
              <a:buNone/>
            </a:pPr>
            <a:r>
              <a:rPr lang="en-US" altLang="zh-CN" sz="2400" b="1" dirty="0">
                <a:latin typeface="Times New Roman" panose="02020603050405020304" pitchFamily="18" charset="0"/>
              </a:rPr>
              <a:t> </a:t>
            </a:r>
            <a:r>
              <a:rPr lang="en-US" altLang="zh-CN" sz="2400" dirty="0">
                <a:latin typeface="Times New Roman" panose="02020603050405020304" pitchFamily="18" charset="0"/>
              </a:rPr>
              <a:t>Entry:    Dr.   Depr. Exp.  </a:t>
            </a:r>
          </a:p>
          <a:p>
            <a:pPr>
              <a:lnSpc>
                <a:spcPct val="80000"/>
              </a:lnSpc>
              <a:buNone/>
            </a:pPr>
            <a:r>
              <a:rPr lang="en-US" altLang="zh-CN" sz="2400" dirty="0">
                <a:latin typeface="Times New Roman" panose="02020603050405020304" pitchFamily="18" charset="0"/>
              </a:rPr>
              <a:t>                       Cr.  Accumulated Depr. </a:t>
            </a:r>
          </a:p>
          <a:p>
            <a:pPr>
              <a:lnSpc>
                <a:spcPct val="80000"/>
              </a:lnSpc>
              <a:buNone/>
            </a:pPr>
            <a:r>
              <a:rPr lang="en-US" altLang="zh-CN" sz="2400" b="1" dirty="0">
                <a:latin typeface="Times New Roman" panose="02020603050405020304" pitchFamily="18" charset="0"/>
              </a:rPr>
              <a:t> c. Disposition</a:t>
            </a:r>
          </a:p>
          <a:p>
            <a:pPr>
              <a:lnSpc>
                <a:spcPct val="80000"/>
              </a:lnSpc>
            </a:pPr>
            <a:r>
              <a:rPr lang="en-US" altLang="zh-CN" sz="2400" dirty="0">
                <a:latin typeface="Times New Roman" panose="02020603050405020304" pitchFamily="18" charset="0"/>
              </a:rPr>
              <a:t>Retirement or abandon</a:t>
            </a:r>
          </a:p>
          <a:p>
            <a:pPr>
              <a:lnSpc>
                <a:spcPct val="80000"/>
              </a:lnSpc>
            </a:pPr>
            <a:r>
              <a:rPr lang="en-US" altLang="zh-CN" sz="2400" dirty="0">
                <a:latin typeface="Times New Roman" panose="02020603050405020304" pitchFamily="18" charset="0"/>
              </a:rPr>
              <a:t>Sold</a:t>
            </a:r>
          </a:p>
          <a:p>
            <a:pPr>
              <a:lnSpc>
                <a:spcPct val="80000"/>
              </a:lnSpc>
            </a:pPr>
            <a:r>
              <a:rPr lang="en-US" altLang="zh-CN" sz="2400" dirty="0">
                <a:latin typeface="Times New Roman" panose="02020603050405020304" pitchFamily="18" charset="0"/>
              </a:rPr>
              <a:t>Trade-in</a:t>
            </a:r>
          </a:p>
          <a:p>
            <a:pPr>
              <a:lnSpc>
                <a:spcPct val="80000"/>
              </a:lnSpc>
            </a:pPr>
            <a:r>
              <a:rPr lang="en-US" altLang="zh-CN" sz="2400" dirty="0">
                <a:latin typeface="Times New Roman" panose="02020603050405020304" pitchFamily="18" charset="0"/>
              </a:rPr>
              <a:t>Donation</a:t>
            </a:r>
          </a:p>
          <a:p>
            <a:pPr>
              <a:lnSpc>
                <a:spcPct val="80000"/>
              </a:lnSpc>
              <a:buNone/>
            </a:pPr>
            <a:r>
              <a:rPr lang="en-US" altLang="zh-CN" sz="2400" b="1" dirty="0">
                <a:latin typeface="Times New Roman" panose="02020603050405020304" pitchFamily="18" charset="0"/>
              </a:rPr>
              <a:t>2.Intangible Assets</a:t>
            </a:r>
          </a:p>
          <a:p>
            <a:pPr>
              <a:lnSpc>
                <a:spcPct val="80000"/>
              </a:lnSpc>
            </a:pPr>
            <a:r>
              <a:rPr lang="en-US" altLang="zh-CN" sz="2400" dirty="0">
                <a:latin typeface="Times New Roman" panose="02020603050405020304" pitchFamily="18" charset="0"/>
              </a:rPr>
              <a:t>Patents</a:t>
            </a:r>
          </a:p>
          <a:p>
            <a:pPr>
              <a:lnSpc>
                <a:spcPct val="80000"/>
              </a:lnSpc>
            </a:pPr>
            <a:r>
              <a:rPr lang="en-US" altLang="zh-CN" sz="2400" dirty="0">
                <a:latin typeface="Times New Roman" panose="02020603050405020304" pitchFamily="18" charset="0"/>
              </a:rPr>
              <a:t>Copyrights and trademarks</a:t>
            </a:r>
          </a:p>
          <a:p>
            <a:pPr>
              <a:lnSpc>
                <a:spcPct val="80000"/>
              </a:lnSpc>
            </a:pPr>
            <a:r>
              <a:rPr lang="en-US" altLang="zh-CN" sz="2400" dirty="0">
                <a:latin typeface="Times New Roman" panose="02020603050405020304" pitchFamily="18" charset="0"/>
              </a:rPr>
              <a:t>Goodwill</a:t>
            </a:r>
          </a:p>
          <a:p>
            <a:pPr>
              <a:lnSpc>
                <a:spcPct val="80000"/>
              </a:lnSpc>
            </a:pPr>
            <a:endParaRPr lang="zh-CN"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内容占位符 4"/>
          <p:cNvSpPr txBox="1"/>
          <p:nvPr/>
        </p:nvSpPr>
        <p:spPr>
          <a:xfrm>
            <a:off x="0" y="0"/>
            <a:ext cx="9144000" cy="6858000"/>
          </a:xfrm>
          <a:prstGeom prst="rect">
            <a:avLst/>
          </a:prstGeom>
          <a:noFill/>
          <a:ln w="9525">
            <a:noFill/>
          </a:ln>
        </p:spPr>
        <p:txBody>
          <a:bodyPr anchor="t" anchorCtr="0"/>
          <a:lstStyle/>
          <a:p>
            <a:pPr marL="273050" indent="-273050">
              <a:spcBef>
                <a:spcPct val="20000"/>
              </a:spcBef>
              <a:buClr>
                <a:srgbClr val="0BD0D9"/>
              </a:buClr>
              <a:buSzPct val="95000"/>
              <a:buFont typeface="Wingdings 2" panose="05020102010507070707" pitchFamily="18"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b="1" dirty="0">
                <a:latin typeface="Times New Roman" panose="02020603050405020304" pitchFamily="18" charset="0"/>
                <a:ea typeface="宋体" panose="02010600030101010101" pitchFamily="2" charset="-122"/>
              </a:rPr>
              <a:t>3.Natural  Resources</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Timberland</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Oil and Gas Resources</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Mineral Deposits</a:t>
            </a:r>
          </a:p>
          <a:p>
            <a:pPr marL="273050" indent="-273050">
              <a:spcBef>
                <a:spcPct val="20000"/>
              </a:spcBef>
              <a:buClr>
                <a:srgbClr val="0BD0D9"/>
              </a:buClr>
              <a:buSzPct val="95000"/>
              <a:buFont typeface="Wingdings" panose="05000000000000000000" pitchFamily="2"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2" panose="05020102010507070707" pitchFamily="18" charset="2"/>
            </a:pPr>
            <a:r>
              <a:rPr lang="en-US" altLang="zh-CN" sz="2400" b="1" dirty="0">
                <a:latin typeface="Times New Roman" panose="02020603050405020304" pitchFamily="18" charset="0"/>
                <a:ea typeface="宋体" panose="02010600030101010101" pitchFamily="2" charset="-122"/>
              </a:rPr>
              <a:t>4.Extending knowledge</a:t>
            </a:r>
            <a:r>
              <a:rPr lang="en-US" altLang="zh-CN" sz="2400" b="1" dirty="0">
                <a:latin typeface="Times New Roman" panose="02020603050405020304" pitchFamily="18" charset="0"/>
                <a:ea typeface="Times New Roman" panose="02020603050405020304" pitchFamily="18" charset="0"/>
              </a:rPr>
              <a:t>——</a:t>
            </a:r>
            <a:r>
              <a:rPr lang="en-US" altLang="zh-CN" sz="2400" b="1" dirty="0">
                <a:latin typeface="Times New Roman" panose="02020603050405020304" pitchFamily="18" charset="0"/>
                <a:ea typeface="宋体" panose="02010600030101010101" pitchFamily="2" charset="-122"/>
              </a:rPr>
              <a:t>Non-monetary Transaction</a:t>
            </a: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   Exchanges of Dissimilar Assets</a:t>
            </a:r>
          </a:p>
          <a:p>
            <a:pPr marL="273050" indent="-273050">
              <a:spcBef>
                <a:spcPct val="20000"/>
              </a:spcBef>
              <a:buClr>
                <a:srgbClr val="0BD0D9"/>
              </a:buClr>
              <a:buSzPct val="95000"/>
              <a:buFont typeface="Wingdings 2" panose="05020102010507070707" pitchFamily="18" charset="2"/>
            </a:pPr>
            <a:r>
              <a:rPr lang="en-US" altLang="zh-CN" sz="2400" dirty="0">
                <a:latin typeface="Times New Roman" panose="02020603050405020304" pitchFamily="18" charset="0"/>
                <a:ea typeface="宋体" panose="02010600030101010101" pitchFamily="2" charset="-122"/>
              </a:rPr>
              <a:t>   Exchanges of Similar Assets</a:t>
            </a:r>
          </a:p>
          <a:p>
            <a:pPr marL="273050" indent="-273050">
              <a:spcBef>
                <a:spcPct val="20000"/>
              </a:spcBef>
              <a:buClr>
                <a:srgbClr val="0BD0D9"/>
              </a:buClr>
              <a:buSzPct val="95000"/>
              <a:buFont typeface="Wingdings 2" panose="05020102010507070707" pitchFamily="18" charset="2"/>
            </a:pP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3"/>
          <p:cNvSpPr>
            <a:spLocks noGrp="1"/>
          </p:cNvSpPr>
          <p:nvPr>
            <p:ph idx="1"/>
          </p:nvPr>
        </p:nvSpPr>
        <p:spPr>
          <a:xfrm>
            <a:off x="214313" y="2071688"/>
            <a:ext cx="8715375" cy="2857500"/>
          </a:xfrm>
          <a:ln/>
        </p:spPr>
        <p:txBody>
          <a:bodyPr vert="horz" wrap="square" lIns="91440" tIns="45720" rIns="91440" bIns="45720" anchor="t" anchorCtr="0"/>
          <a:lstStyle/>
          <a:p>
            <a:pPr>
              <a:lnSpc>
                <a:spcPct val="90000"/>
              </a:lnSpc>
              <a:buNone/>
            </a:pPr>
            <a:r>
              <a:rPr lang="en-US" altLang="zh-CN" sz="1800" b="1" dirty="0">
                <a:latin typeface="Times New Roman" panose="02020603050405020304" pitchFamily="18" charset="0"/>
              </a:rPr>
              <a:t>          1. In which of the following situations should the named company not record any depreciation   expense on the asset described?</a:t>
            </a:r>
          </a:p>
          <a:p>
            <a:pPr>
              <a:lnSpc>
                <a:spcPct val="90000"/>
              </a:lnSpc>
              <a:buNone/>
            </a:pPr>
            <a:r>
              <a:rPr lang="en-US" altLang="zh-CN" sz="1800" b="1" dirty="0">
                <a:latin typeface="Times New Roman" panose="02020603050405020304" pitchFamily="18" charset="0"/>
              </a:rPr>
              <a:t>           a. Commuter Airline is required by law to maintain its aircraft in "as good as new" condition,</a:t>
            </a:r>
          </a:p>
          <a:p>
            <a:pPr>
              <a:lnSpc>
                <a:spcPct val="90000"/>
              </a:lnSpc>
              <a:buNone/>
            </a:pPr>
            <a:r>
              <a:rPr lang="en-US" altLang="zh-CN" sz="1800" b="1" dirty="0">
                <a:latin typeface="Times New Roman" panose="02020603050405020304" pitchFamily="18" charset="0"/>
              </a:rPr>
              <a:t>           b. Metro Advertising owns an office building that has been increasing in value each year since it was purchased,</a:t>
            </a:r>
          </a:p>
          <a:p>
            <a:pPr>
              <a:lnSpc>
                <a:spcPct val="90000"/>
              </a:lnSpc>
              <a:buNone/>
            </a:pPr>
            <a:r>
              <a:rPr lang="en-US" altLang="zh-CN" sz="1800" b="1" dirty="0">
                <a:latin typeface="Times New Roman" panose="02020603050405020304" pitchFamily="18" charset="0"/>
              </a:rPr>
              <a:t>           c. Computer Sales Company has in inventory a new type of computer,  designed "never to become obsolete."</a:t>
            </a:r>
          </a:p>
          <a:p>
            <a:pPr>
              <a:lnSpc>
                <a:spcPct val="90000"/>
              </a:lnSpc>
              <a:buNone/>
            </a:pPr>
            <a:r>
              <a:rPr lang="en-US" altLang="zh-CN" sz="1800" b="1" dirty="0">
                <a:latin typeface="Times New Roman" panose="02020603050405020304" pitchFamily="18" charset="0"/>
              </a:rPr>
              <a:t>           d. None of the above answers is correct--in each case, the named company should record depreciation on the asset described.</a:t>
            </a:r>
          </a:p>
          <a:p>
            <a:pPr>
              <a:lnSpc>
                <a:spcPct val="90000"/>
              </a:lnSpc>
              <a:buNone/>
            </a:pPr>
            <a:endParaRPr lang="en-US" altLang="zh-CN" sz="1800" b="1" dirty="0">
              <a:latin typeface="Times New Roman" panose="02020603050405020304" pitchFamily="18" charset="0"/>
              <a:ea typeface="Times New Roman" panose="02020603050405020304" pitchFamily="18" charset="0"/>
            </a:endParaRPr>
          </a:p>
        </p:txBody>
      </p:sp>
      <p:sp>
        <p:nvSpPr>
          <p:cNvPr id="82946" name="Rectangle 2"/>
          <p:cNvSpPr txBox="1"/>
          <p:nvPr/>
        </p:nvSpPr>
        <p:spPr>
          <a:xfrm>
            <a:off x="0" y="287338"/>
            <a:ext cx="9144000" cy="428625"/>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Multiple-choice question</a:t>
            </a:r>
            <a:r>
              <a:rPr lang="en-US" altLang="zh-CN" sz="2800" b="1" dirty="0">
                <a:solidFill>
                  <a:schemeClr val="tx2"/>
                </a:solidFill>
                <a:latin typeface="Times New Roman" panose="02020603050405020304" pitchFamily="18" charset="0"/>
                <a:ea typeface="隶书" panose="02010509060101010101" pitchFamily="49" charset="-122"/>
              </a:rPr>
              <a:t>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p:cNvSpPr>
          <p:nvPr>
            <p:ph idx="1"/>
          </p:nvPr>
        </p:nvSpPr>
        <p:spPr>
          <a:xfrm>
            <a:off x="428625" y="1571625"/>
            <a:ext cx="8229600" cy="4714875"/>
          </a:xfrm>
          <a:ln/>
        </p:spPr>
        <p:txBody>
          <a:bodyPr vert="horz" wrap="square" lIns="91440" tIns="45720" rIns="91440" bIns="45720" anchor="t" anchorCtr="0"/>
          <a:lstStyle/>
          <a:p>
            <a:pPr>
              <a:buNone/>
            </a:pPr>
            <a:r>
              <a:rPr lang="en-US" altLang="zh-CN" sz="1800" b="1" dirty="0">
                <a:latin typeface="Times New Roman" panose="02020603050405020304" pitchFamily="18" charset="0"/>
              </a:rPr>
              <a:t>           2. Which of the following statements is (are) correct?</a:t>
            </a:r>
          </a:p>
          <a:p>
            <a:pPr>
              <a:buNone/>
            </a:pPr>
            <a:r>
              <a:rPr lang="en-US" altLang="zh-CN" sz="1800" b="1" dirty="0">
                <a:latin typeface="Times New Roman" panose="02020603050405020304" pitchFamily="18" charset="0"/>
              </a:rPr>
              <a:t>	      a. Accumulated depreciation represents a cash fund being accumulated for the replacement  of plant assets.</a:t>
            </a:r>
          </a:p>
          <a:p>
            <a:pPr>
              <a:buNone/>
            </a:pPr>
            <a:r>
              <a:rPr lang="en-US" altLang="zh-CN" sz="1800" b="1" dirty="0">
                <a:latin typeface="Times New Roman" panose="02020603050405020304" pitchFamily="18" charset="0"/>
              </a:rPr>
              <a:t>	      b. The cost of a machine includes the cost of repairing damage to the machine during the installation process.</a:t>
            </a:r>
          </a:p>
          <a:p>
            <a:pPr>
              <a:buNone/>
            </a:pPr>
            <a:r>
              <a:rPr lang="en-US" altLang="zh-CN" sz="1800" b="1" dirty="0">
                <a:latin typeface="Times New Roman" panose="02020603050405020304" pitchFamily="18" charset="0"/>
              </a:rPr>
              <a:t>           c. A company may use different depreciation methods in its financial statements and its income tax return.</a:t>
            </a:r>
          </a:p>
          <a:p>
            <a:pPr>
              <a:buNone/>
            </a:pPr>
            <a:r>
              <a:rPr lang="en-US" altLang="zh-CN" sz="1800" b="1" dirty="0">
                <a:latin typeface="Times New Roman" panose="02020603050405020304" pitchFamily="18" charset="0"/>
              </a:rPr>
              <a:t>	      d. The use of an accelerated depreciation method causes an</a:t>
            </a:r>
            <a:r>
              <a:rPr lang="zh-CN" altLang="en-US" sz="1800" b="1" dirty="0">
                <a:latin typeface="Times New Roman" panose="02020603050405020304" pitchFamily="18" charset="0"/>
              </a:rPr>
              <a:t> </a:t>
            </a:r>
            <a:r>
              <a:rPr lang="en-US" altLang="zh-CN" sz="1800" b="1" dirty="0">
                <a:latin typeface="Times New Roman" panose="02020603050405020304" pitchFamily="18" charset="0"/>
              </a:rPr>
              <a:t>asset to wear out more quickly than does use of the  straight-line method.</a:t>
            </a:r>
          </a:p>
          <a:p>
            <a:pPr>
              <a:lnSpc>
                <a:spcPct val="90000"/>
              </a:lnSpc>
              <a:buNone/>
            </a:pPr>
            <a:r>
              <a:rPr lang="en-US" altLang="zh-CN" sz="1800" b="1" dirty="0">
                <a:latin typeface="Times New Roman" panose="02020603050405020304" pitchFamily="18" charset="0"/>
              </a:rPr>
              <a:t>           3. On April 1, 2014, Sanders Construction paid $10 000 for equipment with estimated useful    life of 10 years and a residual value of $2 000. The company uses the double-declining-balance    method of depreciation and applies the half-year convention to fractional periods. In 2015, the    amount of depreciation expense to be recognized on this equipment is:</a:t>
            </a:r>
          </a:p>
          <a:p>
            <a:pPr>
              <a:lnSpc>
                <a:spcPct val="90000"/>
              </a:lnSpc>
              <a:buNone/>
            </a:pPr>
            <a:r>
              <a:rPr lang="en-US" altLang="zh-CN" sz="1800" b="1" dirty="0">
                <a:latin typeface="Times New Roman" panose="02020603050405020304" pitchFamily="18" charset="0"/>
              </a:rPr>
              <a:t>	      a. $1 600.   b. $1 440.   c. $1 280.   d. Some other amount</a:t>
            </a:r>
          </a:p>
          <a:p>
            <a:pPr>
              <a:buNone/>
            </a:pP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Grp="1"/>
          </p:cNvSpPr>
          <p:nvPr>
            <p:ph idx="1"/>
          </p:nvPr>
        </p:nvSpPr>
        <p:spPr>
          <a:xfrm>
            <a:off x="428625" y="1428750"/>
            <a:ext cx="8229600" cy="4000500"/>
          </a:xfrm>
          <a:ln/>
        </p:spPr>
        <p:txBody>
          <a:bodyPr vert="horz" wrap="square" lIns="91440" tIns="45720" rIns="91440" bIns="45720" anchor="t" anchorCtr="0"/>
          <a:lstStyle/>
          <a:p>
            <a:pPr>
              <a:lnSpc>
                <a:spcPct val="90000"/>
              </a:lnSpc>
              <a:buNone/>
            </a:pPr>
            <a:endParaRPr lang="en-US" altLang="zh-CN" sz="1800" b="1" dirty="0">
              <a:latin typeface="Times New Roman" panose="02020603050405020304" pitchFamily="18" charset="0"/>
            </a:endParaRPr>
          </a:p>
          <a:p>
            <a:pPr>
              <a:lnSpc>
                <a:spcPct val="90000"/>
              </a:lnSpc>
              <a:buNone/>
            </a:pPr>
            <a:r>
              <a:rPr lang="en-US" altLang="zh-CN" sz="1800" b="1" dirty="0">
                <a:latin typeface="Times New Roman" panose="02020603050405020304" pitchFamily="18" charset="0"/>
              </a:rPr>
              <a:t>            4. Evergreen Mfg. is a rapidly growing company that acquires equipment every year. Evergreen uses straight-line depreciation in its financial statements and an accelerated method in its tax returns. Identify all correct statements (More than one of the following answers may be correct.):</a:t>
            </a:r>
          </a:p>
          <a:p>
            <a:pPr>
              <a:lnSpc>
                <a:spcPct val="90000"/>
              </a:lnSpc>
              <a:buNone/>
            </a:pPr>
            <a:r>
              <a:rPr lang="en-US" altLang="zh-CN" sz="1800" b="1" dirty="0">
                <a:latin typeface="Times New Roman" panose="02020603050405020304" pitchFamily="18" charset="0"/>
              </a:rPr>
              <a:t>            a. Using straight-line depreciation in the financial  statements instead of an accelerated  method reduces  Evergreen's reported net income.</a:t>
            </a:r>
          </a:p>
          <a:p>
            <a:pPr>
              <a:lnSpc>
                <a:spcPct val="90000"/>
              </a:lnSpc>
              <a:buNone/>
            </a:pPr>
            <a:r>
              <a:rPr lang="en-US" altLang="zh-CN" sz="1800" b="1" dirty="0">
                <a:latin typeface="Times New Roman" panose="02020603050405020304" pitchFamily="18" charset="0"/>
              </a:rPr>
              <a:t>            b. Using straight-line depreciation in the financial routs instead of an accelerated   method increases Evergreen's  annual net cash flow.</a:t>
            </a:r>
          </a:p>
          <a:p>
            <a:pPr>
              <a:lnSpc>
                <a:spcPct val="90000"/>
              </a:lnSpc>
              <a:buNone/>
            </a:pPr>
            <a:r>
              <a:rPr lang="en-US" altLang="zh-CN" sz="1800" b="1" dirty="0">
                <a:latin typeface="Times New Roman" panose="02020603050405020304" pitchFamily="18" charset="0"/>
              </a:rPr>
              <a:t>            c. Using an accelerated method instead of straight-line in income tax returns increases Evergreen's net cash flow.</a:t>
            </a:r>
          </a:p>
          <a:p>
            <a:pPr>
              <a:lnSpc>
                <a:spcPct val="90000"/>
              </a:lnSpc>
              <a:buNone/>
            </a:pPr>
            <a:r>
              <a:rPr lang="en-US" altLang="zh-CN" sz="1800" b="1" dirty="0">
                <a:latin typeface="Times New Roman" panose="02020603050405020304" pitchFamily="18" charset="0"/>
              </a:rPr>
              <a:t>            d. As long as Evergreen keeps growing, it will probably report more depreciation in its income tax returns each year than it does in its financial statements.</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3"/>
          <p:cNvSpPr>
            <a:spLocks noGrp="1"/>
          </p:cNvSpPr>
          <p:nvPr>
            <p:ph idx="1"/>
          </p:nvPr>
        </p:nvSpPr>
        <p:spPr>
          <a:xfrm>
            <a:off x="500063" y="2214563"/>
            <a:ext cx="8229600" cy="2071687"/>
          </a:xfrm>
          <a:ln/>
        </p:spPr>
        <p:txBody>
          <a:bodyPr vert="horz" wrap="square" lIns="91440" tIns="45720" rIns="91440" bIns="45720" anchor="t" anchorCtr="0"/>
          <a:lstStyle/>
          <a:p>
            <a:pPr>
              <a:lnSpc>
                <a:spcPct val="90000"/>
              </a:lnSpc>
              <a:buNone/>
            </a:pPr>
            <a:r>
              <a:rPr lang="en-US" altLang="zh-CN" sz="1800" b="1" dirty="0">
                <a:latin typeface="Times New Roman" panose="02020603050405020304" pitchFamily="18" charset="0"/>
              </a:rPr>
              <a:t>           5. Ladd Company sold a plant asset that originally cost $50 000 for $22 000 cash. If Ladd correctly reports a $5 000 gain on this sale, the accumulated depreciation on the asset at the date  of sale must have been:</a:t>
            </a:r>
          </a:p>
          <a:p>
            <a:pPr>
              <a:lnSpc>
                <a:spcPct val="90000"/>
              </a:lnSpc>
              <a:buNone/>
            </a:pPr>
            <a:r>
              <a:rPr lang="en-US" altLang="zh-CN" sz="1800" b="1" dirty="0">
                <a:latin typeface="Times New Roman" panose="02020603050405020304" pitchFamily="18" charset="0"/>
              </a:rPr>
              <a:t>           a. $33 000.   </a:t>
            </a:r>
          </a:p>
          <a:p>
            <a:pPr>
              <a:lnSpc>
                <a:spcPct val="90000"/>
              </a:lnSpc>
              <a:buNone/>
            </a:pPr>
            <a:r>
              <a:rPr lang="en-US" altLang="zh-CN" sz="1800" b="1" dirty="0">
                <a:latin typeface="Times New Roman" panose="02020603050405020304" pitchFamily="18" charset="0"/>
              </a:rPr>
              <a:t>           b.  $28 000.   </a:t>
            </a:r>
          </a:p>
          <a:p>
            <a:pPr>
              <a:lnSpc>
                <a:spcPct val="90000"/>
              </a:lnSpc>
              <a:buNone/>
            </a:pPr>
            <a:r>
              <a:rPr lang="en-US" altLang="zh-CN" sz="1800" b="1" dirty="0">
                <a:latin typeface="Times New Roman" panose="02020603050405020304" pitchFamily="18" charset="0"/>
              </a:rPr>
              <a:t>           c.  $23 000.   </a:t>
            </a:r>
          </a:p>
          <a:p>
            <a:pPr>
              <a:lnSpc>
                <a:spcPct val="90000"/>
              </a:lnSpc>
              <a:buNone/>
            </a:pPr>
            <a:r>
              <a:rPr lang="en-US" altLang="zh-CN" sz="1800" b="1" dirty="0">
                <a:latin typeface="Times New Roman" panose="02020603050405020304" pitchFamily="18" charset="0"/>
              </a:rPr>
              <a:t>           d. Some other amount.</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3"/>
          <p:cNvSpPr>
            <a:spLocks noGrp="1"/>
          </p:cNvSpPr>
          <p:nvPr>
            <p:ph idx="1"/>
          </p:nvPr>
        </p:nvSpPr>
        <p:spPr>
          <a:xfrm>
            <a:off x="500063" y="1143000"/>
            <a:ext cx="8229600" cy="4357688"/>
          </a:xfrm>
          <a:ln/>
        </p:spPr>
        <p:txBody>
          <a:bodyPr vert="horz" wrap="square" lIns="91440" tIns="45720" rIns="91440" bIns="45720" anchor="t" anchorCtr="0"/>
          <a:lstStyle/>
          <a:p>
            <a:pPr>
              <a:lnSpc>
                <a:spcPct val="80000"/>
              </a:lnSpc>
              <a:buNone/>
            </a:pPr>
            <a:r>
              <a:rPr lang="en-US" altLang="zh-CN" sz="1800" b="1" dirty="0">
                <a:latin typeface="Times New Roman" panose="02020603050405020304" pitchFamily="18" charset="0"/>
              </a:rPr>
              <a:t>            1. Accounting for costs incurred for plant assets During 2014, Montgomery Co. made the following expenditures:</a:t>
            </a:r>
          </a:p>
          <a:p>
            <a:pPr>
              <a:lnSpc>
                <a:spcPct val="80000"/>
              </a:lnSpc>
              <a:buNone/>
            </a:pPr>
            <a:r>
              <a:rPr lang="en-US" altLang="zh-CN" sz="1800" b="1" dirty="0">
                <a:latin typeface="Times New Roman" panose="02020603050405020304" pitchFamily="18" charset="0"/>
              </a:rPr>
              <a:t>            Jan.2  Acquired land and building for $320 000 cash. The appraised  values of the land and building were $110 000 and $220 000,  respectively.</a:t>
            </a:r>
          </a:p>
          <a:p>
            <a:pPr>
              <a:lnSpc>
                <a:spcPct val="80000"/>
              </a:lnSpc>
              <a:buNone/>
            </a:pPr>
            <a:r>
              <a:rPr lang="en-US" altLang="zh-CN" sz="1800" b="1" dirty="0">
                <a:latin typeface="Times New Roman" panose="02020603050405020304" pitchFamily="18" charset="0"/>
              </a:rPr>
              <a:t>            Feb.15  Acquired machinery for $20 000 cash. Paid freight charges of $2 000 and on insurance premium of $480 to cover goods in    transit.</a:t>
            </a:r>
          </a:p>
          <a:p>
            <a:pPr>
              <a:lnSpc>
                <a:spcPct val="80000"/>
              </a:lnSpc>
              <a:buNone/>
            </a:pPr>
            <a:r>
              <a:rPr lang="en-US" altLang="zh-CN" sz="1800" b="1" dirty="0">
                <a:latin typeface="Times New Roman" panose="02020603050405020304" pitchFamily="18" charset="0"/>
              </a:rPr>
              <a:t>            Apr.4  Completed remodeling of building acquired on Jan.2 at a cost of         $65 000, paid in cash</a:t>
            </a:r>
          </a:p>
          <a:p>
            <a:pPr>
              <a:lnSpc>
                <a:spcPct val="80000"/>
              </a:lnSpc>
              <a:buNone/>
            </a:pPr>
            <a:r>
              <a:rPr lang="en-US" altLang="zh-CN" sz="1800" b="1" dirty="0">
                <a:latin typeface="Times New Roman" panose="02020603050405020304" pitchFamily="18" charset="0"/>
              </a:rPr>
              <a:t>            Jul.20  Performed periodic maintenance on machinery at a cost  of $2 400.</a:t>
            </a:r>
          </a:p>
          <a:p>
            <a:pPr>
              <a:lnSpc>
                <a:spcPct val="80000"/>
              </a:lnSpc>
              <a:buNone/>
            </a:pPr>
            <a:r>
              <a:rPr lang="en-US" altLang="zh-CN" sz="1800" b="1" dirty="0">
                <a:latin typeface="Times New Roman" panose="02020603050405020304" pitchFamily="18" charset="0"/>
              </a:rPr>
              <a:t>            Aug.3  Completed new foundation for machinery acquired on Feb.15 at a cost of $3 700. The original foundation, which was included in the cost of the machinery, was inadequate. Scrap from the old foundation was sold for $400.</a:t>
            </a:r>
          </a:p>
          <a:p>
            <a:pPr>
              <a:lnSpc>
                <a:spcPct val="80000"/>
              </a:lnSpc>
              <a:buNone/>
            </a:pPr>
            <a:r>
              <a:rPr lang="en-US" altLang="zh-CN" sz="1800" b="1" dirty="0">
                <a:latin typeface="Times New Roman" panose="02020603050405020304" pitchFamily="18" charset="0"/>
              </a:rPr>
              <a:t>            Nov.12  The machinery and equipment in the plant was rearranged to enhance the efficiency of the production process at the cost of $7 200.</a:t>
            </a:r>
          </a:p>
          <a:p>
            <a:pPr>
              <a:lnSpc>
                <a:spcPct val="80000"/>
              </a:lnSpc>
              <a:buNone/>
            </a:pPr>
            <a:r>
              <a:rPr lang="en-US" altLang="zh-CN" sz="1800" b="1" dirty="0">
                <a:latin typeface="Times New Roman" panose="02020603050405020304" pitchFamily="18" charset="0"/>
              </a:rPr>
              <a:t>            Required:</a:t>
            </a:r>
          </a:p>
          <a:p>
            <a:pPr>
              <a:lnSpc>
                <a:spcPct val="80000"/>
              </a:lnSpc>
              <a:buNone/>
            </a:pPr>
            <a:r>
              <a:rPr lang="en-US" altLang="zh-CN" sz="1800" b="1" dirty="0">
                <a:latin typeface="Times New Roman" panose="02020603050405020304" pitchFamily="18" charset="0"/>
              </a:rPr>
              <a:t>            Prepare journal entries to record all of the above transactions.</a:t>
            </a:r>
            <a:endParaRPr lang="zh-CN" altLang="en-US" sz="1800" b="1" dirty="0">
              <a:latin typeface="Times New Roman" panose="02020603050405020304" pitchFamily="18" charset="0"/>
            </a:endParaRPr>
          </a:p>
          <a:p>
            <a:pPr>
              <a:lnSpc>
                <a:spcPct val="80000"/>
              </a:lnSpc>
              <a:buNone/>
            </a:pPr>
            <a:endParaRPr lang="en-US" altLang="zh-CN" sz="1800" b="1" dirty="0">
              <a:latin typeface="Times New Roman" panose="02020603050405020304" pitchFamily="18" charset="0"/>
              <a:ea typeface="Times New Roman" panose="02020603050405020304" pitchFamily="18" charset="0"/>
            </a:endParaRPr>
          </a:p>
        </p:txBody>
      </p:sp>
      <p:sp>
        <p:nvSpPr>
          <p:cNvPr id="87042" name="Rectangle 2"/>
          <p:cNvSpPr txBox="1"/>
          <p:nvPr/>
        </p:nvSpPr>
        <p:spPr>
          <a:xfrm>
            <a:off x="0" y="287338"/>
            <a:ext cx="9144000" cy="490537"/>
          </a:xfrm>
          <a:prstGeom prst="rect">
            <a:avLst/>
          </a:prstGeom>
          <a:noFill/>
          <a:ln w="9525">
            <a:noFill/>
          </a:ln>
        </p:spPr>
        <p:txBody>
          <a:bodyPr lIns="0" rIns="0" bIns="0" anchor="b" anchorCtr="0"/>
          <a:lstStyle/>
          <a:p>
            <a:pPr algn="ctr" eaLnBrk="0" hangingPunct="0">
              <a:buClrTx/>
              <a:buFontTx/>
            </a:pPr>
            <a:r>
              <a:rPr lang="zh-CN" altLang="en-US" sz="2800" b="1" dirty="0">
                <a:solidFill>
                  <a:schemeClr val="tx2"/>
                </a:solidFill>
                <a:latin typeface="Times New Roman" panose="02020603050405020304" pitchFamily="18" charset="0"/>
                <a:ea typeface="隶书" panose="02010509060101010101" pitchFamily="49" charset="-122"/>
              </a:rPr>
              <a:t>E</a:t>
            </a:r>
            <a:r>
              <a:rPr lang="en-US" altLang="zh-CN" sz="2800" b="1" dirty="0" err="1">
                <a:solidFill>
                  <a:schemeClr val="tx2"/>
                </a:solidFill>
                <a:latin typeface="Times New Roman" panose="02020603050405020304" pitchFamily="18" charset="0"/>
                <a:ea typeface="隶书" panose="02010509060101010101" pitchFamily="49" charset="-122"/>
              </a:rPr>
              <a:t>xercises</a:t>
            </a:r>
            <a:endParaRPr lang="zh-CN" altLang="en-US" sz="2800" b="1" dirty="0">
              <a:solidFill>
                <a:schemeClr val="tx2"/>
              </a:solidFill>
              <a:latin typeface="Times New Roman" panose="02020603050405020304" pitchFamily="18" charset="0"/>
              <a:ea typeface="隶书" panose="02010509060101010101" pitchFamily="49"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内容占位符 2"/>
          <p:cNvSpPr>
            <a:spLocks noGrp="1"/>
          </p:cNvSpPr>
          <p:nvPr>
            <p:ph idx="1"/>
          </p:nvPr>
        </p:nvSpPr>
        <p:spPr>
          <a:xfrm>
            <a:off x="0" y="2357438"/>
            <a:ext cx="9144000" cy="2000250"/>
          </a:xfrm>
          <a:ln/>
        </p:spPr>
        <p:txBody>
          <a:bodyPr vert="horz" wrap="square" lIns="91440" tIns="45720" rIns="91440" bIns="45720" anchor="t" anchorCtr="0"/>
          <a:lstStyle/>
          <a:p>
            <a:pPr algn="ctr">
              <a:buNone/>
            </a:pPr>
            <a:r>
              <a:rPr lang="en-US" altLang="zh-CN" sz="4400" b="1" dirty="0">
                <a:latin typeface="Times New Roman" panose="02020603050405020304" pitchFamily="18" charset="0"/>
              </a:rPr>
              <a:t>Part Four</a:t>
            </a:r>
            <a:r>
              <a:rPr lang="en-US" altLang="zh-CN" dirty="0">
                <a:latin typeface="Times New Roman" panose="02020603050405020304" pitchFamily="18" charset="0"/>
              </a:rPr>
              <a:t>　</a:t>
            </a:r>
          </a:p>
          <a:p>
            <a:pPr algn="ctr">
              <a:buNone/>
            </a:pPr>
            <a:r>
              <a:rPr lang="en-US" altLang="zh-CN" sz="3600" b="1" dirty="0">
                <a:latin typeface="Times New Roman" panose="02020603050405020304" pitchFamily="18" charset="0"/>
              </a:rPr>
              <a:t>Accounting Elements (Liability and Equity)</a:t>
            </a:r>
            <a:r>
              <a:rPr lang="en-US" altLang="zh-CN" sz="3600" dirty="0"/>
              <a:t/>
            </a:r>
            <a:br>
              <a:rPr lang="en-US" altLang="zh-CN" sz="3600" dirty="0"/>
            </a:br>
            <a:r>
              <a:rPr lang="en-US" altLang="zh-CN" sz="3200" dirty="0">
                <a:latin typeface="Times New Roman" panose="02020603050405020304" pitchFamily="18" charset="0"/>
                <a:ea typeface="Times New Roman" panose="02020603050405020304" pitchFamily="18" charset="0"/>
              </a:rPr>
              <a:t>—</a:t>
            </a:r>
            <a:r>
              <a:rPr lang="en-US" altLang="zh-CN" sz="3200" dirty="0">
                <a:latin typeface="Times New Roman" panose="02020603050405020304" pitchFamily="18" charset="0"/>
              </a:rPr>
              <a:t>Recognition and Measurement</a:t>
            </a:r>
            <a:endParaRPr lang="zh-CN" altLang="en-US" sz="3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ph type="title"/>
          </p:nvPr>
        </p:nvSpPr>
        <p:spPr>
          <a:xfrm>
            <a:off x="0" y="287338"/>
            <a:ext cx="9144000" cy="428625"/>
          </a:xfrm>
          <a:ln/>
        </p:spPr>
        <p:txBody>
          <a:bodyPr vert="horz" wrap="square" lIns="0" tIns="45720" rIns="0" bIns="0" anchor="b" anchorCtr="0"/>
          <a:lstStyle/>
          <a:p>
            <a:pPr algn="ctr"/>
            <a:r>
              <a:rPr lang="zh-CN" altLang="en-US" sz="2800" b="1" dirty="0">
                <a:latin typeface="Times New Roman" panose="02020603050405020304" pitchFamily="18" charset="0"/>
              </a:rPr>
              <a:t>Multiple-choice question</a:t>
            </a:r>
            <a:r>
              <a:rPr lang="en-US" altLang="zh-CN" sz="2800" b="1" dirty="0">
                <a:latin typeface="Times New Roman" panose="02020603050405020304" pitchFamily="18" charset="0"/>
              </a:rPr>
              <a:t>s</a:t>
            </a:r>
            <a:endParaRPr lang="zh-CN" altLang="en-US" sz="2800" b="1" dirty="0">
              <a:latin typeface="Times New Roman" panose="02020603050405020304" pitchFamily="18" charset="0"/>
              <a:ea typeface="Times New Roman" panose="02020603050405020304" pitchFamily="18" charset="0"/>
            </a:endParaRPr>
          </a:p>
        </p:txBody>
      </p:sp>
      <p:sp>
        <p:nvSpPr>
          <p:cNvPr id="13314" name="Rectangle 3"/>
          <p:cNvSpPr>
            <a:spLocks noGrp="1"/>
          </p:cNvSpPr>
          <p:nvPr>
            <p:ph idx="1"/>
          </p:nvPr>
        </p:nvSpPr>
        <p:spPr>
          <a:xfrm>
            <a:off x="468313" y="1071563"/>
            <a:ext cx="8424862" cy="4786312"/>
          </a:xfrm>
          <a:ln/>
        </p:spPr>
        <p:txBody>
          <a:bodyPr vert="horz" wrap="square" lIns="91440" tIns="45720" rIns="91440" bIns="45720" anchor="t" anchorCtr="0"/>
          <a:lstStyle/>
          <a:p>
            <a:pPr>
              <a:lnSpc>
                <a:spcPct val="90000"/>
              </a:lnSpc>
              <a:buNone/>
            </a:pPr>
            <a:r>
              <a:rPr lang="en-US" altLang="zh-CN" sz="1800" b="1" dirty="0">
                <a:latin typeface="Times New Roman" panose="02020603050405020304" pitchFamily="18" charset="0"/>
              </a:rPr>
              <a:t>      1. Which of the following does not describe accounting?</a:t>
            </a:r>
          </a:p>
          <a:p>
            <a:pPr>
              <a:lnSpc>
                <a:spcPct val="90000"/>
              </a:lnSpc>
            </a:pPr>
            <a:r>
              <a:rPr lang="en-US" altLang="zh-CN" sz="1800" b="1" dirty="0">
                <a:latin typeface="Times New Roman" panose="02020603050405020304" pitchFamily="18" charset="0"/>
              </a:rPr>
              <a:t>     a.  Language of business.</a:t>
            </a:r>
          </a:p>
          <a:p>
            <a:pPr>
              <a:lnSpc>
                <a:spcPct val="90000"/>
              </a:lnSpc>
            </a:pPr>
            <a:r>
              <a:rPr lang="en-US" altLang="zh-CN" sz="1800" b="1" dirty="0">
                <a:latin typeface="Times New Roman" panose="02020603050405020304" pitchFamily="18" charset="0"/>
              </a:rPr>
              <a:t>     b.  An end rather than a means to an end.</a:t>
            </a:r>
          </a:p>
          <a:p>
            <a:pPr>
              <a:lnSpc>
                <a:spcPct val="90000"/>
              </a:lnSpc>
            </a:pPr>
            <a:r>
              <a:rPr lang="en-US" altLang="zh-CN" sz="1800" b="1" dirty="0">
                <a:latin typeface="Times New Roman" panose="02020603050405020304" pitchFamily="18" charset="0"/>
              </a:rPr>
              <a:t>     c.  Useful for decision making.</a:t>
            </a:r>
          </a:p>
          <a:p>
            <a:pPr>
              <a:lnSpc>
                <a:spcPct val="90000"/>
              </a:lnSpc>
            </a:pPr>
            <a:r>
              <a:rPr lang="en-US" altLang="zh-CN" sz="1800" b="1" dirty="0">
                <a:latin typeface="Times New Roman" panose="02020603050405020304" pitchFamily="18" charset="0"/>
              </a:rPr>
              <a:t>     d.  Used by business, government, nonprofit organizations, and    </a:t>
            </a:r>
          </a:p>
          <a:p>
            <a:pPr>
              <a:lnSpc>
                <a:spcPct val="90000"/>
              </a:lnSpc>
            </a:pPr>
            <a:r>
              <a:rPr lang="en-US" altLang="zh-CN" sz="1800" b="1" dirty="0">
                <a:latin typeface="Times New Roman" panose="02020603050405020304" pitchFamily="18" charset="0"/>
              </a:rPr>
              <a:t>        individuals.</a:t>
            </a:r>
          </a:p>
          <a:p>
            <a:pPr>
              <a:lnSpc>
                <a:spcPct val="90000"/>
              </a:lnSpc>
              <a:buNone/>
            </a:pPr>
            <a:endParaRPr lang="en-US" altLang="zh-CN" sz="1800" b="1" dirty="0">
              <a:latin typeface="Times New Roman" panose="02020603050405020304" pitchFamily="18" charset="0"/>
            </a:endParaRPr>
          </a:p>
          <a:p>
            <a:pPr>
              <a:lnSpc>
                <a:spcPct val="90000"/>
              </a:lnSpc>
            </a:pPr>
            <a:r>
              <a:rPr lang="en-US" altLang="zh-CN" sz="1800" b="1" dirty="0">
                <a:latin typeface="Times New Roman" panose="02020603050405020304" pitchFamily="18" charset="0"/>
              </a:rPr>
              <a:t>    2. To understand and use accounting information in making economic decisions, you must understand:</a:t>
            </a:r>
          </a:p>
          <a:p>
            <a:pPr>
              <a:lnSpc>
                <a:spcPct val="90000"/>
              </a:lnSpc>
            </a:pPr>
            <a:r>
              <a:rPr lang="en-US" altLang="zh-CN" sz="1800" b="1" dirty="0">
                <a:latin typeface="Times New Roman" panose="02020603050405020304" pitchFamily="18" charset="0"/>
              </a:rPr>
              <a:t>      a.  The nature of economic activities that accounting information describes.</a:t>
            </a:r>
          </a:p>
          <a:p>
            <a:pPr>
              <a:lnSpc>
                <a:spcPct val="90000"/>
              </a:lnSpc>
            </a:pPr>
            <a:r>
              <a:rPr lang="en-US" altLang="zh-CN" sz="1800" b="1" dirty="0">
                <a:latin typeface="Times New Roman" panose="02020603050405020304" pitchFamily="18" charset="0"/>
              </a:rPr>
              <a:t>      b.  The assumptions and measurement techniques revolved in developing accounting information.</a:t>
            </a:r>
          </a:p>
          <a:p>
            <a:pPr>
              <a:lnSpc>
                <a:spcPct val="90000"/>
              </a:lnSpc>
            </a:pPr>
            <a:r>
              <a:rPr lang="en-US" altLang="zh-CN" sz="1800" b="1" dirty="0">
                <a:latin typeface="Times New Roman" panose="02020603050405020304" pitchFamily="18" charset="0"/>
              </a:rPr>
              <a:t>      c.  Which information is relevant for a particular type of decision that is being made.</a:t>
            </a:r>
          </a:p>
          <a:p>
            <a:pPr>
              <a:lnSpc>
                <a:spcPct val="90000"/>
              </a:lnSpc>
            </a:pPr>
            <a:r>
              <a:rPr lang="en-US" altLang="zh-CN" sz="1800" b="1" dirty="0">
                <a:latin typeface="Times New Roman" panose="02020603050405020304" pitchFamily="18" charset="0"/>
              </a:rPr>
              <a:t>      d.  All of the above.</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标题 3"/>
          <p:cNvSpPr>
            <a:spLocks noGrp="1"/>
          </p:cNvSpPr>
          <p:nvPr>
            <p:ph type="title" idx="4294967295"/>
          </p:nvPr>
        </p:nvSpPr>
        <p:spPr>
          <a:xfrm>
            <a:off x="0" y="0"/>
            <a:ext cx="9144000" cy="1143000"/>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Eight</a:t>
            </a:r>
            <a:r>
              <a:rPr lang="en-US" altLang="zh-CN" dirty="0"/>
              <a:t/>
            </a:r>
            <a:br>
              <a:rPr lang="en-US" altLang="zh-CN" dirty="0"/>
            </a:br>
            <a:r>
              <a:rPr lang="en-US" altLang="zh-CN" sz="2800" b="1" dirty="0">
                <a:solidFill>
                  <a:srgbClr val="004E6D"/>
                </a:solidFill>
                <a:latin typeface="Times New Roman" panose="02020603050405020304" pitchFamily="18" charset="0"/>
              </a:rPr>
              <a:t>Current Liabilities</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89090" name="内容占位符 4"/>
          <p:cNvSpPr>
            <a:spLocks noGrp="1"/>
          </p:cNvSpPr>
          <p:nvPr>
            <p:ph idx="4294967295"/>
          </p:nvPr>
        </p:nvSpPr>
        <p:spPr>
          <a:xfrm>
            <a:off x="0" y="1285875"/>
            <a:ext cx="9144000" cy="5572125"/>
          </a:xfrm>
          <a:ln/>
        </p:spPr>
        <p:txBody>
          <a:bodyPr vert="horz" wrap="square" lIns="91440" tIns="45720" rIns="91440" bIns="45720" anchor="t" anchorCtr="0"/>
          <a:lstStyle/>
          <a:p>
            <a:pPr algn="ctr" eaLnBrk="1" hangingPunct="1">
              <a:buNone/>
            </a:pPr>
            <a:r>
              <a:rPr lang="en-US" altLang="zh-CN" sz="2400" b="1" dirty="0">
                <a:latin typeface="Times New Roman" panose="02020603050405020304" pitchFamily="18" charset="0"/>
              </a:rPr>
              <a:t>Words and Phrases</a:t>
            </a:r>
          </a:p>
          <a:p>
            <a:pPr eaLnBrk="1" hangingPunct="1">
              <a:buNone/>
            </a:pPr>
            <a:endParaRPr lang="en-US" altLang="zh-CN" sz="2400" b="1" dirty="0">
              <a:latin typeface="Times New Roman" panose="02020603050405020304" pitchFamily="18" charset="0"/>
            </a:endParaRPr>
          </a:p>
          <a:p>
            <a:pPr eaLnBrk="1" hangingPunct="1">
              <a:buNone/>
            </a:pPr>
            <a:r>
              <a:rPr lang="en-US" altLang="zh-CN" sz="2400" dirty="0">
                <a:latin typeface="Times New Roman" panose="02020603050405020304" pitchFamily="18" charset="0"/>
              </a:rPr>
              <a:t>interest-free</a:t>
            </a:r>
            <a:r>
              <a:rPr lang="en-US" altLang="zh-CN" sz="2400" dirty="0"/>
              <a:t>                                         </a:t>
            </a:r>
            <a:r>
              <a:rPr lang="zh-CN" altLang="en-US" sz="2400" dirty="0"/>
              <a:t>免息　</a:t>
            </a:r>
            <a:endParaRPr lang="en-US" altLang="zh-CN" sz="2400" dirty="0"/>
          </a:p>
          <a:p>
            <a:pPr eaLnBrk="1" hangingPunct="1">
              <a:buNone/>
            </a:pPr>
            <a:r>
              <a:rPr lang="en-US" altLang="zh-CN" sz="2400" dirty="0">
                <a:latin typeface="Times New Roman" panose="02020603050405020304" pitchFamily="18" charset="0"/>
              </a:rPr>
              <a:t>non-interest-bearing</a:t>
            </a:r>
            <a:r>
              <a:rPr lang="zh-CN" altLang="en-US" sz="2400" dirty="0"/>
              <a:t>　                        不带息</a:t>
            </a:r>
            <a:endParaRPr lang="en-US" altLang="zh-CN" sz="2400" dirty="0"/>
          </a:p>
          <a:p>
            <a:pPr eaLnBrk="1" hangingPunct="1">
              <a:buNone/>
            </a:pPr>
            <a:r>
              <a:rPr lang="en-US" altLang="zh-CN" sz="2400" dirty="0">
                <a:latin typeface="Times New Roman" panose="02020603050405020304" pitchFamily="18" charset="0"/>
              </a:rPr>
              <a:t>current portion=current maturity         </a:t>
            </a:r>
            <a:r>
              <a:rPr lang="zh-CN" altLang="en-US" sz="2400" dirty="0"/>
              <a:t>短期到期</a:t>
            </a:r>
            <a:endParaRPr lang="en-US" altLang="zh-CN" sz="2400" dirty="0"/>
          </a:p>
          <a:p>
            <a:pPr eaLnBrk="1" hangingPunct="1">
              <a:buNone/>
            </a:pPr>
            <a:r>
              <a:rPr lang="en-US" altLang="zh-CN" sz="2400" dirty="0">
                <a:latin typeface="Times New Roman" panose="02020603050405020304" pitchFamily="18" charset="0"/>
              </a:rPr>
              <a:t>compensation</a:t>
            </a:r>
            <a:r>
              <a:rPr lang="en-US" altLang="zh-CN" sz="2400" dirty="0"/>
              <a:t>                                       </a:t>
            </a:r>
            <a:r>
              <a:rPr lang="zh-CN" altLang="en-US" sz="2400" dirty="0"/>
              <a:t>薪酬　</a:t>
            </a:r>
          </a:p>
          <a:p>
            <a:pPr eaLnBrk="1" hangingPunct="1">
              <a:buNone/>
            </a:pPr>
            <a:r>
              <a:rPr lang="en-US" altLang="zh-CN" sz="2400" dirty="0">
                <a:latin typeface="Times New Roman" panose="02020603050405020304" pitchFamily="18" charset="0"/>
              </a:rPr>
              <a:t>payroll</a:t>
            </a:r>
            <a:r>
              <a:rPr lang="zh-CN" altLang="en-US" sz="2400" dirty="0"/>
              <a:t>　                                              工资薪金</a:t>
            </a:r>
            <a:endParaRPr lang="en-US" altLang="zh-CN" sz="2400" dirty="0"/>
          </a:p>
          <a:p>
            <a:pPr eaLnBrk="1" hangingPunct="1">
              <a:buNone/>
            </a:pPr>
            <a:r>
              <a:rPr lang="en-US" altLang="zh-CN" sz="2400" dirty="0">
                <a:latin typeface="Times New Roman" panose="02020603050405020304" pitchFamily="18" charset="0"/>
              </a:rPr>
              <a:t>estate                                                    </a:t>
            </a:r>
            <a:r>
              <a:rPr lang="zh-CN" altLang="en-US" sz="2400" dirty="0"/>
              <a:t>地产  地位</a:t>
            </a:r>
          </a:p>
          <a:p>
            <a:pPr eaLnBrk="1" hangingPunct="1">
              <a:buNone/>
            </a:pPr>
            <a:r>
              <a:rPr lang="en-US" altLang="zh-CN" sz="2400" dirty="0">
                <a:latin typeface="Times New Roman" panose="02020603050405020304" pitchFamily="18" charset="0"/>
              </a:rPr>
              <a:t>real estate                                             </a:t>
            </a:r>
            <a:r>
              <a:rPr lang="zh-CN" altLang="en-US" sz="2400" dirty="0"/>
              <a:t>房地产</a:t>
            </a:r>
            <a:endParaRPr lang="en-US" altLang="zh-CN" sz="2400" dirty="0"/>
          </a:p>
          <a:p>
            <a:pPr eaLnBrk="1" hangingPunct="1">
              <a:buNone/>
            </a:pPr>
            <a:r>
              <a:rPr lang="en-US" altLang="zh-CN" sz="2400" dirty="0">
                <a:latin typeface="Times New Roman" panose="02020603050405020304" pitchFamily="18" charset="0"/>
              </a:rPr>
              <a:t>broker                                                  </a:t>
            </a:r>
            <a:r>
              <a:rPr lang="zh-CN" altLang="en-US" sz="2400" dirty="0"/>
              <a:t>经纪人　</a:t>
            </a:r>
          </a:p>
          <a:p>
            <a:pPr eaLnBrk="1" hangingPunct="1">
              <a:buNone/>
            </a:pPr>
            <a:r>
              <a:rPr lang="en-US" altLang="zh-CN" sz="2400" dirty="0">
                <a:latin typeface="Times New Roman" panose="02020603050405020304" pitchFamily="18" charset="0"/>
              </a:rPr>
              <a:t>personnel                                             </a:t>
            </a:r>
            <a:r>
              <a:rPr lang="zh-CN" altLang="en-US" sz="2400" dirty="0"/>
              <a:t>人事</a:t>
            </a:r>
            <a:endParaRPr lang="en-US" altLang="zh-CN" sz="2400" dirty="0"/>
          </a:p>
          <a:p>
            <a:pPr eaLnBrk="1" hangingPunct="1">
              <a:buNone/>
            </a:pPr>
            <a:r>
              <a:rPr lang="en-US" altLang="zh-CN" sz="2400" dirty="0">
                <a:latin typeface="Times New Roman" panose="02020603050405020304" pitchFamily="18" charset="0"/>
              </a:rPr>
              <a:t>unearned revenue=deferred revenues </a:t>
            </a:r>
            <a:r>
              <a:rPr lang="zh-CN" altLang="en-US" sz="2400" dirty="0"/>
              <a:t>未实现收益</a:t>
            </a:r>
            <a:r>
              <a:rPr lang="en-US" altLang="zh-CN" sz="2400" dirty="0"/>
              <a:t>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内容占位符 4"/>
          <p:cNvSpPr txBox="1"/>
          <p:nvPr/>
        </p:nvSpPr>
        <p:spPr>
          <a:xfrm>
            <a:off x="0" y="2428875"/>
            <a:ext cx="9144000" cy="1785938"/>
          </a:xfrm>
          <a:prstGeom prst="rect">
            <a:avLst/>
          </a:prstGeom>
          <a:noFill/>
          <a:ln w="9525">
            <a:noFill/>
          </a:ln>
        </p:spPr>
        <p:txBody>
          <a:bodyPr anchor="t" anchorCtr="0"/>
          <a:lstStyle/>
          <a:p>
            <a:pPr marL="273050" indent="-273050">
              <a:buClrTx/>
            </a:pPr>
            <a:r>
              <a:rPr lang="en-US" altLang="zh-CN" sz="2400" dirty="0">
                <a:latin typeface="Times New Roman" panose="02020603050405020304" pitchFamily="18" charset="0"/>
                <a:ea typeface="宋体" panose="02010600030101010101" pitchFamily="2" charset="-122"/>
              </a:rPr>
              <a:t>revenues collected in advance       </a:t>
            </a:r>
            <a:r>
              <a:rPr lang="zh-CN" altLang="en-US" sz="2400" dirty="0">
                <a:latin typeface="Times New Roman" panose="02020603050405020304" pitchFamily="18" charset="0"/>
                <a:ea typeface="宋体" panose="02010600030101010101" pitchFamily="2" charset="-122"/>
              </a:rPr>
              <a:t>预收收益</a:t>
            </a:r>
            <a:endParaRPr lang="en-US" altLang="zh-CN" sz="2400" dirty="0">
              <a:latin typeface="Times New Roman" panose="02020603050405020304" pitchFamily="18" charset="0"/>
              <a:ea typeface="宋体" panose="02010600030101010101" pitchFamily="2" charset="-122"/>
            </a:endParaRPr>
          </a:p>
          <a:p>
            <a:pPr marL="273050" indent="-273050">
              <a:buClrTx/>
            </a:pPr>
            <a:r>
              <a:rPr lang="en-US" altLang="zh-CN" sz="2400" dirty="0">
                <a:latin typeface="Times New Roman" panose="02020603050405020304" pitchFamily="18" charset="0"/>
                <a:ea typeface="宋体" panose="02010600030101010101" pitchFamily="2" charset="-122"/>
              </a:rPr>
              <a:t>warranty =guarantee                      </a:t>
            </a:r>
            <a:r>
              <a:rPr lang="zh-CN" altLang="en-US" sz="2400" dirty="0">
                <a:latin typeface="Times New Roman" panose="02020603050405020304" pitchFamily="18" charset="0"/>
                <a:ea typeface="宋体" panose="02010600030101010101" pitchFamily="2" charset="-122"/>
              </a:rPr>
              <a:t>担保</a:t>
            </a:r>
            <a:endParaRPr lang="en-US" altLang="zh-CN" sz="2400" dirty="0">
              <a:latin typeface="Times New Roman" panose="02020603050405020304" pitchFamily="18" charset="0"/>
              <a:ea typeface="宋体" panose="02010600030101010101" pitchFamily="2" charset="-122"/>
            </a:endParaRPr>
          </a:p>
          <a:p>
            <a:pPr marL="273050" indent="-273050">
              <a:buClrTx/>
            </a:pPr>
            <a:r>
              <a:rPr lang="en-US" altLang="zh-CN" sz="2400" dirty="0">
                <a:latin typeface="Times New Roman" panose="02020603050405020304" pitchFamily="18" charset="0"/>
                <a:ea typeface="宋体" panose="02010600030101010101" pitchFamily="2" charset="-122"/>
              </a:rPr>
              <a:t>subscription                                   </a:t>
            </a:r>
            <a:r>
              <a:rPr lang="zh-CN" altLang="en-US" sz="2400" dirty="0">
                <a:latin typeface="Times New Roman" panose="02020603050405020304" pitchFamily="18" charset="0"/>
                <a:ea typeface="宋体" panose="02010600030101010101" pitchFamily="2" charset="-122"/>
              </a:rPr>
              <a:t>订购，认购</a:t>
            </a:r>
            <a:r>
              <a:rPr lang="en-US" altLang="zh-CN" sz="2400" dirty="0">
                <a:latin typeface="Times New Roman" panose="02020603050405020304" pitchFamily="18" charset="0"/>
                <a:ea typeface="宋体" panose="02010600030101010101" pitchFamily="2" charset="-122"/>
              </a:rPr>
              <a:t>  </a:t>
            </a:r>
          </a:p>
          <a:p>
            <a:pPr marL="273050" indent="-273050">
              <a:buClrTx/>
            </a:pPr>
            <a:r>
              <a:rPr lang="en-US" altLang="zh-CN" sz="2400" dirty="0">
                <a:latin typeface="Times New Roman" panose="02020603050405020304" pitchFamily="18" charset="0"/>
                <a:ea typeface="宋体" panose="02010600030101010101" pitchFamily="2" charset="-122"/>
              </a:rPr>
              <a:t>levy</a:t>
            </a:r>
            <a:r>
              <a:rPr lang="zh-CN" altLang="en-US" sz="2400" dirty="0">
                <a:latin typeface="Times New Roman" panose="02020603050405020304" pitchFamily="18" charset="0"/>
                <a:ea typeface="宋体" panose="02010600030101010101" pitchFamily="2" charset="-122"/>
              </a:rPr>
              <a:t>　                                            征收</a:t>
            </a:r>
            <a:r>
              <a:rPr lang="en-US" altLang="zh-CN" sz="2400" dirty="0">
                <a:latin typeface="Times New Roman" panose="02020603050405020304" pitchFamily="18" charset="0"/>
                <a:ea typeface="宋体" panose="02010600030101010101" pitchFamily="2" charset="-122"/>
              </a:rPr>
              <a:t>…</a:t>
            </a:r>
            <a:r>
              <a:rPr lang="zh-CN" altLang="en-US" sz="2400" dirty="0">
                <a:latin typeface="Times New Roman" panose="02020603050405020304" pitchFamily="18" charset="0"/>
                <a:ea typeface="宋体" panose="02010600030101010101" pitchFamily="2" charset="-122"/>
              </a:rPr>
              <a:t>税</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内容占位符 4"/>
          <p:cNvSpPr txBox="1"/>
          <p:nvPr/>
        </p:nvSpPr>
        <p:spPr>
          <a:xfrm>
            <a:off x="0" y="0"/>
            <a:ext cx="9144000" cy="6429375"/>
          </a:xfrm>
          <a:prstGeom prst="rect">
            <a:avLst/>
          </a:prstGeom>
          <a:noFill/>
          <a:ln w="9525">
            <a:noFill/>
          </a:ln>
        </p:spPr>
        <p:txBody>
          <a:bodyPr anchor="t" anchorCtr="0"/>
          <a:lstStyle/>
          <a:p>
            <a:pPr marL="273050" indent="-273050">
              <a:spcBef>
                <a:spcPct val="20000"/>
              </a:spcBef>
              <a:buClr>
                <a:srgbClr val="0BD0D9"/>
              </a:buClr>
              <a:buSzPct val="95000"/>
            </a:pPr>
            <a:endParaRPr lang="en-US" altLang="zh-CN" sz="2400" b="1" dirty="0">
              <a:latin typeface="Times New Roman" panose="02020603050405020304" pitchFamily="18" charset="0"/>
              <a:ea typeface="宋体" panose="02010600030101010101" pitchFamily="2" charset="-122"/>
            </a:endParaRPr>
          </a:p>
          <a:p>
            <a:pPr marL="273050" indent="-273050" algn="ctr">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Main Points</a:t>
            </a:r>
          </a:p>
          <a:p>
            <a:pPr marL="273050" indent="-273050">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1.Current Liabilities of known account</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Account payable</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Notes payable</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Sales Tax payable</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Current portion of long-term debt</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Accrues expense</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Payroll liabilities</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Unearned revenues</a:t>
            </a:r>
            <a:endParaRPr lang="en-US" altLang="zh-CN" sz="2400" dirty="0">
              <a:latin typeface="Times New Roman" panose="02020603050405020304" pitchFamily="18" charset="0"/>
              <a:ea typeface="Times New Roman" panose="02020603050405020304" pitchFamily="18" charset="0"/>
            </a:endParaRPr>
          </a:p>
        </p:txBody>
      </p:sp>
      <p:sp>
        <p:nvSpPr>
          <p:cNvPr id="91138" name="AutoShape 3"/>
          <p:cNvSpPr/>
          <p:nvPr/>
        </p:nvSpPr>
        <p:spPr>
          <a:xfrm>
            <a:off x="285750" y="1428750"/>
            <a:ext cx="395288" cy="2881313"/>
          </a:xfrm>
          <a:prstGeom prst="leftBrace">
            <a:avLst>
              <a:gd name="adj1" fmla="val 60709"/>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3"/>
          <p:cNvSpPr>
            <a:spLocks noGrp="1"/>
          </p:cNvSpPr>
          <p:nvPr>
            <p:ph idx="1"/>
          </p:nvPr>
        </p:nvSpPr>
        <p:spPr>
          <a:ln/>
        </p:spPr>
        <p:txBody>
          <a:bodyPr vert="horz" wrap="square" lIns="91440" tIns="45720" rIns="91440" bIns="45720" anchor="t" anchorCtr="0"/>
          <a:lstStyle/>
          <a:p>
            <a:pPr>
              <a:buNone/>
            </a:pPr>
            <a:r>
              <a:rPr lang="en-US" altLang="zh-CN" sz="2400" dirty="0">
                <a:latin typeface="Times New Roman" panose="02020603050405020304" pitchFamily="18" charset="0"/>
              </a:rPr>
              <a:t>2. Current liabilities that must be estimated </a:t>
            </a:r>
          </a:p>
          <a:p>
            <a:r>
              <a:rPr lang="en-US" altLang="zh-CN" sz="2400" dirty="0">
                <a:latin typeface="Times New Roman" panose="02020603050405020304" pitchFamily="18" charset="0"/>
              </a:rPr>
              <a:t>Estimated Warranty payable</a:t>
            </a:r>
          </a:p>
          <a:p>
            <a:endParaRPr lang="en-US" altLang="zh-CN" sz="2400" dirty="0">
              <a:latin typeface="Times New Roman" panose="02020603050405020304" pitchFamily="18" charset="0"/>
            </a:endParaRPr>
          </a:p>
          <a:p>
            <a:pPr>
              <a:buNone/>
            </a:pPr>
            <a:r>
              <a:rPr lang="en-US" altLang="zh-CN" sz="2400" dirty="0">
                <a:latin typeface="Times New Roman" panose="02020603050405020304" pitchFamily="18" charset="0"/>
              </a:rPr>
              <a:t>3.Extending knowledge</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rPr>
              <a:t>Contingent Liabilities</a:t>
            </a:r>
          </a:p>
          <a:p>
            <a:endParaRPr lang="en-US" altLang="zh-CN" sz="2400" dirty="0">
              <a:latin typeface="Times New Roman" panose="02020603050405020304" pitchFamily="18" charset="0"/>
            </a:endParaRPr>
          </a:p>
          <a:p>
            <a:endParaRPr lang="zh-CN"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3"/>
          <p:cNvSpPr>
            <a:spLocks noGrp="1"/>
          </p:cNvSpPr>
          <p:nvPr>
            <p:ph idx="1"/>
          </p:nvPr>
        </p:nvSpPr>
        <p:spPr>
          <a:xfrm>
            <a:off x="500063" y="1285875"/>
            <a:ext cx="8229600" cy="4389438"/>
          </a:xfrm>
          <a:ln/>
        </p:spPr>
        <p:txBody>
          <a:bodyPr vert="horz" wrap="square" lIns="91440" tIns="45720" rIns="91440" bIns="45720" anchor="t" anchorCtr="0"/>
          <a:lstStyle/>
          <a:p>
            <a:pPr algn="ctr">
              <a:buNone/>
            </a:pPr>
            <a:r>
              <a:rPr lang="zh-CN" altLang="en-US" sz="2400" b="1" dirty="0">
                <a:solidFill>
                  <a:schemeClr val="tx2"/>
                </a:solidFill>
              </a:rPr>
              <a:t>Multiple-choice questions</a:t>
            </a:r>
            <a:endParaRPr lang="en-US" altLang="zh-CN" sz="2400" b="1" dirty="0">
              <a:solidFill>
                <a:schemeClr val="tx2"/>
              </a:solidFill>
            </a:endParaRPr>
          </a:p>
          <a:p>
            <a:pPr algn="ctr">
              <a:buNone/>
            </a:pPr>
            <a:endParaRPr lang="en-US" altLang="zh-CN" sz="2400" b="1" dirty="0">
              <a:solidFill>
                <a:schemeClr val="tx2"/>
              </a:solidFill>
            </a:endParaRPr>
          </a:p>
          <a:p>
            <a:r>
              <a:rPr lang="en-US" altLang="zh-CN" sz="1800" b="1" dirty="0">
                <a:latin typeface="Times New Roman" panose="02020603050405020304" pitchFamily="18" charset="0"/>
              </a:rPr>
              <a:t>      1. Which of the following is characteristic of liabilities rather than of equity? (More than one answer may be correct.)</a:t>
            </a:r>
          </a:p>
          <a:p>
            <a:r>
              <a:rPr lang="en-US" altLang="zh-CN" sz="1800" b="1" dirty="0">
                <a:latin typeface="Times New Roman" panose="02020603050405020304" pitchFamily="18" charset="0"/>
              </a:rPr>
              <a:t>      a. The obligation matures.</a:t>
            </a:r>
          </a:p>
          <a:p>
            <a:r>
              <a:rPr lang="en-US" altLang="zh-CN" sz="1800" b="1" dirty="0">
                <a:latin typeface="Times New Roman" panose="02020603050405020304" pitchFamily="18" charset="0"/>
              </a:rPr>
              <a:t>      b. Interest paid to the provider of the capital is deductible in the determination of taxable </a:t>
            </a:r>
          </a:p>
          <a:p>
            <a:r>
              <a:rPr lang="en-US" altLang="zh-CN" sz="1800" b="1" dirty="0">
                <a:latin typeface="Times New Roman" panose="02020603050405020304" pitchFamily="18" charset="0"/>
              </a:rPr>
              <a:t>income.</a:t>
            </a:r>
          </a:p>
          <a:p>
            <a:r>
              <a:rPr lang="en-US" altLang="zh-CN" sz="1800" b="1" dirty="0">
                <a:latin typeface="Times New Roman" panose="02020603050405020304" pitchFamily="18" charset="0"/>
              </a:rPr>
              <a:t>      c. The capital providers' claims are residual in the event of liquidation of the business</a:t>
            </a:r>
          </a:p>
          <a:p>
            <a:r>
              <a:rPr lang="en-US" altLang="zh-CN" sz="1800" b="1" dirty="0">
                <a:latin typeface="Times New Roman" panose="02020603050405020304" pitchFamily="18" charset="0"/>
              </a:rPr>
              <a:t>      d. The capital providers normally have the right to exercise control over business operations.</a:t>
            </a:r>
            <a:endParaRPr lang="en-US" altLang="zh-CN"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3"/>
          <p:cNvSpPr>
            <a:spLocks noGrp="1"/>
          </p:cNvSpPr>
          <p:nvPr>
            <p:ph idx="1"/>
          </p:nvPr>
        </p:nvSpPr>
        <p:spPr>
          <a:xfrm>
            <a:off x="428625" y="2143125"/>
            <a:ext cx="8229600" cy="2786063"/>
          </a:xfrm>
          <a:ln/>
        </p:spPr>
        <p:txBody>
          <a:bodyPr vert="horz" wrap="square" lIns="91440" tIns="45720" rIns="91440" bIns="45720" anchor="t" anchorCtr="0"/>
          <a:lstStyle/>
          <a:p>
            <a:r>
              <a:rPr lang="en-US" altLang="zh-CN" sz="1800" b="1" dirty="0">
                <a:latin typeface="Times New Roman" panose="02020603050405020304" pitchFamily="18" charset="0"/>
              </a:rPr>
              <a:t>     2. On October 1, Dalton Corp. borrows $50 000 from National Bank, signing a six-month note payable for that amount, plus interest to be computed at a rate of 9 percent per annum. Indicate all correct answers.</a:t>
            </a:r>
          </a:p>
          <a:p>
            <a:r>
              <a:rPr lang="en-US" altLang="zh-CN" sz="1800" b="1" dirty="0">
                <a:latin typeface="Times New Roman" panose="02020603050405020304" pitchFamily="18" charset="0"/>
              </a:rPr>
              <a:t>     a. Dalton's liability at October 1 is only $50 000</a:t>
            </a:r>
          </a:p>
          <a:p>
            <a:r>
              <a:rPr lang="en-US" altLang="zh-CN" sz="1800" b="1" dirty="0">
                <a:latin typeface="Times New Roman" panose="02020603050405020304" pitchFamily="18" charset="0"/>
              </a:rPr>
              <a:t>     b. The maturity value of this note is $52 250.</a:t>
            </a:r>
          </a:p>
          <a:p>
            <a:r>
              <a:rPr lang="en-US" altLang="zh-CN" sz="1800" b="1" dirty="0">
                <a:latin typeface="Times New Roman" panose="02020603050405020304" pitchFamily="18" charset="0"/>
              </a:rPr>
              <a:t>     c. At December 31, Dalton will have a liability for accrued interest payable in the amount of $2,250.</a:t>
            </a:r>
          </a:p>
          <a:p>
            <a:r>
              <a:rPr lang="en-US" altLang="zh-CN" sz="1800" b="1" dirty="0">
                <a:latin typeface="Times New Roman" panose="02020603050405020304" pitchFamily="18" charset="0"/>
              </a:rPr>
              <a:t>     d. Dalton's total liability for this loan at November 30 is $50 750.</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3"/>
          <p:cNvSpPr>
            <a:spLocks noGrp="1"/>
          </p:cNvSpPr>
          <p:nvPr>
            <p:ph idx="1"/>
          </p:nvPr>
        </p:nvSpPr>
        <p:spPr>
          <a:xfrm>
            <a:off x="500063" y="2428875"/>
            <a:ext cx="8229600" cy="2493963"/>
          </a:xfrm>
          <a:ln/>
        </p:spPr>
        <p:txBody>
          <a:bodyPr vert="horz" wrap="square" lIns="91440" tIns="45720" rIns="91440" bIns="45720" anchor="t" anchorCtr="0"/>
          <a:lstStyle/>
          <a:p>
            <a:r>
              <a:rPr lang="en-US" altLang="zh-CN" sz="1800" b="1" dirty="0">
                <a:latin typeface="Times New Roman" panose="02020603050405020304" pitchFamily="18" charset="0"/>
              </a:rPr>
              <a:t>      3.  A basic difference between loss contingencies and "real" liabilities is:</a:t>
            </a:r>
          </a:p>
          <a:p>
            <a:r>
              <a:rPr lang="en-US" altLang="zh-CN" sz="1800" b="1" dirty="0">
                <a:latin typeface="Times New Roman" panose="02020603050405020304" pitchFamily="18" charset="0"/>
              </a:rPr>
              <a:t>      a. Liabilities stem from past transactions; loss contingencies stem from future events.</a:t>
            </a:r>
          </a:p>
          <a:p>
            <a:r>
              <a:rPr lang="en-US" altLang="zh-CN" sz="1800" b="1" dirty="0">
                <a:latin typeface="Times New Roman" panose="02020603050405020304" pitchFamily="18" charset="0"/>
              </a:rPr>
              <a:t>      b. Liabilities always are recorded in the accounting records, whereas loss contingencies never are.</a:t>
            </a:r>
          </a:p>
          <a:p>
            <a:r>
              <a:rPr lang="en-US" altLang="zh-CN" sz="1800" b="1" dirty="0">
                <a:latin typeface="Times New Roman" panose="02020603050405020304" pitchFamily="18" charset="0"/>
              </a:rPr>
              <a:t>      c. The extent of uncertainty involved.</a:t>
            </a:r>
          </a:p>
          <a:p>
            <a:r>
              <a:rPr lang="en-US" altLang="zh-CN" sz="1800" b="1" dirty="0">
                <a:latin typeface="Times New Roman" panose="02020603050405020304" pitchFamily="18" charset="0"/>
              </a:rPr>
              <a:t>      d. Liabilities can be large in amount, whereas loss contingencies are immaterial.</a:t>
            </a:r>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3"/>
          <p:cNvSpPr>
            <a:spLocks noGrp="1"/>
          </p:cNvSpPr>
          <p:nvPr>
            <p:ph idx="1"/>
          </p:nvPr>
        </p:nvSpPr>
        <p:spPr>
          <a:xfrm>
            <a:off x="428625" y="1071563"/>
            <a:ext cx="8229600" cy="5357812"/>
          </a:xfrm>
          <a:ln/>
        </p:spPr>
        <p:txBody>
          <a:bodyPr vert="horz" wrap="square" lIns="91440" tIns="45720" rIns="91440" bIns="45720" anchor="t" anchorCtr="0"/>
          <a:lstStyle/>
          <a:p>
            <a:r>
              <a:rPr lang="en-US" altLang="zh-CN" sz="1800" b="1" dirty="0">
                <a:latin typeface="Times New Roman" panose="02020603050405020304" pitchFamily="18" charset="0"/>
              </a:rPr>
              <a:t>      4.  Which of the following situations require recording a liability in 2015? (More than one answer may be correct.)</a:t>
            </a:r>
          </a:p>
          <a:p>
            <a:r>
              <a:rPr lang="en-US" altLang="zh-CN" sz="1800" b="1" dirty="0">
                <a:latin typeface="Times New Roman" panose="02020603050405020304" pitchFamily="18" charset="0"/>
              </a:rPr>
              <a:t>      a. In 2015, a company manufactures and sells stereo equipment that carries a three-Year warranty.</a:t>
            </a:r>
          </a:p>
          <a:p>
            <a:r>
              <a:rPr lang="en-US" altLang="zh-CN" sz="1800" b="1" dirty="0">
                <a:latin typeface="Times New Roman" panose="02020603050405020304" pitchFamily="18" charset="0"/>
              </a:rPr>
              <a:t>      b. In 2015, a theater group receives payments in advance from season ticket holders for productions to be performed in 2016.</a:t>
            </a:r>
          </a:p>
          <a:p>
            <a:r>
              <a:rPr lang="en-US" altLang="zh-CN" sz="1800" b="1" dirty="0">
                <a:latin typeface="Times New Roman" panose="02020603050405020304" pitchFamily="18" charset="0"/>
              </a:rPr>
              <a:t>      c. A company is a defendant in a legal action. At the end of 2015, the company's attorney feels it is possible the company will lose and that the amount of the loss might be material.</a:t>
            </a:r>
          </a:p>
          <a:p>
            <a:r>
              <a:rPr lang="zh-CN" altLang="en-US" sz="1800" b="1" dirty="0">
                <a:latin typeface="Times New Roman" panose="02020603050405020304" pitchFamily="18" charset="0"/>
              </a:rPr>
              <a:t>      </a:t>
            </a:r>
            <a:r>
              <a:rPr lang="en-US" altLang="zh-CN" sz="1800" b="1" dirty="0">
                <a:latin typeface="Times New Roman" panose="02020603050405020304" pitchFamily="18" charset="0"/>
              </a:rPr>
              <a:t>d. During 2015, a Midwest agricultural cooperative is concerned about the risk of loss if inclement weather destroys the crops.</a:t>
            </a:r>
          </a:p>
          <a:p>
            <a:r>
              <a:rPr lang="en-US" altLang="zh-CN" sz="1800" b="1" dirty="0">
                <a:latin typeface="Times New Roman" panose="02020603050405020304" pitchFamily="18" charset="0"/>
              </a:rPr>
              <a:t>      5.  A business issued a $5 000, 60-day, 12% note to the bank. The amount due at maturity is :</a:t>
            </a:r>
          </a:p>
          <a:p>
            <a:r>
              <a:rPr lang="en-US" altLang="zh-CN" sz="1800" b="1" dirty="0">
                <a:latin typeface="Times New Roman" panose="02020603050405020304" pitchFamily="18" charset="0"/>
              </a:rPr>
              <a:t>      a. $4 900                     </a:t>
            </a:r>
          </a:p>
          <a:p>
            <a:r>
              <a:rPr lang="en-US" altLang="zh-CN" sz="1800" b="1" dirty="0">
                <a:latin typeface="Times New Roman" panose="02020603050405020304" pitchFamily="18" charset="0"/>
              </a:rPr>
              <a:t>      b. $5 000                    </a:t>
            </a:r>
          </a:p>
          <a:p>
            <a:r>
              <a:rPr lang="en-US" altLang="zh-CN" sz="1800" b="1" dirty="0">
                <a:latin typeface="Times New Roman" panose="02020603050405020304" pitchFamily="18" charset="0"/>
              </a:rPr>
              <a:t>      c. $5 100</a:t>
            </a:r>
          </a:p>
          <a:p>
            <a:r>
              <a:rPr lang="en-US" altLang="zh-CN" sz="1800" b="1" dirty="0">
                <a:latin typeface="Times New Roman" panose="02020603050405020304" pitchFamily="18" charset="0"/>
              </a:rPr>
              <a:t>      d. $5 600</a:t>
            </a:r>
            <a:endParaRPr lang="zh-CN" altLang="en-US" sz="1800" b="1" dirty="0">
              <a:latin typeface="Times New Roman" panose="02020603050405020304" pitchFamily="18" charset="0"/>
            </a:endParaRPr>
          </a:p>
          <a:p>
            <a:endParaRPr lang="zh-CN" altLang="en-US" sz="1800" b="1"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标题 3"/>
          <p:cNvSpPr>
            <a:spLocks noGrp="1"/>
          </p:cNvSpPr>
          <p:nvPr>
            <p:ph type="title" idx="4294967295"/>
          </p:nvPr>
        </p:nvSpPr>
        <p:spPr>
          <a:xfrm>
            <a:off x="0" y="357188"/>
            <a:ext cx="9144000" cy="1143000"/>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Nine</a:t>
            </a:r>
            <a:r>
              <a:rPr lang="en-US" altLang="zh-CN" dirty="0"/>
              <a:t/>
            </a:r>
            <a:br>
              <a:rPr lang="en-US" altLang="zh-CN" dirty="0"/>
            </a:br>
            <a:r>
              <a:rPr lang="en-US" altLang="zh-CN" sz="2800" b="1" dirty="0">
                <a:solidFill>
                  <a:srgbClr val="004E6D"/>
                </a:solidFill>
                <a:latin typeface="Times New Roman" panose="02020603050405020304" pitchFamily="18" charset="0"/>
              </a:rPr>
              <a:t>Long-term Liabilities</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97282" name="内容占位符 4"/>
          <p:cNvSpPr>
            <a:spLocks noGrp="1"/>
          </p:cNvSpPr>
          <p:nvPr>
            <p:ph idx="4294967295"/>
          </p:nvPr>
        </p:nvSpPr>
        <p:spPr>
          <a:xfrm>
            <a:off x="0" y="1714500"/>
            <a:ext cx="9144000" cy="4929188"/>
          </a:xfrm>
          <a:ln/>
        </p:spPr>
        <p:txBody>
          <a:bodyPr vert="horz" wrap="square" lIns="91440" tIns="45720" rIns="91440" bIns="45720" anchor="t" anchorCtr="0"/>
          <a:lstStyle/>
          <a:p>
            <a:pPr algn="ctr" eaLnBrk="1" hangingPunct="1">
              <a:lnSpc>
                <a:spcPct val="80000"/>
              </a:lnSpc>
              <a:buNone/>
            </a:pPr>
            <a:r>
              <a:rPr lang="en-US" altLang="zh-CN" sz="2400" b="1" dirty="0">
                <a:latin typeface="Times New Roman" panose="02020603050405020304" pitchFamily="18" charset="0"/>
              </a:rPr>
              <a:t>Words and Phrases</a:t>
            </a:r>
          </a:p>
          <a:p>
            <a:pPr eaLnBrk="1" hangingPunct="1">
              <a:lnSpc>
                <a:spcPct val="80000"/>
              </a:lnSpc>
              <a:buNone/>
            </a:pPr>
            <a:r>
              <a:rPr lang="en-US" altLang="zh-CN" sz="2400" dirty="0"/>
              <a:t>    </a:t>
            </a:r>
          </a:p>
          <a:p>
            <a:pPr eaLnBrk="1" hangingPunct="1">
              <a:lnSpc>
                <a:spcPct val="80000"/>
              </a:lnSpc>
              <a:buNone/>
            </a:pPr>
            <a:r>
              <a:rPr lang="en-US" altLang="zh-CN" sz="2400" dirty="0"/>
              <a:t> </a:t>
            </a:r>
            <a:r>
              <a:rPr lang="en-US" altLang="zh-CN" sz="2400" dirty="0">
                <a:latin typeface="Times New Roman" panose="02020603050405020304" pitchFamily="18" charset="0"/>
              </a:rPr>
              <a:t>callable                                        </a:t>
            </a:r>
            <a:r>
              <a:rPr lang="zh-CN" altLang="en-US" sz="2400" dirty="0"/>
              <a:t>可赎回的</a:t>
            </a:r>
            <a:r>
              <a:rPr lang="en-US" altLang="zh-CN" sz="2400" dirty="0"/>
              <a:t>  </a:t>
            </a:r>
          </a:p>
          <a:p>
            <a:pPr eaLnBrk="1" hangingPunct="1">
              <a:lnSpc>
                <a:spcPct val="80000"/>
              </a:lnSpc>
              <a:buNone/>
            </a:pPr>
            <a:r>
              <a:rPr lang="en-US" altLang="zh-CN" sz="2400" dirty="0">
                <a:latin typeface="Times New Roman" panose="02020603050405020304" pitchFamily="18" charset="0"/>
              </a:rPr>
              <a:t> callable bond                               </a:t>
            </a:r>
            <a:r>
              <a:rPr lang="zh-CN" altLang="en-US" sz="2400" dirty="0"/>
              <a:t>可赎回债券</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call price                                      </a:t>
            </a:r>
            <a:r>
              <a:rPr lang="zh-CN" altLang="en-US" sz="2400" dirty="0"/>
              <a:t>赎回价值　</a:t>
            </a:r>
          </a:p>
          <a:p>
            <a:pPr eaLnBrk="1" hangingPunct="1">
              <a:lnSpc>
                <a:spcPct val="80000"/>
              </a:lnSpc>
              <a:buNone/>
            </a:pPr>
            <a:r>
              <a:rPr lang="en-US" altLang="zh-CN" sz="2400" dirty="0"/>
              <a:t> </a:t>
            </a:r>
            <a:r>
              <a:rPr lang="en-US" altLang="zh-CN" sz="2400" dirty="0">
                <a:latin typeface="Times New Roman" panose="02020603050405020304" pitchFamily="18" charset="0"/>
              </a:rPr>
              <a:t>redemption value</a:t>
            </a:r>
            <a:r>
              <a:rPr lang="zh-CN" altLang="en-US" sz="2400" dirty="0"/>
              <a:t>　                     偿还价值</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future value=terminal value</a:t>
            </a:r>
            <a:r>
              <a:rPr lang="zh-CN" altLang="en-US" sz="2400" dirty="0"/>
              <a:t>　    终值，将来值</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nominal interest rate                   </a:t>
            </a:r>
            <a:r>
              <a:rPr lang="zh-CN" altLang="en-US" sz="2400" dirty="0"/>
              <a:t>名义利率</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contract interest rate</a:t>
            </a:r>
            <a:r>
              <a:rPr lang="zh-CN" altLang="en-US" sz="2400" dirty="0"/>
              <a:t>　               票面利率</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effective interest rate</a:t>
            </a:r>
            <a:r>
              <a:rPr lang="zh-CN" altLang="en-US" sz="2400" dirty="0"/>
              <a:t>　              实际利率</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mortgage                                    </a:t>
            </a:r>
            <a:r>
              <a:rPr lang="zh-CN" altLang="en-US" sz="2400" dirty="0"/>
              <a:t>抵押</a:t>
            </a:r>
            <a:r>
              <a:rPr lang="en-US" altLang="zh-CN" sz="2400" dirty="0"/>
              <a:t> </a:t>
            </a:r>
          </a:p>
          <a:p>
            <a:pPr eaLnBrk="1" hangingPunct="1">
              <a:lnSpc>
                <a:spcPct val="80000"/>
              </a:lnSpc>
              <a:buNone/>
            </a:pPr>
            <a:r>
              <a:rPr lang="en-US" altLang="zh-CN" sz="2400" dirty="0"/>
              <a:t>  </a:t>
            </a:r>
            <a:r>
              <a:rPr lang="en-US" altLang="zh-CN" sz="2400" dirty="0">
                <a:latin typeface="Times New Roman" panose="02020603050405020304" pitchFamily="18" charset="0"/>
              </a:rPr>
              <a:t>mortgage loan                            </a:t>
            </a:r>
            <a:r>
              <a:rPr lang="zh-CN" altLang="en-US" sz="2400" dirty="0"/>
              <a:t>抵押贷款　</a:t>
            </a:r>
            <a:endParaRPr lang="en-US" altLang="zh-CN" sz="2400" dirty="0"/>
          </a:p>
          <a:p>
            <a:pPr eaLnBrk="1" hangingPunct="1">
              <a:lnSpc>
                <a:spcPct val="80000"/>
              </a:lnSpc>
              <a:buNone/>
            </a:pPr>
            <a:r>
              <a:rPr lang="en-US" altLang="zh-CN" sz="2400" dirty="0"/>
              <a:t>  </a:t>
            </a:r>
            <a:r>
              <a:rPr lang="en-US" altLang="zh-CN" sz="2400" dirty="0">
                <a:latin typeface="Times New Roman" panose="02020603050405020304" pitchFamily="18" charset="0"/>
              </a:rPr>
              <a:t>mortgage bond                           </a:t>
            </a:r>
            <a:r>
              <a:rPr lang="zh-CN" altLang="en-US" sz="2400" dirty="0"/>
              <a:t>抵押债券</a:t>
            </a:r>
            <a:endParaRPr lang="en-US" altLang="zh-CN" sz="2400" dirty="0"/>
          </a:p>
        </p:txBody>
      </p:sp>
      <p:sp>
        <p:nvSpPr>
          <p:cNvPr id="97283" name="AutoShape 4"/>
          <p:cNvSpPr/>
          <p:nvPr/>
        </p:nvSpPr>
        <p:spPr>
          <a:xfrm>
            <a:off x="0" y="5572125"/>
            <a:ext cx="215900" cy="863600"/>
          </a:xfrm>
          <a:prstGeom prst="leftBrace">
            <a:avLst>
              <a:gd name="adj1" fmla="val 33314"/>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3"/>
          <p:cNvSpPr>
            <a:spLocks noGrp="1"/>
          </p:cNvSpPr>
          <p:nvPr>
            <p:ph idx="1"/>
          </p:nvPr>
        </p:nvSpPr>
        <p:spPr>
          <a:xfrm>
            <a:off x="0" y="1285875"/>
            <a:ext cx="9144000" cy="5000625"/>
          </a:xfrm>
          <a:ln/>
        </p:spPr>
        <p:txBody>
          <a:bodyPr vert="horz" wrap="square" lIns="91440" tIns="45720" rIns="91440" bIns="45720" anchor="t" anchorCtr="0"/>
          <a:lstStyle/>
          <a:p>
            <a:pPr eaLnBrk="1" hangingPunct="1">
              <a:lnSpc>
                <a:spcPct val="80000"/>
              </a:lnSpc>
              <a:buNone/>
            </a:pPr>
            <a:r>
              <a:rPr lang="en-US" altLang="zh-CN" sz="2400" dirty="0">
                <a:latin typeface="Times New Roman" panose="02020603050405020304" pitchFamily="18" charset="0"/>
              </a:rPr>
              <a:t>debenture                             </a:t>
            </a:r>
            <a:r>
              <a:rPr lang="zh-CN" altLang="en-US" sz="2400" dirty="0"/>
              <a:t>欠条，借据，债券　</a:t>
            </a:r>
          </a:p>
          <a:p>
            <a:pPr eaLnBrk="1" hangingPunct="1">
              <a:lnSpc>
                <a:spcPct val="80000"/>
              </a:lnSpc>
              <a:buNone/>
            </a:pPr>
            <a:r>
              <a:rPr lang="en-US" altLang="zh-CN" sz="2400" dirty="0">
                <a:latin typeface="Times New Roman" panose="02020603050405020304" pitchFamily="18" charset="0"/>
              </a:rPr>
              <a:t>IOU=I owe you                   </a:t>
            </a:r>
            <a:r>
              <a:rPr lang="zh-CN" altLang="en-US" sz="2400" dirty="0"/>
              <a:t>欠条</a:t>
            </a:r>
            <a:endParaRPr lang="en-US" altLang="zh-CN" sz="2400" dirty="0"/>
          </a:p>
          <a:p>
            <a:pPr eaLnBrk="1" hangingPunct="1">
              <a:lnSpc>
                <a:spcPct val="80000"/>
              </a:lnSpc>
              <a:buNone/>
            </a:pPr>
            <a:r>
              <a:rPr lang="en-US" altLang="zh-CN" sz="2400" dirty="0">
                <a:latin typeface="Times New Roman" panose="02020603050405020304" pitchFamily="18" charset="0"/>
              </a:rPr>
              <a:t>debenture bond                    </a:t>
            </a:r>
            <a:r>
              <a:rPr lang="zh-CN" altLang="en-US" sz="2400" dirty="0"/>
              <a:t>信用债券</a:t>
            </a:r>
            <a:endParaRPr lang="en-US" altLang="zh-CN" sz="2400" dirty="0"/>
          </a:p>
          <a:p>
            <a:pPr eaLnBrk="1" hangingPunct="1">
              <a:lnSpc>
                <a:spcPct val="80000"/>
              </a:lnSpc>
              <a:buNone/>
            </a:pPr>
            <a:r>
              <a:rPr lang="en-US" altLang="zh-CN" sz="2400" dirty="0">
                <a:latin typeface="Times New Roman" panose="02020603050405020304" pitchFamily="18" charset="0"/>
              </a:rPr>
              <a:t>face value=par value            </a:t>
            </a:r>
            <a:r>
              <a:rPr lang="zh-CN" altLang="en-US" sz="2400" dirty="0"/>
              <a:t>面值　</a:t>
            </a:r>
          </a:p>
          <a:p>
            <a:pPr eaLnBrk="1" hangingPunct="1">
              <a:lnSpc>
                <a:spcPct val="80000"/>
              </a:lnSpc>
              <a:buNone/>
            </a:pPr>
            <a:r>
              <a:rPr lang="en-US" altLang="zh-CN" sz="2400" dirty="0">
                <a:latin typeface="Times New Roman" panose="02020603050405020304" pitchFamily="18" charset="0"/>
              </a:rPr>
              <a:t>sink</a:t>
            </a:r>
            <a:r>
              <a:rPr lang="zh-CN" altLang="en-US" sz="2400" dirty="0">
                <a:latin typeface="Times New Roman" panose="02020603050405020304" pitchFamily="18" charset="0"/>
              </a:rPr>
              <a:t>　</a:t>
            </a:r>
            <a:r>
              <a:rPr lang="en-US" altLang="zh-CN" sz="2400" dirty="0">
                <a:latin typeface="Times New Roman" panose="02020603050405020304" pitchFamily="18" charset="0"/>
              </a:rPr>
              <a:t>vt.                              </a:t>
            </a:r>
            <a:r>
              <a:rPr lang="zh-CN" altLang="en-US" sz="2400" dirty="0"/>
              <a:t>下沉，沉淀，积累</a:t>
            </a:r>
            <a:r>
              <a:rPr lang="en-US" altLang="zh-CN" sz="2400" dirty="0"/>
              <a:t> </a:t>
            </a:r>
          </a:p>
          <a:p>
            <a:pPr eaLnBrk="1" hangingPunct="1">
              <a:lnSpc>
                <a:spcPct val="80000"/>
              </a:lnSpc>
              <a:buNone/>
            </a:pPr>
            <a:r>
              <a:rPr lang="en-US" altLang="zh-CN" sz="2400" dirty="0">
                <a:latin typeface="Times New Roman" panose="02020603050405020304" pitchFamily="18" charset="0"/>
              </a:rPr>
              <a:t>sink fund</a:t>
            </a:r>
            <a:r>
              <a:rPr lang="zh-CN" altLang="en-US" sz="2400" dirty="0"/>
              <a:t>　                          偿债基金</a:t>
            </a:r>
            <a:endParaRPr lang="en-US" altLang="zh-CN" sz="2400" dirty="0"/>
          </a:p>
          <a:p>
            <a:pPr>
              <a:lnSpc>
                <a:spcPct val="80000"/>
              </a:lnSpc>
              <a:buNone/>
            </a:pPr>
            <a:r>
              <a:rPr lang="en-US" altLang="zh-CN" sz="2400" dirty="0">
                <a:latin typeface="Times New Roman" panose="02020603050405020304" pitchFamily="18" charset="0"/>
              </a:rPr>
              <a:t>lender</a:t>
            </a:r>
            <a:r>
              <a:rPr lang="en-US" altLang="zh-CN" sz="2400" dirty="0"/>
              <a:t>                                   </a:t>
            </a:r>
            <a:r>
              <a:rPr lang="zh-CN" altLang="en-US" sz="2400" dirty="0"/>
              <a:t>出借　</a:t>
            </a:r>
          </a:p>
          <a:p>
            <a:pPr>
              <a:lnSpc>
                <a:spcPct val="80000"/>
              </a:lnSpc>
              <a:buNone/>
            </a:pPr>
            <a:r>
              <a:rPr lang="en-US" altLang="zh-CN" sz="2400" dirty="0">
                <a:latin typeface="Times New Roman" panose="02020603050405020304" pitchFamily="18" charset="0"/>
              </a:rPr>
              <a:t>borrower</a:t>
            </a:r>
            <a:r>
              <a:rPr lang="en-US" altLang="zh-CN" sz="2400" dirty="0"/>
              <a:t>                              </a:t>
            </a:r>
            <a:r>
              <a:rPr lang="zh-CN" altLang="en-US" sz="2400" dirty="0"/>
              <a:t>借入　</a:t>
            </a:r>
          </a:p>
          <a:p>
            <a:pPr>
              <a:lnSpc>
                <a:spcPct val="80000"/>
              </a:lnSpc>
              <a:buNone/>
            </a:pPr>
            <a:r>
              <a:rPr lang="en-US" altLang="zh-CN" sz="2400" dirty="0">
                <a:latin typeface="Times New Roman" panose="02020603050405020304" pitchFamily="18" charset="0"/>
              </a:rPr>
              <a:t>retire</a:t>
            </a:r>
            <a:r>
              <a:rPr lang="en-US" altLang="zh-CN" sz="2400" dirty="0"/>
              <a:t>                                    </a:t>
            </a:r>
            <a:r>
              <a:rPr lang="zh-CN" altLang="en-US" sz="2400" dirty="0"/>
              <a:t>退休，收回，注销</a:t>
            </a:r>
            <a:endParaRPr lang="en-US" altLang="zh-CN" sz="2400" dirty="0"/>
          </a:p>
          <a:p>
            <a:pPr>
              <a:lnSpc>
                <a:spcPct val="80000"/>
              </a:lnSpc>
              <a:buNone/>
            </a:pPr>
            <a:r>
              <a:rPr lang="en-US" altLang="zh-CN" sz="2400" dirty="0">
                <a:latin typeface="Times New Roman" panose="02020603050405020304" pitchFamily="18" charset="0"/>
              </a:rPr>
              <a:t>retirement    n.                     </a:t>
            </a:r>
            <a:r>
              <a:rPr lang="zh-CN" altLang="en-US" sz="2400" dirty="0"/>
              <a:t>注销</a:t>
            </a:r>
            <a:endParaRPr lang="en-US" altLang="zh-CN" sz="2400" dirty="0"/>
          </a:p>
          <a:p>
            <a:pPr>
              <a:lnSpc>
                <a:spcPct val="80000"/>
              </a:lnSpc>
              <a:buNone/>
            </a:pPr>
            <a:r>
              <a:rPr lang="en-US" altLang="zh-CN" sz="2400" dirty="0">
                <a:latin typeface="Times New Roman" panose="02020603050405020304" pitchFamily="18" charset="0"/>
              </a:rPr>
              <a:t>removal   n.                         </a:t>
            </a:r>
            <a:r>
              <a:rPr lang="zh-CN" altLang="en-US" sz="2400" dirty="0"/>
              <a:t>除去，注销　</a:t>
            </a:r>
            <a:endParaRPr lang="en-US" altLang="zh-CN" sz="2400" dirty="0"/>
          </a:p>
          <a:p>
            <a:pPr>
              <a:lnSpc>
                <a:spcPct val="80000"/>
              </a:lnSpc>
              <a:buNone/>
            </a:pPr>
            <a:r>
              <a:rPr lang="en-US" altLang="zh-CN" sz="2400" dirty="0">
                <a:latin typeface="Times New Roman" panose="02020603050405020304" pitchFamily="18" charset="0"/>
              </a:rPr>
              <a:t>resell                                   </a:t>
            </a:r>
            <a:r>
              <a:rPr lang="zh-CN" altLang="en-US" sz="2400" dirty="0"/>
              <a:t>转售</a:t>
            </a:r>
            <a:endParaRPr lang="en-US" altLang="zh-CN" sz="2400" dirty="0"/>
          </a:p>
          <a:p>
            <a:pPr>
              <a:lnSpc>
                <a:spcPct val="80000"/>
              </a:lnSpc>
              <a:buNone/>
            </a:pPr>
            <a:r>
              <a:rPr lang="en-US" altLang="zh-CN" sz="2400" dirty="0">
                <a:latin typeface="Times New Roman" panose="02020603050405020304" pitchFamily="18" charset="0"/>
              </a:rPr>
              <a:t>forgo                                   </a:t>
            </a:r>
            <a:r>
              <a:rPr lang="zh-CN" altLang="en-US" sz="2400" dirty="0"/>
              <a:t>放弃，离去</a:t>
            </a:r>
            <a:endParaRPr lang="en-US" altLang="zh-CN" sz="2400" dirty="0"/>
          </a:p>
          <a:p>
            <a:pPr>
              <a:lnSpc>
                <a:spcPct val="80000"/>
              </a:lnSpc>
            </a:pPr>
            <a:endParaRPr lang="zh-CN" alt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p:cNvSpPr>
          <p:nvPr>
            <p:ph idx="1"/>
          </p:nvPr>
        </p:nvSpPr>
        <p:spPr>
          <a:xfrm>
            <a:off x="500063" y="1071563"/>
            <a:ext cx="8229600" cy="4929187"/>
          </a:xfrm>
          <a:ln/>
        </p:spPr>
        <p:txBody>
          <a:bodyPr vert="horz" wrap="square" lIns="91440" tIns="45720" rIns="91440" bIns="45720" anchor="t" anchorCtr="0"/>
          <a:lstStyle/>
          <a:p>
            <a:pPr>
              <a:lnSpc>
                <a:spcPct val="90000"/>
              </a:lnSpc>
            </a:pPr>
            <a:r>
              <a:rPr lang="en-US" altLang="zh-CN" sz="1800" b="1" dirty="0">
                <a:latin typeface="Times New Roman" panose="02020603050405020304" pitchFamily="18" charset="0"/>
              </a:rPr>
              <a:t>    3. External users of financial accounting information include all of the following except: </a:t>
            </a:r>
          </a:p>
          <a:p>
            <a:pPr>
              <a:lnSpc>
                <a:spcPct val="90000"/>
              </a:lnSpc>
            </a:pPr>
            <a:r>
              <a:rPr lang="en-US" altLang="zh-CN" sz="1800" b="1" dirty="0">
                <a:latin typeface="Times New Roman" panose="02020603050405020304" pitchFamily="18" charset="0"/>
              </a:rPr>
              <a:t>    a.  Investors.</a:t>
            </a:r>
          </a:p>
          <a:p>
            <a:pPr>
              <a:lnSpc>
                <a:spcPct val="90000"/>
              </a:lnSpc>
            </a:pPr>
            <a:r>
              <a:rPr lang="en-US" altLang="zh-CN" sz="1800" b="1" dirty="0">
                <a:latin typeface="Times New Roman" panose="02020603050405020304" pitchFamily="18" charset="0"/>
              </a:rPr>
              <a:t>    b.  Labor unions.</a:t>
            </a:r>
          </a:p>
          <a:p>
            <a:pPr>
              <a:lnSpc>
                <a:spcPct val="90000"/>
              </a:lnSpc>
            </a:pPr>
            <a:r>
              <a:rPr lang="en-US" altLang="zh-CN" sz="1800" b="1" dirty="0">
                <a:latin typeface="Times New Roman" panose="02020603050405020304" pitchFamily="18" charset="0"/>
              </a:rPr>
              <a:t>    c.  Line managers.</a:t>
            </a:r>
          </a:p>
          <a:p>
            <a:pPr>
              <a:lnSpc>
                <a:spcPct val="90000"/>
              </a:lnSpc>
            </a:pPr>
            <a:r>
              <a:rPr lang="en-US" altLang="zh-CN" sz="1800" b="1" dirty="0">
                <a:latin typeface="Times New Roman" panose="02020603050405020304" pitchFamily="18" charset="0"/>
              </a:rPr>
              <a:t>    d. General public.</a:t>
            </a:r>
          </a:p>
          <a:p>
            <a:pPr>
              <a:lnSpc>
                <a:spcPct val="90000"/>
              </a:lnSpc>
              <a:buNone/>
            </a:pPr>
            <a:endParaRPr lang="en-US" altLang="zh-CN" sz="1800" b="1" dirty="0">
              <a:latin typeface="Times New Roman" panose="02020603050405020304" pitchFamily="18" charset="0"/>
            </a:endParaRPr>
          </a:p>
          <a:p>
            <a:pPr>
              <a:lnSpc>
                <a:spcPct val="90000"/>
              </a:lnSpc>
            </a:pPr>
            <a:r>
              <a:rPr lang="en-US" altLang="zh-CN" sz="1800" b="1" dirty="0">
                <a:latin typeface="Times New Roman" panose="02020603050405020304" pitchFamily="18" charset="0"/>
              </a:rPr>
              <a:t>    4. Objectives of financial reporting to external investors and creditors include preparing information about all of the following except:</a:t>
            </a:r>
          </a:p>
          <a:p>
            <a:pPr>
              <a:lnSpc>
                <a:spcPct val="90000"/>
              </a:lnSpc>
            </a:pPr>
            <a:r>
              <a:rPr lang="en-US" altLang="zh-CN" sz="1800" b="1" dirty="0">
                <a:latin typeface="Times New Roman" panose="02020603050405020304" pitchFamily="18" charset="0"/>
              </a:rPr>
              <a:t>    a.  Information used to determine which products to produce.</a:t>
            </a:r>
          </a:p>
          <a:p>
            <a:pPr>
              <a:lnSpc>
                <a:spcPct val="90000"/>
              </a:lnSpc>
            </a:pPr>
            <a:r>
              <a:rPr lang="en-US" altLang="zh-CN" sz="1800" b="1" dirty="0">
                <a:latin typeface="Times New Roman" panose="02020603050405020304" pitchFamily="18" charset="0"/>
              </a:rPr>
              <a:t>    b.  Information about economic resources, claims to those resources, and changes in both resources and claims.</a:t>
            </a:r>
          </a:p>
          <a:p>
            <a:pPr>
              <a:lnSpc>
                <a:spcPct val="90000"/>
              </a:lnSpc>
            </a:pPr>
            <a:r>
              <a:rPr lang="en-US" altLang="zh-CN" sz="1800" b="1" dirty="0">
                <a:latin typeface="Times New Roman" panose="02020603050405020304" pitchFamily="18" charset="0"/>
              </a:rPr>
              <a:t>    c.  Information that is useful in assessing the amount, timing, and uncertainty of future cash flows.</a:t>
            </a:r>
          </a:p>
          <a:p>
            <a:pPr>
              <a:lnSpc>
                <a:spcPct val="90000"/>
              </a:lnSpc>
            </a:pPr>
            <a:r>
              <a:rPr lang="en-US" altLang="zh-CN" sz="1800" b="1" dirty="0">
                <a:latin typeface="Times New Roman" panose="02020603050405020304" pitchFamily="18" charset="0"/>
              </a:rPr>
              <a:t>    d. Information that is useful in making investment and credit decisions</a:t>
            </a:r>
            <a:r>
              <a:rPr lang="en-US" altLang="zh-CN" sz="1800" dirty="0">
                <a:latin typeface="Times New Roman" panose="02020603050405020304" pitchFamily="18" charset="0"/>
              </a:rPr>
              <a:t>.</a:t>
            </a:r>
            <a:endParaRPr lang="zh-CN" altLang="en-US" sz="18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内容占位符 4"/>
          <p:cNvSpPr txBox="1"/>
          <p:nvPr/>
        </p:nvSpPr>
        <p:spPr>
          <a:xfrm>
            <a:off x="0" y="357188"/>
            <a:ext cx="9144000" cy="6500812"/>
          </a:xfrm>
          <a:prstGeom prst="rect">
            <a:avLst/>
          </a:prstGeom>
          <a:noFill/>
          <a:ln w="9525">
            <a:noFill/>
          </a:ln>
        </p:spPr>
        <p:txBody>
          <a:bodyPr anchor="t" anchorCtr="0"/>
          <a:lstStyle/>
          <a:p>
            <a:pPr marL="273050" indent="-273050" algn="ctr">
              <a:spcBef>
                <a:spcPct val="20000"/>
              </a:spcBef>
              <a:buClr>
                <a:srgbClr val="0BD0D9"/>
              </a:buClr>
              <a:buSzPct val="95000"/>
            </a:pPr>
            <a:r>
              <a:rPr lang="en-US" altLang="zh-CN" sz="2400" b="1" dirty="0">
                <a:latin typeface="Times New Roman" panose="02020603050405020304" pitchFamily="18" charset="0"/>
                <a:ea typeface="宋体" panose="02010600030101010101" pitchFamily="2" charset="-122"/>
              </a:rPr>
              <a:t>Main Points</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1.Type of bonds:</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Term bonds</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Serial bonds     </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Secured (mortgage ) bond</a:t>
            </a:r>
          </a:p>
          <a:p>
            <a:pPr marL="273050" indent="-273050">
              <a:spcBef>
                <a:spcPct val="20000"/>
              </a:spcBef>
              <a:buClr>
                <a:srgbClr val="0BD0D9"/>
              </a:buClr>
              <a:buSzPct val="95000"/>
              <a:buFont typeface="Wingdings" panose="05000000000000000000" pitchFamily="2" charset="2"/>
            </a:pPr>
            <a:r>
              <a:rPr lang="en-US" altLang="zh-CN" sz="2400" dirty="0">
                <a:latin typeface="Times New Roman" panose="02020603050405020304" pitchFamily="18" charset="0"/>
                <a:ea typeface="宋体" panose="02010600030101010101" pitchFamily="2" charset="-122"/>
              </a:rPr>
              <a:t>     Unsecured (debentures) bond</a:t>
            </a:r>
          </a:p>
          <a:p>
            <a:pPr marL="273050" indent="-273050">
              <a:spcBef>
                <a:spcPct val="20000"/>
              </a:spcBef>
              <a:buClr>
                <a:srgbClr val="0BD0D9"/>
              </a:buClr>
              <a:buSzPct val="95000"/>
              <a:buFont typeface="Wingdings" panose="05000000000000000000" pitchFamily="2" charset="2"/>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2.Interest of bonds:</a:t>
            </a:r>
          </a:p>
          <a:p>
            <a:pPr marL="273050" indent="-273050">
              <a:buClrTx/>
            </a:pPr>
            <a:r>
              <a:rPr lang="en-US" altLang="zh-CN" sz="2400" dirty="0">
                <a:latin typeface="Times New Roman" panose="02020603050405020304" pitchFamily="18" charset="0"/>
                <a:ea typeface="宋体" panose="02010600030101010101" pitchFamily="2" charset="-122"/>
              </a:rPr>
              <a:t>  Two rates:</a:t>
            </a:r>
          </a:p>
          <a:p>
            <a:pPr marL="273050" indent="-273050">
              <a:buClrTx/>
            </a:pPr>
            <a:r>
              <a:rPr lang="en-US" altLang="zh-CN" sz="2400" dirty="0">
                <a:latin typeface="Times New Roman" panose="02020603050405020304" pitchFamily="18" charset="0"/>
                <a:ea typeface="宋体" panose="02010600030101010101" pitchFamily="2" charset="-122"/>
              </a:rPr>
              <a:t>         Contract interest rate (stated interest rate)</a:t>
            </a:r>
          </a:p>
          <a:p>
            <a:pPr marL="273050" indent="-273050">
              <a:buClrTx/>
            </a:pPr>
            <a:r>
              <a:rPr lang="en-US" altLang="zh-CN" sz="2400" dirty="0">
                <a:latin typeface="Times New Roman" panose="02020603050405020304" pitchFamily="18" charset="0"/>
                <a:ea typeface="宋体" panose="02010600030101010101" pitchFamily="2" charset="-122"/>
              </a:rPr>
              <a:t>         Market interest rate (effective interest rate)</a:t>
            </a:r>
          </a:p>
          <a:p>
            <a:pPr marL="273050" indent="-273050">
              <a:buClrTx/>
            </a:pPr>
            <a:endParaRPr lang="en-US" altLang="zh-CN" sz="28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endParaRPr lang="en-US" altLang="zh-CN" sz="26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pPr>
            <a:endParaRPr lang="en-US" altLang="zh-CN" sz="2600" dirty="0">
              <a:latin typeface="Constantia" panose="02030602050306030303" pitchFamily="18" charset="0"/>
              <a:ea typeface="宋体" panose="02010600030101010101" pitchFamily="2"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内容占位符 4"/>
          <p:cNvSpPr txBox="1"/>
          <p:nvPr/>
        </p:nvSpPr>
        <p:spPr>
          <a:xfrm>
            <a:off x="0" y="1000125"/>
            <a:ext cx="9144000" cy="4786313"/>
          </a:xfrm>
          <a:prstGeom prst="rect">
            <a:avLst/>
          </a:prstGeom>
          <a:noFill/>
          <a:ln w="9525">
            <a:noFill/>
          </a:ln>
        </p:spPr>
        <p:txBody>
          <a:bodyPr anchor="t" anchorCtr="0"/>
          <a:lstStyle/>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3.Issuing Bonds Payable</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Issuing bonds at par</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Issuing bonds at a discount</a:t>
            </a:r>
          </a:p>
          <a:p>
            <a:pPr marL="273050" indent="-273050">
              <a:spcBef>
                <a:spcPct val="20000"/>
              </a:spcBef>
              <a:buClr>
                <a:srgbClr val="0BD0D9"/>
              </a:buClr>
              <a:buSzPct val="95000"/>
              <a:buFont typeface="Wingdings" panose="05000000000000000000" pitchFamily="2" charset="2"/>
              <a:buChar char="l"/>
            </a:pPr>
            <a:r>
              <a:rPr lang="en-US" altLang="zh-CN" sz="2400" dirty="0">
                <a:latin typeface="Times New Roman" panose="02020603050405020304" pitchFamily="18" charset="0"/>
                <a:ea typeface="宋体" panose="02010600030101010101" pitchFamily="2" charset="-122"/>
              </a:rPr>
              <a:t>Issuing bonds at a premium</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4.Amortization of Bond Discount and Premium</a:t>
            </a:r>
          </a:p>
          <a:p>
            <a:pPr marL="273050" indent="-273050">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Straight-line </a:t>
            </a:r>
            <a:r>
              <a:rPr lang="en-US" altLang="zh-CN" sz="2400" dirty="0">
                <a:sym typeface="+mn-ea"/>
              </a:rPr>
              <a:t>amortization</a:t>
            </a: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buFont typeface="Wingdings" panose="05000000000000000000" pitchFamily="2" charset="2"/>
              <a:buChar char="u"/>
            </a:pPr>
            <a:r>
              <a:rPr lang="en-US" altLang="zh-CN" sz="2400" dirty="0">
                <a:latin typeface="Times New Roman" panose="02020603050405020304" pitchFamily="18" charset="0"/>
                <a:ea typeface="宋体" panose="02010600030101010101" pitchFamily="2" charset="-122"/>
              </a:rPr>
              <a:t>Effective-interest method</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内容占位符 4"/>
          <p:cNvSpPr txBox="1"/>
          <p:nvPr/>
        </p:nvSpPr>
        <p:spPr>
          <a:xfrm>
            <a:off x="0" y="1500188"/>
            <a:ext cx="9144000" cy="3929062"/>
          </a:xfrm>
          <a:prstGeom prst="rect">
            <a:avLst/>
          </a:prstGeom>
          <a:noFill/>
          <a:ln w="9525">
            <a:noFill/>
          </a:ln>
        </p:spPr>
        <p:txBody>
          <a:bodyPr anchor="t" anchorCtr="0"/>
          <a:lstStyle/>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5.Retirement of Bonds</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6.Convertible bonds</a:t>
            </a:r>
          </a:p>
          <a:p>
            <a:pPr marL="273050" indent="-273050">
              <a:spcBef>
                <a:spcPct val="20000"/>
              </a:spcBef>
              <a:buClr>
                <a:srgbClr val="0BD0D9"/>
              </a:buClr>
              <a:buSzPct val="95000"/>
            </a:pPr>
            <a:endParaRPr lang="en-US" altLang="zh-CN" sz="2400" dirty="0">
              <a:latin typeface="Times New Roman" panose="02020603050405020304" pitchFamily="18" charset="0"/>
              <a:ea typeface="宋体" panose="02010600030101010101" pitchFamily="2" charset="-122"/>
            </a:endParaRP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7.Extending your knowledge</a:t>
            </a:r>
          </a:p>
          <a:p>
            <a:pPr marL="273050" indent="-273050">
              <a:spcBef>
                <a:spcPct val="20000"/>
              </a:spcBef>
              <a:buClr>
                <a:srgbClr val="0BD0D9"/>
              </a:buClr>
              <a:buSzPct val="95000"/>
            </a:pPr>
            <a:r>
              <a:rPr lang="en-US" altLang="zh-CN" sz="2400" dirty="0">
                <a:latin typeface="Times New Roman" panose="02020603050405020304" pitchFamily="18" charset="0"/>
                <a:ea typeface="宋体" panose="02010600030101010101" pitchFamily="2" charset="-122"/>
              </a:rPr>
              <a:t>    </a:t>
            </a:r>
            <a:r>
              <a:rPr lang="en-US" altLang="zh-CN" sz="2400" dirty="0">
                <a:latin typeface="Times New Roman" panose="02020603050405020304" pitchFamily="18" charset="0"/>
                <a:ea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Advantage of Financing operations with bonds versus stock</a:t>
            </a:r>
            <a:endParaRPr lang="en-US" altLang="zh-CN"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标题 3"/>
          <p:cNvSpPr>
            <a:spLocks noGrp="1"/>
          </p:cNvSpPr>
          <p:nvPr>
            <p:ph type="title" idx="4294967295"/>
          </p:nvPr>
        </p:nvSpPr>
        <p:spPr>
          <a:xfrm>
            <a:off x="0" y="0"/>
            <a:ext cx="9144000" cy="1143000"/>
          </a:xfrm>
          <a:ln/>
        </p:spPr>
        <p:txBody>
          <a:bodyPr vert="horz" wrap="square" lIns="0" tIns="45720" rIns="0" bIns="0" anchor="b" anchorCtr="0"/>
          <a:lstStyle/>
          <a:p>
            <a:pPr algn="ctr" eaLnBrk="1" hangingPunct="1"/>
            <a:r>
              <a:rPr lang="zh-CN" altLang="en-US" sz="4400" b="1" dirty="0">
                <a:latin typeface="Times New Roman" panose="02020603050405020304" pitchFamily="18" charset="0"/>
              </a:rPr>
              <a:t>Chapter Ten</a:t>
            </a:r>
            <a:r>
              <a:rPr lang="en-US" altLang="zh-CN" sz="4400" b="1" dirty="0"/>
              <a:t/>
            </a:r>
            <a:br>
              <a:rPr lang="en-US" altLang="zh-CN" sz="4400" b="1" dirty="0"/>
            </a:br>
            <a:r>
              <a:rPr lang="en-US" altLang="zh-CN" sz="2800" b="1" dirty="0">
                <a:solidFill>
                  <a:srgbClr val="004E6D"/>
                </a:solidFill>
                <a:latin typeface="Times New Roman" panose="02020603050405020304" pitchFamily="18" charset="0"/>
              </a:rPr>
              <a:t>Stockholders’ Equity</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102402" name="内容占位符 4"/>
          <p:cNvSpPr>
            <a:spLocks noGrp="1"/>
          </p:cNvSpPr>
          <p:nvPr>
            <p:ph idx="4294967295"/>
          </p:nvPr>
        </p:nvSpPr>
        <p:spPr>
          <a:xfrm>
            <a:off x="0" y="1285875"/>
            <a:ext cx="9144000" cy="5572125"/>
          </a:xfrm>
          <a:ln/>
        </p:spPr>
        <p:txBody>
          <a:bodyPr vert="horz" wrap="square" lIns="91440" tIns="45720" rIns="91440" bIns="45720" anchor="t" anchorCtr="0"/>
          <a:lstStyle/>
          <a:p>
            <a:pPr algn="ctr" eaLnBrk="1" hangingPunct="1">
              <a:lnSpc>
                <a:spcPct val="90000"/>
              </a:lnSpc>
              <a:buNone/>
            </a:pPr>
            <a:r>
              <a:rPr lang="en-US" altLang="zh-CN" sz="2400" b="1" dirty="0">
                <a:latin typeface="Times New Roman" panose="02020603050405020304" pitchFamily="18" charset="0"/>
              </a:rPr>
              <a:t>Words and Phrases</a:t>
            </a:r>
          </a:p>
          <a:p>
            <a:pPr algn="ctr" eaLnBrk="1" hangingPunct="1">
              <a:lnSpc>
                <a:spcPct val="90000"/>
              </a:lnSpc>
              <a:buNone/>
            </a:pPr>
            <a:endParaRPr lang="en-US" altLang="zh-CN" sz="2400" b="1" dirty="0">
              <a:latin typeface="Times New Roman" panose="02020603050405020304" pitchFamily="18" charset="0"/>
            </a:endParaRPr>
          </a:p>
          <a:p>
            <a:pPr>
              <a:buNone/>
            </a:pPr>
            <a:r>
              <a:rPr lang="en-US" altLang="zh-CN" sz="2400" dirty="0">
                <a:latin typeface="Times New Roman" panose="02020603050405020304" pitchFamily="18" charset="0"/>
              </a:rPr>
              <a:t>common stock                                                        </a:t>
            </a:r>
            <a:r>
              <a:rPr lang="zh-CN" altLang="en-US" sz="2400" dirty="0"/>
              <a:t>普通股</a:t>
            </a:r>
          </a:p>
          <a:p>
            <a:pPr>
              <a:buNone/>
            </a:pPr>
            <a:r>
              <a:rPr lang="en-US" altLang="zh-CN" sz="2400" dirty="0">
                <a:latin typeface="Times New Roman" panose="02020603050405020304" pitchFamily="18" charset="0"/>
              </a:rPr>
              <a:t>Paid-in Capital in Excess of Par, common stock</a:t>
            </a:r>
            <a:r>
              <a:rPr lang="zh-CN" altLang="en-US" sz="2400" dirty="0">
                <a:latin typeface="Times New Roman" panose="02020603050405020304" pitchFamily="18" charset="0"/>
              </a:rPr>
              <a:t>   </a:t>
            </a:r>
            <a:r>
              <a:rPr lang="zh-CN" altLang="en-US" sz="2400" dirty="0"/>
              <a:t>资本公积（普通股）        </a:t>
            </a:r>
          </a:p>
          <a:p>
            <a:pPr>
              <a:buNone/>
            </a:pPr>
            <a:r>
              <a:rPr lang="en-US" altLang="zh-CN" sz="2400" dirty="0">
                <a:latin typeface="Times New Roman" panose="02020603050405020304" pitchFamily="18" charset="0"/>
              </a:rPr>
              <a:t>capital stock                                                            </a:t>
            </a:r>
            <a:r>
              <a:rPr lang="zh-CN" altLang="en-US" sz="2400" dirty="0"/>
              <a:t>股本</a:t>
            </a:r>
          </a:p>
          <a:p>
            <a:pPr>
              <a:buNone/>
            </a:pPr>
            <a:r>
              <a:rPr lang="en-US" altLang="zh-CN" sz="2400" dirty="0">
                <a:latin typeface="Times New Roman" panose="02020603050405020304" pitchFamily="18" charset="0"/>
              </a:rPr>
              <a:t>cash dividends                                                        </a:t>
            </a:r>
            <a:r>
              <a:rPr lang="zh-CN" altLang="en-US" sz="2400" dirty="0"/>
              <a:t>现金股利</a:t>
            </a:r>
          </a:p>
          <a:p>
            <a:pPr>
              <a:buNone/>
            </a:pPr>
            <a:r>
              <a:rPr lang="en-US" altLang="zh-CN" sz="2400" dirty="0">
                <a:latin typeface="Times New Roman" panose="02020603050405020304" pitchFamily="18" charset="0"/>
              </a:rPr>
              <a:t>legal capital                                                            </a:t>
            </a:r>
            <a:r>
              <a:rPr lang="zh-CN" altLang="en-US" sz="2400" dirty="0"/>
              <a:t>法定资本</a:t>
            </a:r>
          </a:p>
          <a:p>
            <a:pPr>
              <a:buNone/>
            </a:pPr>
            <a:r>
              <a:rPr lang="en-US" altLang="zh-CN" sz="2400" dirty="0">
                <a:latin typeface="Times New Roman" panose="02020603050405020304" pitchFamily="18" charset="0"/>
              </a:rPr>
              <a:t>par value                                                                 </a:t>
            </a:r>
            <a:r>
              <a:rPr lang="zh-CN" altLang="en-US" sz="2400" dirty="0"/>
              <a:t>面值</a:t>
            </a:r>
          </a:p>
          <a:p>
            <a:pPr>
              <a:buNone/>
            </a:pPr>
            <a:r>
              <a:rPr lang="en-US" altLang="zh-CN" sz="2400" dirty="0">
                <a:latin typeface="Times New Roman" panose="02020603050405020304" pitchFamily="18" charset="0"/>
              </a:rPr>
              <a:t>preferred stock                                                       </a:t>
            </a:r>
            <a:r>
              <a:rPr lang="zh-CN" altLang="en-US" sz="2400" dirty="0"/>
              <a:t>优先股</a:t>
            </a:r>
          </a:p>
          <a:p>
            <a:pPr>
              <a:buNone/>
            </a:pPr>
            <a:r>
              <a:rPr lang="en-US" altLang="zh-CN" sz="2400" dirty="0">
                <a:latin typeface="Times New Roman" panose="02020603050405020304" pitchFamily="18" charset="0"/>
              </a:rPr>
              <a:t>retained earnings                                                    </a:t>
            </a:r>
            <a:r>
              <a:rPr lang="zh-CN" altLang="en-US" sz="2400" dirty="0"/>
              <a:t>留存收益</a:t>
            </a:r>
          </a:p>
          <a:p>
            <a:pPr>
              <a:buNone/>
            </a:pPr>
            <a:r>
              <a:rPr lang="en-US" altLang="zh-CN" sz="2400" dirty="0">
                <a:latin typeface="Times New Roman" panose="02020603050405020304" pitchFamily="18" charset="0"/>
              </a:rPr>
              <a:t>stockholders’ equity                                               </a:t>
            </a:r>
            <a:r>
              <a:rPr lang="zh-CN" altLang="en-US" sz="2400" dirty="0"/>
              <a:t>股东权益</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3"/>
          <p:cNvSpPr>
            <a:spLocks noGrp="1"/>
          </p:cNvSpPr>
          <p:nvPr>
            <p:ph idx="1"/>
          </p:nvPr>
        </p:nvSpPr>
        <p:spPr>
          <a:xfrm>
            <a:off x="0" y="500063"/>
            <a:ext cx="9144000" cy="5429250"/>
          </a:xfrm>
          <a:ln/>
        </p:spPr>
        <p:txBody>
          <a:bodyPr vert="horz" wrap="square" lIns="91440" tIns="45720" rIns="91440" bIns="45720" anchor="t" anchorCtr="0"/>
          <a:lstStyle/>
          <a:p>
            <a:pPr>
              <a:buNone/>
            </a:pPr>
            <a:r>
              <a:rPr lang="en-US" altLang="zh-CN" sz="2400" dirty="0">
                <a:latin typeface="Times New Roman" panose="02020603050405020304" pitchFamily="18" charset="0"/>
              </a:rPr>
              <a:t>stock dividends                                    </a:t>
            </a:r>
            <a:r>
              <a:rPr lang="zh-CN" altLang="en-US" sz="2400" dirty="0"/>
              <a:t>股票股利</a:t>
            </a:r>
          </a:p>
          <a:p>
            <a:pPr>
              <a:buNone/>
            </a:pPr>
            <a:r>
              <a:rPr lang="en-US" altLang="zh-CN" sz="2400" dirty="0">
                <a:latin typeface="Times New Roman" panose="02020603050405020304" pitchFamily="18" charset="0"/>
              </a:rPr>
              <a:t>stock splits                                           </a:t>
            </a:r>
            <a:r>
              <a:rPr lang="zh-CN" altLang="en-US" sz="2400" dirty="0"/>
              <a:t>股票分割</a:t>
            </a:r>
          </a:p>
          <a:p>
            <a:pPr>
              <a:buNone/>
            </a:pPr>
            <a:r>
              <a:rPr lang="en-US" altLang="zh-CN" sz="2400" dirty="0">
                <a:latin typeface="Times New Roman" panose="02020603050405020304" pitchFamily="18" charset="0"/>
              </a:rPr>
              <a:t>treasury stock                                       </a:t>
            </a:r>
            <a:r>
              <a:rPr lang="zh-CN" altLang="en-US" sz="2400" dirty="0"/>
              <a:t>库藏股</a:t>
            </a:r>
            <a:endParaRPr lang="en-US" altLang="zh-CN" sz="2400" dirty="0"/>
          </a:p>
          <a:p>
            <a:pPr eaLnBrk="1" hangingPunct="1">
              <a:buNone/>
            </a:pPr>
            <a:r>
              <a:rPr lang="en-US" altLang="zh-CN" sz="2400" dirty="0">
                <a:latin typeface="Times New Roman" panose="02020603050405020304" pitchFamily="18" charset="0"/>
              </a:rPr>
              <a:t>paid in capital                                       </a:t>
            </a:r>
            <a:r>
              <a:rPr lang="zh-CN" altLang="en-US" sz="2400" dirty="0"/>
              <a:t>实收资本</a:t>
            </a:r>
            <a:endParaRPr lang="en-US" altLang="zh-CN" sz="2400" dirty="0"/>
          </a:p>
          <a:p>
            <a:pPr eaLnBrk="1" hangingPunct="1">
              <a:buNone/>
            </a:pPr>
            <a:r>
              <a:rPr lang="en-US" altLang="zh-CN" sz="2400" dirty="0">
                <a:latin typeface="Times New Roman" panose="02020603050405020304" pitchFamily="18" charset="0"/>
              </a:rPr>
              <a:t>authorized stock</a:t>
            </a:r>
            <a:r>
              <a:rPr lang="zh-CN" altLang="en-US" sz="2400" dirty="0">
                <a:latin typeface="Times New Roman" panose="02020603050405020304" pitchFamily="18" charset="0"/>
              </a:rPr>
              <a:t>　                               </a:t>
            </a:r>
            <a:r>
              <a:rPr lang="zh-CN" altLang="en-US" sz="2400" dirty="0"/>
              <a:t>核定的股票，批准发行的股票</a:t>
            </a:r>
            <a:endParaRPr lang="en-US" altLang="zh-CN" sz="2400" dirty="0"/>
          </a:p>
          <a:p>
            <a:pPr eaLnBrk="1" hangingPunct="1">
              <a:buNone/>
            </a:pPr>
            <a:r>
              <a:rPr lang="en-US" altLang="zh-CN" sz="2400" dirty="0">
                <a:latin typeface="Times New Roman" panose="02020603050405020304" pitchFamily="18" charset="0"/>
              </a:rPr>
              <a:t>outstanding stock</a:t>
            </a:r>
            <a:r>
              <a:rPr lang="zh-CN" altLang="en-US" sz="2400" dirty="0">
                <a:latin typeface="Times New Roman" panose="02020603050405020304" pitchFamily="18" charset="0"/>
              </a:rPr>
              <a:t>　                             </a:t>
            </a:r>
            <a:r>
              <a:rPr lang="zh-CN" altLang="en-US" sz="2400" dirty="0"/>
              <a:t>对外发行的股票</a:t>
            </a:r>
            <a:endParaRPr lang="en-US" altLang="zh-CN" sz="2400" dirty="0"/>
          </a:p>
          <a:p>
            <a:pPr eaLnBrk="1" hangingPunct="1">
              <a:buNone/>
            </a:pPr>
            <a:r>
              <a:rPr lang="en-US" altLang="zh-CN" sz="2400" dirty="0">
                <a:latin typeface="Times New Roman" panose="02020603050405020304" pitchFamily="18" charset="0"/>
              </a:rPr>
              <a:t>charter                    </a:t>
            </a:r>
            <a:r>
              <a:rPr lang="en-US" altLang="zh-CN" sz="2400" dirty="0"/>
              <a:t>                             </a:t>
            </a:r>
            <a:r>
              <a:rPr lang="zh-CN" altLang="en-US" sz="2400" dirty="0"/>
              <a:t>（公司）章程</a:t>
            </a:r>
            <a:endParaRPr lang="en-US" altLang="zh-CN" sz="2400" dirty="0"/>
          </a:p>
          <a:p>
            <a:pPr eaLnBrk="1" hangingPunct="1">
              <a:buNone/>
            </a:pPr>
            <a:r>
              <a:rPr lang="en-US" altLang="zh-CN" sz="2400" dirty="0">
                <a:latin typeface="Times New Roman" panose="02020603050405020304" pitchFamily="18" charset="0"/>
              </a:rPr>
              <a:t>cumulative-dividend preference</a:t>
            </a:r>
            <a:r>
              <a:rPr lang="zh-CN" altLang="en-US" sz="2400" dirty="0">
                <a:latin typeface="Times New Roman" panose="02020603050405020304" pitchFamily="18" charset="0"/>
              </a:rPr>
              <a:t>　        </a:t>
            </a:r>
            <a:r>
              <a:rPr lang="zh-CN" altLang="en-US" sz="2400" dirty="0"/>
              <a:t>积累优先股</a:t>
            </a:r>
            <a:endParaRPr lang="en-US" altLang="zh-CN" sz="2400" dirty="0"/>
          </a:p>
          <a:p>
            <a:pPr eaLnBrk="1" hangingPunct="1">
              <a:buNone/>
            </a:pPr>
            <a:r>
              <a:rPr lang="en-US" altLang="zh-CN" sz="2400" dirty="0">
                <a:latin typeface="Times New Roman" panose="02020603050405020304" pitchFamily="18" charset="0"/>
              </a:rPr>
              <a:t>non-cumulative-dividend preference</a:t>
            </a:r>
            <a:r>
              <a:rPr lang="zh-CN" altLang="en-US" sz="2400" dirty="0"/>
              <a:t>　非积累优先股</a:t>
            </a:r>
            <a:endParaRPr lang="en-US" altLang="zh-CN" sz="2400" dirty="0"/>
          </a:p>
          <a:p>
            <a:pPr eaLnBrk="1" hangingPunct="1">
              <a:buNone/>
            </a:pPr>
            <a:r>
              <a:rPr lang="en-US" altLang="zh-CN" sz="2400" dirty="0">
                <a:latin typeface="Times New Roman" panose="02020603050405020304" pitchFamily="18" charset="0"/>
              </a:rPr>
              <a:t>participating preferred stock</a:t>
            </a:r>
            <a:r>
              <a:rPr lang="zh-CN" altLang="en-US" sz="2400" dirty="0">
                <a:latin typeface="Times New Roman" panose="02020603050405020304" pitchFamily="18" charset="0"/>
              </a:rPr>
              <a:t>　             </a:t>
            </a:r>
            <a:r>
              <a:rPr lang="zh-CN" altLang="en-US" sz="2400" dirty="0"/>
              <a:t>参加优先股 </a:t>
            </a:r>
          </a:p>
          <a:p>
            <a:pPr eaLnBrk="1" hangingPunct="1">
              <a:buNone/>
            </a:pPr>
            <a:r>
              <a:rPr lang="en-US" altLang="zh-CN" sz="2400" dirty="0">
                <a:latin typeface="Times New Roman" panose="02020603050405020304" pitchFamily="18" charset="0"/>
              </a:rPr>
              <a:t>in arrears                                                </a:t>
            </a:r>
            <a:r>
              <a:rPr lang="zh-CN" altLang="en-US" sz="2400" dirty="0"/>
              <a:t>拖欠</a:t>
            </a:r>
          </a:p>
          <a:p>
            <a:pPr eaLnBrk="1" hangingPunct="1">
              <a:buNone/>
            </a:pPr>
            <a:r>
              <a:rPr lang="en-US" altLang="zh-CN" sz="2400" dirty="0">
                <a:latin typeface="Times New Roman" panose="02020603050405020304" pitchFamily="18" charset="0"/>
              </a:rPr>
              <a:t>deficit                                </a:t>
            </a:r>
            <a:r>
              <a:rPr lang="en-US" altLang="zh-CN" sz="2400" dirty="0"/>
              <a:t>                     </a:t>
            </a:r>
            <a:r>
              <a:rPr lang="zh-CN" altLang="en-US" sz="2400" dirty="0"/>
              <a:t>赤字</a:t>
            </a:r>
            <a:endParaRPr lang="zh-CN" alt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idx="1"/>
          </p:nvPr>
        </p:nvSpPr>
        <p:spPr>
          <a:xfrm>
            <a:off x="0" y="1214438"/>
            <a:ext cx="9144000" cy="5072063"/>
          </a:xfrm>
        </p:spPr>
        <p:txBody>
          <a:bodyPr vert="horz" wrap="square" lIns="91440" tIns="45720" rIns="91440" bIns="45720" numCol="1" anchor="t" anchorCtr="0" compatLnSpc="1"/>
          <a:lstStyle/>
          <a:p>
            <a:pPr marL="273050" marR="0" lvl="0" indent="-273050" algn="ctr" defTabSz="914400" rtl="0" eaLnBrk="0" fontAlgn="base" latinLnBrk="0" hangingPunct="0">
              <a:lnSpc>
                <a:spcPct val="90000"/>
              </a:lnSpc>
              <a:spcBef>
                <a:spcPct val="20000"/>
              </a:spcBef>
              <a:spcAft>
                <a:spcPct val="0"/>
              </a:spcAft>
              <a:buClr>
                <a:srgbClr val="0BD0D9"/>
              </a:buClr>
              <a:buSzPct val="95000"/>
              <a:buFont typeface="Arial" panose="020B0604020202020204" pitchFamily="34" charset="0"/>
              <a:buNone/>
              <a:defRPr/>
            </a:pPr>
            <a:r>
              <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Main Points</a:t>
            </a:r>
          </a:p>
          <a:p>
            <a:pPr marL="273050" marR="0" lvl="0" indent="-273050" algn="ctr" defTabSz="914400" rtl="0" eaLnBrk="0" fontAlgn="base" latinLnBrk="0" hangingPunct="0">
              <a:lnSpc>
                <a:spcPct val="90000"/>
              </a:lnSpc>
              <a:spcBef>
                <a:spcPct val="20000"/>
              </a:spcBef>
              <a:spcAft>
                <a:spcPct val="0"/>
              </a:spcAft>
              <a:buClr>
                <a:srgbClr val="0BD0D9"/>
              </a:buClr>
              <a:buSzPct val="95000"/>
              <a:buFont typeface="Arial" panose="020B0604020202020204" pitchFamily="34" charset="0"/>
              <a:buNone/>
              <a:defRPr/>
            </a:pPr>
            <a:endPar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1.Definition of Stock</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2.Classification of Stock</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3.Issuance  Stock</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4.Dividends</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5. Stock Splits</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6.Treasury Stock</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7.Donated Capital</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8. Extending your knowledge </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——Book Value and Market Price</a:t>
            </a:r>
          </a:p>
          <a:p>
            <a:pPr marL="273050" marR="0" lvl="0" indent="-273050" algn="l" defTabSz="914400" rtl="0" eaLnBrk="0" fontAlgn="base" latinLnBrk="0" hangingPunct="0">
              <a:lnSpc>
                <a:spcPct val="90000"/>
              </a:lnSpc>
              <a:spcBef>
                <a:spcPct val="20000"/>
              </a:spcBef>
              <a:spcAft>
                <a:spcPct val="0"/>
              </a:spcAft>
              <a:buClr>
                <a:srgbClr val="0BD0D9"/>
              </a:buClr>
              <a:buSzPct val="95000"/>
              <a:buFont typeface="Wingdings 2" panose="05020102010507070707" pitchFamily="18" charset="2"/>
              <a:buNone/>
              <a:defRPr/>
            </a:pPr>
            <a:endPar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内容占位符 2"/>
          <p:cNvSpPr>
            <a:spLocks noGrp="1"/>
          </p:cNvSpPr>
          <p:nvPr>
            <p:ph idx="1"/>
          </p:nvPr>
        </p:nvSpPr>
        <p:spPr>
          <a:xfrm>
            <a:off x="0" y="2357438"/>
            <a:ext cx="9144000" cy="2000250"/>
          </a:xfrm>
          <a:ln/>
        </p:spPr>
        <p:txBody>
          <a:bodyPr vert="horz" wrap="square" lIns="91440" tIns="45720" rIns="91440" bIns="45720" anchor="t" anchorCtr="0"/>
          <a:lstStyle/>
          <a:p>
            <a:pPr algn="ctr">
              <a:buNone/>
            </a:pPr>
            <a:r>
              <a:rPr lang="en-US" altLang="zh-CN" sz="4400" b="1" dirty="0">
                <a:latin typeface="Times New Roman" panose="02020603050405020304" pitchFamily="18" charset="0"/>
              </a:rPr>
              <a:t>Part Five</a:t>
            </a:r>
            <a:r>
              <a:rPr lang="en-US" altLang="zh-CN" dirty="0">
                <a:latin typeface="Times New Roman" panose="02020603050405020304" pitchFamily="18" charset="0"/>
              </a:rPr>
              <a:t>　</a:t>
            </a:r>
          </a:p>
          <a:p>
            <a:pPr algn="ctr">
              <a:buNone/>
            </a:pPr>
            <a:r>
              <a:rPr lang="en-US" altLang="zh-CN" sz="3600" b="1" dirty="0">
                <a:latin typeface="Times New Roman" panose="02020603050405020304" pitchFamily="18" charset="0"/>
              </a:rPr>
              <a:t>Accounting Analysis</a:t>
            </a:r>
            <a:r>
              <a:rPr lang="en-US" altLang="zh-CN" sz="3600" dirty="0"/>
              <a:t/>
            </a:r>
            <a:br>
              <a:rPr lang="en-US" altLang="zh-CN" sz="3600" dirty="0"/>
            </a:br>
            <a:r>
              <a:rPr lang="en-US" altLang="zh-CN" sz="3200" dirty="0">
                <a:latin typeface="Times New Roman" panose="02020603050405020304" pitchFamily="18" charset="0"/>
                <a:ea typeface="Times New Roman" panose="02020603050405020304" pitchFamily="18" charset="0"/>
              </a:rPr>
              <a:t>—</a:t>
            </a:r>
            <a:r>
              <a:rPr lang="en-US" altLang="zh-CN" sz="3200" dirty="0">
                <a:latin typeface="Times New Roman" panose="02020603050405020304" pitchFamily="18" charset="0"/>
              </a:rPr>
              <a:t>Understanding and Application</a:t>
            </a:r>
            <a:r>
              <a:rPr lang="en-US" altLang="zh-CN" sz="3200" dirty="0"/>
              <a:t/>
            </a:r>
            <a:br>
              <a:rPr lang="en-US" altLang="zh-CN" sz="3200" dirty="0"/>
            </a:br>
            <a:endParaRPr lang="zh-CN" altLang="en-US" sz="3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p:cNvSpPr>
          <p:nvPr>
            <p:ph type="title"/>
          </p:nvPr>
        </p:nvSpPr>
        <p:spPr>
          <a:xfrm>
            <a:off x="0" y="0"/>
            <a:ext cx="9144000" cy="1514475"/>
          </a:xfrm>
          <a:ln/>
        </p:spPr>
        <p:txBody>
          <a:bodyPr vert="horz" wrap="square" lIns="0" tIns="45720" rIns="0" bIns="0" anchor="b" anchorCtr="0"/>
          <a:lstStyle/>
          <a:p>
            <a:pPr algn="ctr"/>
            <a:r>
              <a:rPr lang="zh-CN" altLang="en-US" sz="4600" dirty="0"/>
              <a:t>         </a:t>
            </a:r>
            <a:br>
              <a:rPr lang="zh-CN" altLang="en-US" sz="4600" dirty="0"/>
            </a:br>
            <a:r>
              <a:rPr lang="zh-CN" altLang="en-US" sz="4600" dirty="0"/>
              <a:t/>
            </a:r>
            <a:br>
              <a:rPr lang="zh-CN" altLang="en-US" sz="4600" dirty="0"/>
            </a:br>
            <a:r>
              <a:rPr lang="zh-CN" altLang="en-US" sz="4400" b="1" dirty="0">
                <a:latin typeface="Times New Roman" panose="02020603050405020304" pitchFamily="18" charset="0"/>
              </a:rPr>
              <a:t>Chapter Eleven</a:t>
            </a:r>
            <a:r>
              <a:rPr lang="zh-CN" altLang="en-US" sz="4400" b="1" dirty="0"/>
              <a:t/>
            </a:r>
            <a:br>
              <a:rPr lang="zh-CN" altLang="en-US" sz="4400" b="1" dirty="0"/>
            </a:br>
            <a:r>
              <a:rPr lang="zh-CN" altLang="en-US" sz="2800" b="1" dirty="0">
                <a:solidFill>
                  <a:srgbClr val="004E6D"/>
                </a:solidFill>
                <a:latin typeface="Times New Roman" panose="02020603050405020304" pitchFamily="18" charset="0"/>
              </a:rPr>
              <a:t>The Statement of Cash Flow</a:t>
            </a:r>
            <a:endParaRPr lang="zh-CN" altLang="en-US" sz="2800" b="1" dirty="0">
              <a:solidFill>
                <a:srgbClr val="004E6D"/>
              </a:solidFill>
              <a:latin typeface="Times New Roman" panose="02020603050405020304" pitchFamily="18" charset="0"/>
              <a:ea typeface="Times New Roman" panose="02020603050405020304" pitchFamily="18" charset="0"/>
            </a:endParaRPr>
          </a:p>
        </p:txBody>
      </p:sp>
      <p:sp>
        <p:nvSpPr>
          <p:cNvPr id="106498" name="Rectangle 3"/>
          <p:cNvSpPr>
            <a:spLocks noGrp="1"/>
          </p:cNvSpPr>
          <p:nvPr>
            <p:ph idx="1"/>
          </p:nvPr>
        </p:nvSpPr>
        <p:spPr>
          <a:xfrm>
            <a:off x="0" y="1935163"/>
            <a:ext cx="9144000" cy="4389437"/>
          </a:xfrm>
          <a:ln/>
        </p:spPr>
        <p:txBody>
          <a:bodyPr vert="horz" wrap="square" lIns="91440" tIns="45720" rIns="91440" bIns="45720" anchor="t" anchorCtr="0"/>
          <a:lstStyle/>
          <a:p>
            <a:pPr algn="ctr" eaLnBrk="1" hangingPunct="1">
              <a:lnSpc>
                <a:spcPct val="90000"/>
              </a:lnSpc>
              <a:buNone/>
            </a:pPr>
            <a:r>
              <a:rPr lang="en-US" altLang="zh-CN" sz="2400" b="1" dirty="0">
                <a:latin typeface="Times New Roman" panose="02020603050405020304" pitchFamily="18" charset="0"/>
              </a:rPr>
              <a:t>Words and Phrases</a:t>
            </a:r>
          </a:p>
          <a:p>
            <a:pPr algn="ctr" eaLnBrk="1" hangingPunct="1">
              <a:lnSpc>
                <a:spcPct val="90000"/>
              </a:lnSpc>
              <a:buNone/>
            </a:pPr>
            <a:endParaRPr lang="en-US" altLang="zh-CN" sz="2400" b="1" dirty="0">
              <a:latin typeface="Times New Roman" panose="02020603050405020304" pitchFamily="18" charset="0"/>
            </a:endParaRPr>
          </a:p>
          <a:p>
            <a:r>
              <a:rPr lang="en-US" altLang="zh-CN" sz="2400" dirty="0">
                <a:latin typeface="Times New Roman" panose="02020603050405020304" pitchFamily="18" charset="0"/>
              </a:rPr>
              <a:t>cash flows                                         </a:t>
            </a:r>
            <a:r>
              <a:rPr lang="zh-CN" altLang="en-US" sz="2400" dirty="0"/>
              <a:t>现金流量</a:t>
            </a:r>
          </a:p>
          <a:p>
            <a:r>
              <a:rPr lang="en-US" altLang="zh-CN" sz="2400" dirty="0">
                <a:latin typeface="Times New Roman" panose="02020603050405020304" pitchFamily="18" charset="0"/>
              </a:rPr>
              <a:t>cash inflows                                      </a:t>
            </a:r>
            <a:r>
              <a:rPr lang="zh-CN" altLang="en-US" sz="2400" dirty="0"/>
              <a:t>现金流入</a:t>
            </a:r>
          </a:p>
          <a:p>
            <a:r>
              <a:rPr lang="en-US" altLang="zh-CN" sz="2400" dirty="0">
                <a:latin typeface="Times New Roman" panose="02020603050405020304" pitchFamily="18" charset="0"/>
              </a:rPr>
              <a:t>cash outflows                                    </a:t>
            </a:r>
            <a:r>
              <a:rPr lang="zh-CN" altLang="en-US" sz="2400" dirty="0"/>
              <a:t>现金流出</a:t>
            </a:r>
          </a:p>
          <a:p>
            <a:r>
              <a:rPr lang="en-US" altLang="zh-CN" sz="2400" dirty="0">
                <a:latin typeface="Times New Roman" panose="02020603050405020304" pitchFamily="18" charset="0"/>
              </a:rPr>
              <a:t>cash equivalents                               </a:t>
            </a:r>
            <a:r>
              <a:rPr lang="zh-CN" altLang="en-US" sz="2400" dirty="0"/>
              <a:t>现金等价物</a:t>
            </a:r>
          </a:p>
          <a:p>
            <a:r>
              <a:rPr lang="en-US" altLang="zh-CN" sz="2400" dirty="0">
                <a:latin typeface="Times New Roman" panose="02020603050405020304" pitchFamily="18" charset="0"/>
              </a:rPr>
              <a:t>direct method                                   </a:t>
            </a:r>
            <a:r>
              <a:rPr lang="zh-CN" altLang="en-US" sz="2400" dirty="0"/>
              <a:t>直接法</a:t>
            </a:r>
          </a:p>
          <a:p>
            <a:r>
              <a:rPr lang="en-US" altLang="zh-CN" sz="2400" dirty="0">
                <a:latin typeface="Times New Roman" panose="02020603050405020304" pitchFamily="18" charset="0"/>
              </a:rPr>
              <a:t>indirect method                                </a:t>
            </a:r>
            <a:r>
              <a:rPr lang="zh-CN" altLang="en-US" sz="2400" dirty="0"/>
              <a:t>间接法</a:t>
            </a:r>
          </a:p>
          <a:p>
            <a:r>
              <a:rPr lang="en-US" altLang="zh-CN" sz="2400" dirty="0">
                <a:latin typeface="Times New Roman" panose="02020603050405020304" pitchFamily="18" charset="0"/>
              </a:rPr>
              <a:t>net cash flows                                  </a:t>
            </a:r>
            <a:r>
              <a:rPr lang="zh-CN" altLang="en-US" sz="2400" dirty="0"/>
              <a:t>现金净流量</a:t>
            </a:r>
          </a:p>
          <a:p>
            <a:r>
              <a:rPr lang="en-US" altLang="zh-CN" sz="2400" dirty="0">
                <a:latin typeface="Times New Roman" panose="02020603050405020304" pitchFamily="18" charset="0"/>
              </a:rPr>
              <a:t>statement of cash flows                   </a:t>
            </a:r>
            <a:r>
              <a:rPr lang="zh-CN" altLang="en-US" sz="2400" dirty="0"/>
              <a:t>现金流量表</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3"/>
          <p:cNvSpPr>
            <a:spLocks noGrp="1"/>
          </p:cNvSpPr>
          <p:nvPr>
            <p:ph idx="1"/>
          </p:nvPr>
        </p:nvSpPr>
        <p:spPr>
          <a:xfrm>
            <a:off x="0" y="2643188"/>
            <a:ext cx="9286875" cy="1851025"/>
          </a:xfrm>
          <a:ln/>
        </p:spPr>
        <p:txBody>
          <a:bodyPr vert="horz" wrap="square" lIns="91440" tIns="45720" rIns="91440" bIns="45720" anchor="t" anchorCtr="0"/>
          <a:lstStyle/>
          <a:p>
            <a:r>
              <a:rPr lang="en-US" altLang="zh-CN" sz="2400" dirty="0">
                <a:latin typeface="Times New Roman" panose="02020603050405020304" pitchFamily="18" charset="0"/>
              </a:rPr>
              <a:t>operating activity                    </a:t>
            </a:r>
            <a:r>
              <a:rPr lang="zh-CN" altLang="en-US" sz="2400" dirty="0"/>
              <a:t>经营活动</a:t>
            </a:r>
          </a:p>
          <a:p>
            <a:r>
              <a:rPr lang="en-US" altLang="zh-CN" sz="2400" dirty="0">
                <a:latin typeface="Times New Roman" panose="02020603050405020304" pitchFamily="18" charset="0"/>
              </a:rPr>
              <a:t>investing activity                    </a:t>
            </a:r>
            <a:r>
              <a:rPr lang="zh-CN" altLang="en-US" sz="2400" dirty="0"/>
              <a:t>投资活动</a:t>
            </a:r>
          </a:p>
          <a:p>
            <a:r>
              <a:rPr lang="en-US" altLang="zh-CN" sz="2400" dirty="0">
                <a:latin typeface="Times New Roman" panose="02020603050405020304" pitchFamily="18" charset="0"/>
              </a:rPr>
              <a:t>financing activity                    </a:t>
            </a:r>
            <a:r>
              <a:rPr lang="zh-CN" altLang="en-US" sz="2400" dirty="0"/>
              <a:t>融资活动</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idx="1"/>
          </p:nvPr>
        </p:nvSpPr>
        <p:spPr>
          <a:xfrm>
            <a:off x="285750" y="928688"/>
            <a:ext cx="8229600" cy="4929188"/>
          </a:xfrm>
        </p:spPr>
        <p:txBody>
          <a:bodyPr vert="horz" wrap="square" lIns="91440" tIns="45720" rIns="91440" bIns="45720" numCol="1" anchor="t" anchorCtr="0" compatLnSpc="1"/>
          <a:lstStyle/>
          <a:p>
            <a:pPr marL="273050" marR="0" lvl="0" indent="-273050" algn="ctr" defTabSz="914400" rtl="0" eaLnBrk="0" fontAlgn="base" latinLnBrk="0" hangingPunct="0">
              <a:lnSpc>
                <a:spcPct val="100000"/>
              </a:lnSpc>
              <a:spcBef>
                <a:spcPct val="20000"/>
              </a:spcBef>
              <a:spcAft>
                <a:spcPct val="0"/>
              </a:spcAft>
              <a:buClr>
                <a:srgbClr val="0BD0D9"/>
              </a:buClr>
              <a:buSzPct val="95000"/>
              <a:buFont typeface="Arial" panose="020B0604020202020204" pitchFamily="34" charset="0"/>
              <a:buNone/>
              <a:defRPr/>
            </a:pPr>
            <a:r>
              <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Main Points</a:t>
            </a:r>
          </a:p>
          <a:p>
            <a:pPr marL="273050" marR="0" lvl="0" indent="-273050" algn="ctr" defTabSz="914400" rtl="0" eaLnBrk="0" fontAlgn="base" latinLnBrk="0" hangingPunct="0">
              <a:lnSpc>
                <a:spcPct val="100000"/>
              </a:lnSpc>
              <a:spcBef>
                <a:spcPct val="20000"/>
              </a:spcBef>
              <a:spcAft>
                <a:spcPct val="0"/>
              </a:spcAft>
              <a:buClr>
                <a:srgbClr val="0BD0D9"/>
              </a:buClr>
              <a:buSzPct val="95000"/>
              <a:buFont typeface="Arial" panose="020B0604020202020204" pitchFamily="34" charset="0"/>
              <a:buNone/>
              <a:defRPr/>
            </a:pPr>
            <a:endParaRPr kumimoji="0"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1.Classifications of cash flows</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operating activity                </a:t>
            </a:r>
            <a:endParaRPr kumimoji="0" lang="zh-CN" altLang="en-US"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investing activity                 </a:t>
            </a:r>
            <a:endParaRPr kumimoji="0" lang="zh-CN" altLang="en-US"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financing activity</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2.Preparation of the statement of cash flows</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direct method                                    </a:t>
            </a:r>
            <a:endParaRPr kumimoji="0" lang="zh-CN" altLang="en-US"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indirect method</a:t>
            </a: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en-US" altLang="zh-CN"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3.Extending your knowledge——Free Cash Flow</a:t>
            </a:r>
            <a:endParaRPr kumimoji="0" lang="zh-CN" altLang="en-US" sz="24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 name="AutoShape 4"/>
          <p:cNvSpPr/>
          <p:nvPr/>
        </p:nvSpPr>
        <p:spPr>
          <a:xfrm>
            <a:off x="642938" y="2428875"/>
            <a:ext cx="215900" cy="1079500"/>
          </a:xfrm>
          <a:prstGeom prst="leftBrace">
            <a:avLst>
              <a:gd name="adj1" fmla="val 41643"/>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
        <p:nvSpPr>
          <p:cNvPr id="108547" name="AutoShape 5"/>
          <p:cNvSpPr/>
          <p:nvPr/>
        </p:nvSpPr>
        <p:spPr>
          <a:xfrm>
            <a:off x="714375" y="4143375"/>
            <a:ext cx="142875" cy="647700"/>
          </a:xfrm>
          <a:prstGeom prst="leftBrace">
            <a:avLst>
              <a:gd name="adj1" fmla="val 24975"/>
              <a:gd name="adj2" fmla="val 50000"/>
            </a:avLst>
          </a:prstGeom>
          <a:noFill/>
          <a:ln w="9525" cap="flat" cmpd="sng">
            <a:solidFill>
              <a:schemeClr val="tx1"/>
            </a:solidFill>
            <a:prstDash val="solid"/>
            <a:round/>
            <a:headEnd type="none" w="med" len="med"/>
            <a:tailEnd type="none" w="med" len="med"/>
          </a:ln>
        </p:spPr>
        <p:txBody>
          <a:bodyPr wrap="none" anchor="ctr" anchorCtr="0"/>
          <a:lstStyle/>
          <a:p>
            <a:pPr>
              <a:buClrTx/>
            </a:pPr>
            <a:endParaRPr lang="zh-CN" altLang="en-US" dirty="0">
              <a:latin typeface="Times New Roman" panose="02020603050405020304" pitchFamily="18" charset="0"/>
              <a:ea typeface="宋体" panose="02010600030101010101" pitchFamily="2"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Tc2ZWFhM2M2NTllYjQzZTQyNjBhMTZmMzkyZGQ3YmEifQ=="/>
</p:tagLst>
</file>

<file path=ppt/theme/theme1.xml><?xml version="1.0" encoding="utf-8"?>
<a:theme xmlns:a="http://schemas.openxmlformats.org/drawingml/2006/main" name="流畅">
  <a:themeElements>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流畅">
  <a:themeElements>
    <a:clrScheme name="1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fontScheme name="1_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1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流畅">
  <a:themeElements>
    <a:clrScheme name="2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fontScheme name="2_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2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流畅">
  <a:themeElements>
    <a:clrScheme name="3_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3_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4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3_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12</TotalTime>
  <Words>5913</Words>
  <Application>Microsoft Office PowerPoint</Application>
  <PresentationFormat>全屏显示(4:3)</PresentationFormat>
  <Paragraphs>993</Paragraphs>
  <Slides>102</Slides>
  <Notes>2</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102</vt:i4>
      </vt:variant>
    </vt:vector>
  </HeadingPairs>
  <TitlesOfParts>
    <vt:vector size="116" baseType="lpstr">
      <vt:lpstr>楷体_GB2312</vt:lpstr>
      <vt:lpstr>隶书</vt:lpstr>
      <vt:lpstr>宋体</vt:lpstr>
      <vt:lpstr>Arial</vt:lpstr>
      <vt:lpstr>Calibri</vt:lpstr>
      <vt:lpstr>Constantia</vt:lpstr>
      <vt:lpstr>Symbol</vt:lpstr>
      <vt:lpstr>Times New Roman</vt:lpstr>
      <vt:lpstr>Wingdings</vt:lpstr>
      <vt:lpstr>Wingdings 2</vt:lpstr>
      <vt:lpstr>流畅</vt:lpstr>
      <vt:lpstr>1_流畅</vt:lpstr>
      <vt:lpstr>2_流畅</vt:lpstr>
      <vt:lpstr>3_流畅</vt:lpstr>
      <vt:lpstr>   ACCOUNTIG ENGLISH                    Financial Accounting             （Bilingual Edition·Fifth Edition）</vt:lpstr>
      <vt:lpstr>PowerPoint 演示文稿</vt:lpstr>
      <vt:lpstr>Chapter One Accounting: The Basis for Decisions</vt:lpstr>
      <vt:lpstr>PowerPoint 演示文稿</vt:lpstr>
      <vt:lpstr>PowerPoint 演示文稿</vt:lpstr>
      <vt:lpstr>PowerPoint 演示文稿</vt:lpstr>
      <vt:lpstr>PowerPoint 演示文稿</vt:lpstr>
      <vt:lpstr>Multiple-choice questions</vt:lpstr>
      <vt:lpstr>PowerPoint 演示文稿</vt:lpstr>
      <vt:lpstr>PowerPoint 演示文稿</vt:lpstr>
      <vt:lpstr>Exercises</vt:lpstr>
      <vt:lpstr>Cases</vt:lpstr>
      <vt:lpstr>Chapter Two Theoretical Framework underlying  Financial Accounting</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Cases</vt:lpstr>
      <vt:lpstr>PowerPoint 演示文稿</vt:lpstr>
      <vt:lpstr>PowerPoint 演示文稿</vt:lpstr>
      <vt:lpstr>Chapter Three Accounting Cycle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Chapter Four  Basic Financial Statements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Chapter Five Current Assets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Chapter Six Inventory</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Chapter Seven Long-term Assets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Chapter Eight Current Liabilities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Chapter Nine Long-term Liabilities</vt:lpstr>
      <vt:lpstr>PowerPoint 演示文稿</vt:lpstr>
      <vt:lpstr>PowerPoint 演示文稿</vt:lpstr>
      <vt:lpstr>PowerPoint 演示文稿</vt:lpstr>
      <vt:lpstr>PowerPoint 演示文稿</vt:lpstr>
      <vt:lpstr>Chapter Ten Stockholders’ Equity</vt:lpstr>
      <vt:lpstr>PowerPoint 演示文稿</vt:lpstr>
      <vt:lpstr>PowerPoint 演示文稿</vt:lpstr>
      <vt:lpstr>PowerPoint 演示文稿</vt:lpstr>
      <vt:lpstr>           Chapter Eleven The Statement of Cash Flow</vt:lpstr>
      <vt:lpstr>PowerPoint 演示文稿</vt:lpstr>
      <vt:lpstr>PowerPoint 演示文稿</vt:lpstr>
      <vt:lpstr>Chapter Twelve Financial Statement Analysis  </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lisa chan</dc:creator>
  <cp:lastModifiedBy>MM</cp:lastModifiedBy>
  <cp:revision>134</cp:revision>
  <dcterms:created xsi:type="dcterms:W3CDTF">2008-04-17T07:17:13Z</dcterms:created>
  <dcterms:modified xsi:type="dcterms:W3CDTF">2024-05-20T02:38:58Z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1DA18E8D31564051BA796E518B45094A_12</vt:lpwstr>
  </property>
</Properties>
</file>