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531" r:id="rId2"/>
    <p:sldId id="532" r:id="rId3"/>
    <p:sldId id="527" r:id="rId4"/>
    <p:sldId id="613" r:id="rId5"/>
    <p:sldId id="620" r:id="rId6"/>
    <p:sldId id="614" r:id="rId7"/>
    <p:sldId id="615" r:id="rId8"/>
    <p:sldId id="616" r:id="rId9"/>
    <p:sldId id="533" r:id="rId10"/>
    <p:sldId id="617" r:id="rId11"/>
    <p:sldId id="618" r:id="rId12"/>
    <p:sldId id="534" r:id="rId13"/>
    <p:sldId id="619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3333" autoAdjust="0"/>
  </p:normalViewPr>
  <p:slideViewPr>
    <p:cSldViewPr>
      <p:cViewPr varScale="1">
        <p:scale>
          <a:sx n="69" d="100"/>
          <a:sy n="69" d="100"/>
        </p:scale>
        <p:origin x="144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CDC9F3-FCDA-4149-93A0-EFE4D3ECE3ED}" type="datetimeFigureOut">
              <a:rPr lang="zh-CN" altLang="en-US" smtClean="0"/>
              <a:pPr/>
              <a:t>2017/3/12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9678D3-C8C2-47DE-96D2-9B00B54DA7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163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91264" cy="5040560"/>
          </a:xfrm>
        </p:spPr>
        <p:txBody>
          <a:bodyPr/>
          <a:lstStyle>
            <a:lvl1pPr algn="just">
              <a:lnSpc>
                <a:spcPct val="135000"/>
              </a:lnSpc>
              <a:defRPr/>
            </a:lvl1pPr>
            <a:lvl2pPr algn="just">
              <a:lnSpc>
                <a:spcPct val="135000"/>
              </a:lnSpc>
              <a:defRPr/>
            </a:lvl2pPr>
            <a:lvl3pPr algn="just">
              <a:lnSpc>
                <a:spcPct val="135000"/>
              </a:lnSpc>
              <a:defRPr/>
            </a:lvl3pPr>
            <a:lvl4pPr algn="just">
              <a:lnSpc>
                <a:spcPct val="135000"/>
              </a:lnSpc>
              <a:defRPr/>
            </a:lvl4pPr>
            <a:lvl5pPr algn="just">
              <a:lnSpc>
                <a:spcPct val="135000"/>
              </a:lnSpc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443663" y="6237288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0FD2B-0A3D-4522-86A1-8AAC3564706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091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331640" y="260648"/>
            <a:ext cx="7497762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70000"/>
            <a:ext cx="8147050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F89BE6-BB91-4137-ACFE-16E9194B9FFD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2" name="Picture 10" descr="LOGO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6525344"/>
            <a:ext cx="2160811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50"/>
            <a:ext cx="1331638" cy="104298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052737"/>
            <a:ext cx="9143998" cy="10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688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华文细黑" panose="02010600040101010101" pitchFamily="2" charset="-122"/>
          <a:ea typeface="华文细黑" pitchFamily="2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  <a:ea typeface="GungsuhChe" pitchFamily="49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79512" y="2854677"/>
            <a:ext cx="8712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第</a:t>
            </a:r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10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章　全球化挑战下的领导力变革</a:t>
            </a:r>
            <a:endParaRPr lang="zh-CN" altLang="zh-CN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789040"/>
              <a:ext cx="9144000" cy="3068960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0" y="0"/>
              <a:ext cx="9144000" cy="1507410"/>
              <a:chOff x="0" y="0"/>
              <a:chExt cx="9144000" cy="150741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11760" y="265088"/>
                <a:ext cx="6732240" cy="450552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691680" cy="1507410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27795" y="830557"/>
                <a:ext cx="8016205" cy="676853"/>
              </a:xfrm>
              <a:prstGeom prst="rect">
                <a:avLst/>
              </a:prstGeom>
            </p:spPr>
          </p:pic>
        </p:grpSp>
      </p:grpSp>
      <p:sp>
        <p:nvSpPr>
          <p:cNvPr id="14" name="矩形 13"/>
          <p:cNvSpPr/>
          <p:nvPr/>
        </p:nvSpPr>
        <p:spPr>
          <a:xfrm>
            <a:off x="-17894" y="922553"/>
            <a:ext cx="5598006" cy="3872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275"/>
              </a:lnSpc>
              <a:spcAft>
                <a:spcPts val="0"/>
              </a:spcAft>
            </a:pPr>
            <a:r>
              <a:rPr lang="zh-CN" altLang="en-US" sz="2400" u="sng" dirty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第五篇　挑战</a:t>
            </a:r>
            <a:r>
              <a:rPr lang="en-US" altLang="zh-CN" sz="2400" u="sng" dirty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u="sng" dirty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如何影响与创造未来</a:t>
            </a:r>
            <a:r>
              <a:rPr lang="en-US" altLang="zh-CN" sz="2400" u="sng" dirty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1600" u="sng" dirty="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6179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10.2</a:t>
            </a:r>
            <a:r>
              <a:rPr lang="zh-CN" altLang="zh-CN" dirty="0">
                <a:effectLst/>
              </a:rPr>
              <a:t>　组织变革与领导力的持续发展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10.2.3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建设学习型组织的途径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放松控制性</a:t>
            </a:r>
            <a:r>
              <a:rPr lang="en-US" altLang="zh-CN" dirty="0"/>
              <a:t>,</a:t>
            </a:r>
            <a:r>
              <a:rPr lang="zh-CN" altLang="zh-CN" dirty="0"/>
              <a:t>保证自主性——传统科层制组织向后科层制演化。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利用控制性</a:t>
            </a:r>
            <a:r>
              <a:rPr lang="en-US" altLang="zh-CN" dirty="0"/>
              <a:t>,</a:t>
            </a:r>
            <a:r>
              <a:rPr lang="zh-CN" altLang="zh-CN" dirty="0"/>
              <a:t>强化自主性——组织学习的制度化。</a:t>
            </a:r>
          </a:p>
        </p:txBody>
      </p:sp>
    </p:spTree>
    <p:extLst>
      <p:ext uri="{BB962C8B-B14F-4D97-AF65-F5344CB8AC3E}">
        <p14:creationId xmlns:p14="http://schemas.microsoft.com/office/powerpoint/2010/main" val="1303203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10.3</a:t>
            </a:r>
            <a:r>
              <a:rPr lang="zh-CN" altLang="zh-CN" dirty="0">
                <a:effectLst/>
              </a:rPr>
              <a:t>　领导力开发的长期性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10.3.1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领导力开发的三个系统问题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权力导向的思维定式。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产品导向思维。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标准定量思维。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35873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10.3</a:t>
            </a:r>
            <a:r>
              <a:rPr lang="zh-CN" altLang="zh-CN" dirty="0">
                <a:effectLst/>
              </a:rPr>
              <a:t>　领导力开发的长期性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10.3.2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领导力开发要素的长期性</a:t>
            </a:r>
          </a:p>
          <a:p>
            <a:r>
              <a:rPr lang="zh-CN" altLang="zh-CN" dirty="0"/>
              <a:t>第一</a:t>
            </a:r>
            <a:r>
              <a:rPr lang="en-US" altLang="zh-CN" dirty="0"/>
              <a:t>,</a:t>
            </a:r>
            <a:r>
              <a:rPr lang="zh-CN" altLang="zh-CN" dirty="0"/>
              <a:t>领导力的学习具有长期性。</a:t>
            </a:r>
          </a:p>
          <a:p>
            <a:r>
              <a:rPr lang="zh-CN" altLang="zh-CN" dirty="0"/>
              <a:t>第二</a:t>
            </a:r>
            <a:r>
              <a:rPr lang="en-US" altLang="zh-CN" dirty="0"/>
              <a:t>,</a:t>
            </a:r>
            <a:r>
              <a:rPr lang="zh-CN" altLang="zh-CN" dirty="0"/>
              <a:t>领导者的经历具有持续性。</a:t>
            </a:r>
          </a:p>
          <a:p>
            <a:r>
              <a:rPr lang="zh-CN" altLang="zh-CN" dirty="0"/>
              <a:t>第三</a:t>
            </a:r>
            <a:r>
              <a:rPr lang="en-US" altLang="zh-CN" dirty="0"/>
              <a:t>,</a:t>
            </a:r>
            <a:r>
              <a:rPr lang="zh-CN" altLang="zh-CN" dirty="0"/>
              <a:t>寻找合适的指导者需要时间的沉淀。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80594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10.3</a:t>
            </a:r>
            <a:r>
              <a:rPr lang="zh-CN" altLang="zh-CN" dirty="0">
                <a:effectLst/>
              </a:rPr>
              <a:t>　领导力开发的长期性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6368" y="1340768"/>
            <a:ext cx="8291264" cy="504056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10.3.3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领导变革与转型的长期性</a:t>
            </a:r>
          </a:p>
          <a:p>
            <a:endParaRPr lang="zh-CN" altLang="en-US" dirty="0"/>
          </a:p>
        </p:txBody>
      </p:sp>
      <p:pic>
        <p:nvPicPr>
          <p:cNvPr id="4" name="1001.jpg" descr="id:214749572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043608" y="2132856"/>
            <a:ext cx="6053023" cy="375186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7584" y="6101571"/>
            <a:ext cx="7092280" cy="2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  <a:spcAft>
                <a:spcPts val="0"/>
              </a:spcAf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黑体_GBK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HZ-S92"/>
                <a:ea typeface="方正书宋_GBK"/>
                <a:cs typeface="Times New Roman" panose="02020603050405020304" pitchFamily="18" charset="0"/>
              </a:rPr>
              <a:t>10-1</a:t>
            </a:r>
            <a:r>
              <a:rPr lang="zh-CN" altLang="zh-CN" dirty="0">
                <a:solidFill>
                  <a:srgbClr val="000000"/>
                </a:solidFill>
                <a:latin typeface="NEU-HZ-S92"/>
                <a:ea typeface="方正书宋_GBK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黑体_GBK"/>
                <a:cs typeface="Times New Roman" panose="02020603050405020304" pitchFamily="18" charset="0"/>
              </a:rPr>
              <a:t>变革过程中的各阶段</a:t>
            </a:r>
            <a:r>
              <a:rPr lang="en-US" altLang="zh-CN" dirty="0">
                <a:solidFill>
                  <a:srgbClr val="000000"/>
                </a:solidFill>
                <a:latin typeface="方正黑体_GBK"/>
                <a:ea typeface="方正书宋_GBK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黑体_GBK"/>
                <a:cs typeface="Times New Roman" panose="02020603050405020304" pitchFamily="18" charset="0"/>
              </a:rPr>
              <a:t>力场模型和八阶段模型的比较与融合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841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  录</a:t>
            </a:r>
            <a:endParaRPr lang="zh-CN" altLang="en-US" dirty="0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2283172" y="2996952"/>
            <a:ext cx="4737100" cy="508000"/>
            <a:chOff x="0" y="0"/>
            <a:chExt cx="2984" cy="320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200" y="0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chemeClr val="accent1"/>
                </a:gs>
              </a:gsLst>
              <a:lin ang="0" scaled="1"/>
            </a:gradFill>
            <a:ln w="28575" cmpd="sng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/>
                <a:t>10.1</a:t>
              </a:r>
              <a:r>
                <a:rPr lang="zh-CN" altLang="en-US" b="1" dirty="0"/>
                <a:t>　新世界对领导力的新要求</a:t>
              </a:r>
              <a:endParaRPr lang="en-US" altLang="zh-CN" b="1" dirty="0"/>
            </a:p>
          </p:txBody>
        </p: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0" y="56"/>
              <a:ext cx="240" cy="240"/>
              <a:chOff x="0" y="0"/>
              <a:chExt cx="1615" cy="1615"/>
            </a:xfrm>
          </p:grpSpPr>
          <p:sp>
            <p:nvSpPr>
              <p:cNvPr id="7" name="Oval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" name="Oval 8"/>
              <p:cNvSpPr>
                <a:spLocks noChangeArrowheads="1"/>
              </p:cNvSpPr>
              <p:nvPr/>
            </p:nvSpPr>
            <p:spPr bwMode="auto">
              <a:xfrm>
                <a:off x="92" y="9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A2A2A2"/>
                  </a:gs>
                  <a:gs pos="100000">
                    <a:srgbClr val="FFFF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" name="Oval 9"/>
              <p:cNvSpPr>
                <a:spLocks noChangeArrowheads="1"/>
              </p:cNvSpPr>
              <p:nvPr/>
            </p:nvSpPr>
            <p:spPr bwMode="auto">
              <a:xfrm>
                <a:off x="175" y="17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FFFFFF"/>
                  </a:gs>
                  <a:gs pos="100000">
                    <a:schemeClr val="hlink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" name="Oval 10"/>
              <p:cNvSpPr>
                <a:spLocks noChangeArrowheads="1"/>
              </p:cNvSpPr>
              <p:nvPr/>
            </p:nvSpPr>
            <p:spPr bwMode="auto">
              <a:xfrm>
                <a:off x="176" y="17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1" name="Oval 11"/>
              <p:cNvSpPr>
                <a:spLocks noChangeArrowheads="1"/>
              </p:cNvSpPr>
              <p:nvPr/>
            </p:nvSpPr>
            <p:spPr bwMode="auto">
              <a:xfrm>
                <a:off x="256" y="25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3C5028"/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2" name="Oval 12"/>
              <p:cNvSpPr>
                <a:spLocks noChangeArrowheads="1"/>
              </p:cNvSpPr>
              <p:nvPr/>
            </p:nvSpPr>
            <p:spPr bwMode="auto">
              <a:xfrm>
                <a:off x="259" y="25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2283172" y="3766889"/>
            <a:ext cx="4724400" cy="508000"/>
            <a:chOff x="0" y="0"/>
            <a:chExt cx="2976" cy="320"/>
          </a:xfrm>
        </p:grpSpPr>
        <p:sp>
          <p:nvSpPr>
            <p:cNvPr id="14" name="AutoShape 14"/>
            <p:cNvSpPr>
              <a:spLocks noChangeArrowheads="1"/>
            </p:cNvSpPr>
            <p:nvPr/>
          </p:nvSpPr>
          <p:spPr bwMode="auto">
            <a:xfrm>
              <a:off x="192" y="0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chemeClr val="folHlink"/>
                </a:gs>
              </a:gsLst>
              <a:lin ang="0" scaled="1"/>
            </a:gradFill>
            <a:ln w="28575" cmpd="sng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/>
                <a:t>10.2</a:t>
              </a:r>
              <a:r>
                <a:rPr lang="zh-CN" altLang="en-US" b="1" dirty="0"/>
                <a:t>　组织变革与领导力的持续发展</a:t>
              </a:r>
              <a:endParaRPr lang="en-US" altLang="zh-CN" b="1" dirty="0"/>
            </a:p>
          </p:txBody>
        </p:sp>
        <p:grpSp>
          <p:nvGrpSpPr>
            <p:cNvPr id="15" name="Group 15"/>
            <p:cNvGrpSpPr>
              <a:grpSpLocks/>
            </p:cNvGrpSpPr>
            <p:nvPr/>
          </p:nvGrpSpPr>
          <p:grpSpPr bwMode="auto">
            <a:xfrm>
              <a:off x="0" y="67"/>
              <a:ext cx="240" cy="240"/>
              <a:chOff x="0" y="0"/>
              <a:chExt cx="1615" cy="1615"/>
            </a:xfrm>
          </p:grpSpPr>
          <p:sp>
            <p:nvSpPr>
              <p:cNvPr id="16" name="Oval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7" name="Oval 17"/>
              <p:cNvSpPr>
                <a:spLocks noChangeArrowheads="1"/>
              </p:cNvSpPr>
              <p:nvPr/>
            </p:nvSpPr>
            <p:spPr bwMode="auto">
              <a:xfrm>
                <a:off x="92" y="9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A2A2A2"/>
                  </a:gs>
                  <a:gs pos="100000">
                    <a:srgbClr val="FFFF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" name="Oval 18"/>
              <p:cNvSpPr>
                <a:spLocks noChangeArrowheads="1"/>
              </p:cNvSpPr>
              <p:nvPr/>
            </p:nvSpPr>
            <p:spPr bwMode="auto">
              <a:xfrm>
                <a:off x="175" y="17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FFFFFF"/>
                  </a:gs>
                  <a:gs pos="100000">
                    <a:schemeClr val="hlink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9" name="Oval 19"/>
              <p:cNvSpPr>
                <a:spLocks noChangeArrowheads="1"/>
              </p:cNvSpPr>
              <p:nvPr/>
            </p:nvSpPr>
            <p:spPr bwMode="auto">
              <a:xfrm>
                <a:off x="176" y="17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48BE67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" name="Oval 20"/>
              <p:cNvSpPr>
                <a:spLocks noChangeArrowheads="1"/>
              </p:cNvSpPr>
              <p:nvPr/>
            </p:nvSpPr>
            <p:spPr bwMode="auto">
              <a:xfrm>
                <a:off x="256" y="25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3C5028"/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" name="Oval 21"/>
              <p:cNvSpPr>
                <a:spLocks noChangeArrowheads="1"/>
              </p:cNvSpPr>
              <p:nvPr/>
            </p:nvSpPr>
            <p:spPr bwMode="auto">
              <a:xfrm>
                <a:off x="259" y="25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48BE67"/>
                  </a:gs>
                  <a:gs pos="100000">
                    <a:srgbClr val="235C3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grpSp>
        <p:nvGrpSpPr>
          <p:cNvPr id="40" name="Group 40"/>
          <p:cNvGrpSpPr>
            <a:grpSpLocks/>
          </p:cNvGrpSpPr>
          <p:nvPr/>
        </p:nvGrpSpPr>
        <p:grpSpPr bwMode="auto">
          <a:xfrm>
            <a:off x="2283172" y="4579689"/>
            <a:ext cx="4718050" cy="508000"/>
            <a:chOff x="0" y="0"/>
            <a:chExt cx="2972" cy="320"/>
          </a:xfrm>
        </p:grpSpPr>
        <p:sp>
          <p:nvSpPr>
            <p:cNvPr id="41" name="AutoShape 41"/>
            <p:cNvSpPr>
              <a:spLocks noChangeArrowheads="1"/>
            </p:cNvSpPr>
            <p:nvPr/>
          </p:nvSpPr>
          <p:spPr bwMode="auto">
            <a:xfrm>
              <a:off x="188" y="0"/>
              <a:ext cx="2784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chemeClr val="accent1"/>
                </a:gs>
              </a:gsLst>
              <a:lin ang="0" scaled="1"/>
            </a:gradFill>
            <a:ln w="28575" cmpd="sng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/>
                <a:t>10.3</a:t>
              </a:r>
              <a:r>
                <a:rPr lang="zh-CN" altLang="en-US" b="1" dirty="0"/>
                <a:t>　领导力开发的长期性</a:t>
              </a:r>
              <a:endParaRPr lang="en-US" altLang="zh-CN" b="1" dirty="0"/>
            </a:p>
          </p:txBody>
        </p:sp>
        <p:grpSp>
          <p:nvGrpSpPr>
            <p:cNvPr id="42" name="Group 42"/>
            <p:cNvGrpSpPr>
              <a:grpSpLocks/>
            </p:cNvGrpSpPr>
            <p:nvPr/>
          </p:nvGrpSpPr>
          <p:grpSpPr bwMode="auto">
            <a:xfrm>
              <a:off x="0" y="31"/>
              <a:ext cx="224" cy="240"/>
              <a:chOff x="0" y="0"/>
              <a:chExt cx="1615" cy="1615"/>
            </a:xfrm>
          </p:grpSpPr>
          <p:sp>
            <p:nvSpPr>
              <p:cNvPr id="43" name="Oval 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4" name="Oval 44"/>
              <p:cNvSpPr>
                <a:spLocks noChangeArrowheads="1"/>
              </p:cNvSpPr>
              <p:nvPr/>
            </p:nvSpPr>
            <p:spPr bwMode="auto">
              <a:xfrm>
                <a:off x="92" y="9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rgbClr val="A2A2A2"/>
                  </a:gs>
                  <a:gs pos="100000">
                    <a:srgbClr val="FFFF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5" name="Oval 45"/>
              <p:cNvSpPr>
                <a:spLocks noChangeArrowheads="1"/>
              </p:cNvSpPr>
              <p:nvPr/>
            </p:nvSpPr>
            <p:spPr bwMode="auto">
              <a:xfrm>
                <a:off x="173" y="175"/>
                <a:ext cx="1262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FFFFFF"/>
                  </a:gs>
                  <a:gs pos="100000">
                    <a:schemeClr val="hlink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6" name="Oval 46"/>
              <p:cNvSpPr>
                <a:spLocks noChangeArrowheads="1"/>
              </p:cNvSpPr>
              <p:nvPr/>
            </p:nvSpPr>
            <p:spPr bwMode="auto">
              <a:xfrm>
                <a:off x="176" y="17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E35E23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7" name="Oval 47"/>
              <p:cNvSpPr>
                <a:spLocks noChangeArrowheads="1"/>
              </p:cNvSpPr>
              <p:nvPr/>
            </p:nvSpPr>
            <p:spPr bwMode="auto">
              <a:xfrm>
                <a:off x="260" y="256"/>
                <a:ext cx="1096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3C5028"/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8" name="Oval 48"/>
              <p:cNvSpPr>
                <a:spLocks noChangeArrowheads="1"/>
              </p:cNvSpPr>
              <p:nvPr/>
            </p:nvSpPr>
            <p:spPr bwMode="auto">
              <a:xfrm>
                <a:off x="259" y="25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E35E23"/>
                  </a:gs>
                  <a:gs pos="100000">
                    <a:srgbClr val="6E2E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4109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10.1</a:t>
            </a:r>
            <a:r>
              <a:rPr lang="zh-CN" altLang="zh-CN" dirty="0">
                <a:effectLst/>
              </a:rPr>
              <a:t>　新世界对领导力的新要求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10.1.1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知识经济的新要求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10.1.1.1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知识经济挑战传统的领导角色</a:t>
            </a:r>
          </a:p>
          <a:p>
            <a:r>
              <a:rPr lang="zh-CN" altLang="zh-CN" dirty="0"/>
              <a:t>第一</a:t>
            </a:r>
            <a:r>
              <a:rPr lang="en-US" altLang="zh-CN" dirty="0"/>
              <a:t>,</a:t>
            </a:r>
            <a:r>
              <a:rPr lang="zh-CN" altLang="zh-CN" dirty="0"/>
              <a:t>知识经济需要领导型而非控制型的管理者</a:t>
            </a:r>
            <a:r>
              <a:rPr lang="en-US" altLang="zh-CN" dirty="0"/>
              <a:t>,</a:t>
            </a:r>
            <a:r>
              <a:rPr lang="zh-CN" altLang="zh-CN" dirty="0"/>
              <a:t>从而在更高层次上使“领导”与“管理”统一起来。领导从管理中超越和分化出来以后</a:t>
            </a:r>
            <a:r>
              <a:rPr lang="en-US" altLang="zh-CN" dirty="0"/>
              <a:t>,</a:t>
            </a:r>
            <a:r>
              <a:rPr lang="zh-CN" altLang="zh-CN" dirty="0"/>
              <a:t>在知识经济中又在更高层次上实现与管理的优势互补。</a:t>
            </a:r>
          </a:p>
          <a:p>
            <a:r>
              <a:rPr lang="zh-CN" altLang="zh-CN" dirty="0"/>
              <a:t>第二</a:t>
            </a:r>
            <a:r>
              <a:rPr lang="en-US" altLang="zh-CN" dirty="0"/>
              <a:t>,</a:t>
            </a:r>
            <a:r>
              <a:rPr lang="zh-CN" altLang="zh-CN" dirty="0"/>
              <a:t>知识经济要求领导者善于在变革中领导变革</a:t>
            </a:r>
            <a:r>
              <a:rPr lang="en-US" altLang="zh-CN" dirty="0"/>
              <a:t>,</a:t>
            </a:r>
            <a:r>
              <a:rPr lang="zh-CN" altLang="zh-CN" dirty="0"/>
              <a:t>在变革中不断提升领导力。</a:t>
            </a:r>
          </a:p>
          <a:p>
            <a:r>
              <a:rPr lang="zh-CN" altLang="zh-CN" dirty="0"/>
              <a:t>第三</a:t>
            </a:r>
            <a:r>
              <a:rPr lang="en-US" altLang="zh-CN" dirty="0"/>
              <a:t>,</a:t>
            </a:r>
            <a:r>
              <a:rPr lang="zh-CN" altLang="zh-CN" dirty="0"/>
              <a:t>知识经济呼唤充满个人能力与独特魅力的新型领导。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9297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10.1</a:t>
            </a:r>
            <a:r>
              <a:rPr lang="zh-CN" altLang="zh-CN" dirty="0">
                <a:effectLst/>
              </a:rPr>
              <a:t>　新世界对领导力的新要求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10.1.1.2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知识经济引领从“替代领导”到“超级领导”的转变</a:t>
            </a:r>
          </a:p>
          <a:p>
            <a:r>
              <a:rPr lang="zh-CN" altLang="zh-CN" dirty="0"/>
              <a:t>第一</a:t>
            </a:r>
            <a:r>
              <a:rPr lang="en-US" altLang="zh-CN" dirty="0"/>
              <a:t>,</a:t>
            </a:r>
            <a:r>
              <a:rPr lang="zh-CN" altLang="zh-CN" dirty="0"/>
              <a:t>“领导替代”理论的产生。</a:t>
            </a:r>
          </a:p>
          <a:p>
            <a:r>
              <a:rPr lang="zh-CN" altLang="zh-CN" dirty="0"/>
              <a:t>第二</a:t>
            </a:r>
            <a:r>
              <a:rPr lang="en-US" altLang="zh-CN" dirty="0"/>
              <a:t>,</a:t>
            </a:r>
            <a:r>
              <a:rPr lang="zh-CN" altLang="zh-CN" dirty="0"/>
              <a:t>“领导替代”的客观条件。</a:t>
            </a:r>
          </a:p>
          <a:p>
            <a:r>
              <a:rPr lang="zh-CN" altLang="zh-CN" dirty="0"/>
              <a:t>第三</a:t>
            </a:r>
            <a:r>
              <a:rPr lang="en-US" altLang="zh-CN" dirty="0"/>
              <a:t>,</a:t>
            </a:r>
            <a:r>
              <a:rPr lang="zh-CN" altLang="zh-CN" dirty="0"/>
              <a:t>“自我领导”的要求标准。</a:t>
            </a:r>
          </a:p>
          <a:p>
            <a:r>
              <a:rPr lang="zh-CN" altLang="zh-CN" dirty="0"/>
              <a:t>第四</a:t>
            </a:r>
            <a:r>
              <a:rPr lang="en-US" altLang="zh-CN" dirty="0"/>
              <a:t>,</a:t>
            </a:r>
            <a:r>
              <a:rPr lang="zh-CN" altLang="zh-CN" dirty="0"/>
              <a:t>“超级领导”的含义与作用。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7149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10.1</a:t>
            </a:r>
            <a:r>
              <a:rPr lang="zh-CN" altLang="zh-CN" dirty="0">
                <a:effectLst/>
              </a:rPr>
              <a:t>　新世界对领导力的新要求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10.1.2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经济全球化的新要求</a:t>
            </a:r>
          </a:p>
          <a:p>
            <a:r>
              <a:rPr lang="zh-CN" altLang="zh-CN" dirty="0"/>
              <a:t>经济全球化是不可逆转的客观历史进程</a:t>
            </a:r>
            <a:r>
              <a:rPr lang="en-US" altLang="zh-CN" dirty="0"/>
              <a:t>,</a:t>
            </a:r>
            <a:r>
              <a:rPr lang="zh-CN" altLang="zh-CN" dirty="0"/>
              <a:t>是当代社会最重要的特征之一</a:t>
            </a:r>
            <a:r>
              <a:rPr lang="en-US" altLang="zh-CN" dirty="0"/>
              <a:t>,</a:t>
            </a:r>
            <a:r>
              <a:rPr lang="zh-CN" altLang="zh-CN" dirty="0"/>
              <a:t>是世界经济的全球市场化</a:t>
            </a:r>
            <a:r>
              <a:rPr lang="en-US" altLang="zh-CN" dirty="0"/>
              <a:t>,</a:t>
            </a:r>
            <a:r>
              <a:rPr lang="zh-CN" altLang="zh-CN" dirty="0"/>
              <a:t>也必然带来教育、科技、人才、智力的全球化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它</a:t>
            </a:r>
            <a:r>
              <a:rPr lang="zh-CN" altLang="zh-CN" dirty="0"/>
              <a:t>对</a:t>
            </a:r>
            <a:r>
              <a:rPr lang="en-US" altLang="zh-CN" dirty="0"/>
              <a:t>21</a:t>
            </a:r>
            <a:r>
              <a:rPr lang="zh-CN" altLang="zh-CN" dirty="0"/>
              <a:t>世纪的各类组织和各级领导者都提出了新的要求</a:t>
            </a:r>
            <a:r>
              <a:rPr lang="en-US" altLang="zh-CN" dirty="0"/>
              <a:t>,</a:t>
            </a:r>
            <a:r>
              <a:rPr lang="zh-CN" altLang="zh-CN" dirty="0"/>
              <a:t>其中最主要的是领导者的学习能力、创新能力、自我发展的能力。经济全球化是把“达摩克利斯之剑”</a:t>
            </a:r>
            <a:r>
              <a:rPr lang="en-US" altLang="zh-CN" dirty="0"/>
              <a:t>,</a:t>
            </a:r>
            <a:r>
              <a:rPr lang="zh-CN" altLang="zh-CN" dirty="0"/>
              <a:t>它在给人类社会发展带来福音的同时</a:t>
            </a:r>
            <a:r>
              <a:rPr lang="en-US" altLang="zh-CN" dirty="0"/>
              <a:t>,</a:t>
            </a:r>
            <a:r>
              <a:rPr lang="zh-CN" altLang="zh-CN" dirty="0"/>
              <a:t>也给人类尤其是发展中国家带来了巨大的压力</a:t>
            </a:r>
            <a:r>
              <a:rPr lang="en-US" altLang="zh-CN" dirty="0"/>
              <a:t>,</a:t>
            </a:r>
            <a:r>
              <a:rPr lang="zh-CN" altLang="zh-CN" dirty="0"/>
              <a:t>造成经济摩擦和经济失衡。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0649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10.1</a:t>
            </a:r>
            <a:r>
              <a:rPr lang="zh-CN" altLang="zh-CN" dirty="0">
                <a:effectLst/>
              </a:rPr>
              <a:t>　新世界对领导力的新要求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10.1.3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全球危机管理的新要求</a:t>
            </a:r>
          </a:p>
          <a:p>
            <a:r>
              <a:rPr lang="zh-CN" altLang="zh-CN" dirty="0"/>
              <a:t>危机可以暴露出组织及其领导者的优点或者缺陷。</a:t>
            </a:r>
          </a:p>
          <a:p>
            <a:r>
              <a:rPr lang="zh-CN" altLang="zh-CN" dirty="0"/>
              <a:t>危机是一种不可预测的事件</a:t>
            </a:r>
            <a:r>
              <a:rPr lang="en-US" altLang="zh-CN" dirty="0"/>
              <a:t>,</a:t>
            </a:r>
            <a:r>
              <a:rPr lang="zh-CN" altLang="zh-CN" dirty="0"/>
              <a:t>在全球化背景下的危机可以在短时间内迅速扩散到整个人类社会</a:t>
            </a:r>
            <a:r>
              <a:rPr lang="en-US" altLang="zh-CN" dirty="0"/>
              <a:t>,</a:t>
            </a:r>
            <a:r>
              <a:rPr lang="zh-CN" altLang="zh-CN" dirty="0"/>
              <a:t>从而威胁到组织的生死存亡。</a:t>
            </a:r>
          </a:p>
          <a:p>
            <a:r>
              <a:rPr lang="zh-CN" altLang="zh-CN" dirty="0"/>
              <a:t>最后</a:t>
            </a:r>
            <a:r>
              <a:rPr lang="en-US" altLang="zh-CN" dirty="0"/>
              <a:t>,</a:t>
            </a:r>
            <a:r>
              <a:rPr lang="zh-CN" altLang="zh-CN" dirty="0"/>
              <a:t>在全球化的危机管理中</a:t>
            </a:r>
            <a:r>
              <a:rPr lang="en-US" altLang="zh-CN" dirty="0"/>
              <a:t>,</a:t>
            </a:r>
            <a:r>
              <a:rPr lang="zh-CN" altLang="zh-CN" dirty="0"/>
              <a:t>危机的解决已经不再仅仅是单一事件的结束</a:t>
            </a:r>
            <a:r>
              <a:rPr lang="en-US" altLang="zh-CN" dirty="0"/>
              <a:t>,</a:t>
            </a:r>
            <a:r>
              <a:rPr lang="zh-CN" altLang="zh-CN" dirty="0"/>
              <a:t>而意味着整个组织的再生和更新。一个危机的结束往往意味着新的潜在危机的出现</a:t>
            </a:r>
            <a:r>
              <a:rPr lang="en-US" altLang="zh-CN" dirty="0"/>
              <a:t>,</a:t>
            </a:r>
            <a:r>
              <a:rPr lang="zh-CN" altLang="zh-CN" dirty="0"/>
              <a:t>这要求组织及其领导者必须始终保持警惕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066948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10.1</a:t>
            </a:r>
            <a:r>
              <a:rPr lang="zh-CN" altLang="zh-CN" dirty="0">
                <a:effectLst/>
              </a:rPr>
              <a:t>　新世界对领导力的新要求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10.1.4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下一轮经济周期的挑战</a:t>
            </a:r>
          </a:p>
          <a:p>
            <a:r>
              <a:rPr lang="zh-CN" altLang="zh-CN" dirty="0"/>
              <a:t>就系统论的观点而言</a:t>
            </a:r>
            <a:r>
              <a:rPr lang="en-US" altLang="zh-CN" dirty="0"/>
              <a:t>,</a:t>
            </a:r>
            <a:r>
              <a:rPr lang="zh-CN" altLang="zh-CN" dirty="0"/>
              <a:t>任何组织都只是外界环境系统的一个子系统</a:t>
            </a:r>
            <a:r>
              <a:rPr lang="en-US" altLang="zh-CN" dirty="0"/>
              <a:t>,</a:t>
            </a:r>
            <a:r>
              <a:rPr lang="zh-CN" altLang="zh-CN" dirty="0"/>
              <a:t>都必须充分保持开放性</a:t>
            </a:r>
            <a:r>
              <a:rPr lang="en-US" altLang="zh-CN" dirty="0"/>
              <a:t>,</a:t>
            </a:r>
            <a:r>
              <a:rPr lang="zh-CN" altLang="zh-CN" dirty="0"/>
              <a:t>并对外界环境的变化积极作出反应</a:t>
            </a:r>
            <a:r>
              <a:rPr lang="en-US" altLang="zh-CN" dirty="0"/>
              <a:t>,</a:t>
            </a:r>
            <a:r>
              <a:rPr lang="zh-CN" altLang="zh-CN" dirty="0"/>
              <a:t>持续进行物质、信息和能量的交换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其中</a:t>
            </a:r>
            <a:r>
              <a:rPr lang="en-US" altLang="zh-CN" dirty="0"/>
              <a:t>,</a:t>
            </a:r>
            <a:r>
              <a:rPr lang="zh-CN" altLang="zh-CN" dirty="0"/>
              <a:t>对现代组织生存和发展更具普遍性和全球意义的环境</a:t>
            </a:r>
            <a:r>
              <a:rPr lang="en-US" altLang="zh-CN" dirty="0"/>
              <a:t>,</a:t>
            </a:r>
            <a:r>
              <a:rPr lang="zh-CN" altLang="zh-CN" dirty="0"/>
              <a:t>不再是短期的技术变化</a:t>
            </a:r>
            <a:r>
              <a:rPr lang="en-US" altLang="zh-CN" dirty="0"/>
              <a:t>,</a:t>
            </a:r>
            <a:r>
              <a:rPr lang="zh-CN" altLang="zh-CN" dirty="0"/>
              <a:t>也不再是中期的政治法律环境变迁</a:t>
            </a:r>
            <a:r>
              <a:rPr lang="en-US" altLang="zh-CN" dirty="0"/>
              <a:t>,</a:t>
            </a:r>
            <a:r>
              <a:rPr lang="zh-CN" altLang="zh-CN" dirty="0"/>
              <a:t>而是更为长期的经济周期的变动。在这个过程中</a:t>
            </a:r>
            <a:r>
              <a:rPr lang="en-US" altLang="zh-CN" dirty="0"/>
              <a:t>,</a:t>
            </a:r>
            <a:r>
              <a:rPr lang="zh-CN" altLang="zh-CN" dirty="0"/>
              <a:t>组织的存亡实际上体现着组织领导者对外在经济周期的感知、理解和互动。这种领导力的提升更加具有长期性、紧迫性和挑战性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1367324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10.2</a:t>
            </a:r>
            <a:r>
              <a:rPr lang="zh-CN" altLang="zh-CN" dirty="0">
                <a:effectLst/>
              </a:rPr>
              <a:t>　组织变革与领导力的持续发展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340768"/>
            <a:ext cx="8075240" cy="504056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10.2.1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组织变革的理性方法</a:t>
            </a:r>
          </a:p>
          <a:p>
            <a:r>
              <a:rPr lang="zh-CN" altLang="zh-CN" dirty="0"/>
              <a:t>有多位管理学家深入探讨了组织变革与领导力的关系</a:t>
            </a:r>
            <a:r>
              <a:rPr lang="en-US" altLang="zh-CN" dirty="0"/>
              <a:t>,</a:t>
            </a:r>
            <a:r>
              <a:rPr lang="zh-CN" altLang="zh-CN" dirty="0"/>
              <a:t>包括奥图尔、普利切特、麦克纳尔蒂、海费茨和林斯基、莫斯·坎特、柯瑞尔、奥斯特罗姆等。他们在领导力和组织变革的关系论述上都有独到的见解</a:t>
            </a:r>
            <a:r>
              <a:rPr lang="en-US" altLang="zh-CN" dirty="0"/>
              <a:t>,</a:t>
            </a:r>
            <a:r>
              <a:rPr lang="zh-CN" altLang="zh-CN" dirty="0"/>
              <a:t>但也有一些共同的特征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特别是</a:t>
            </a:r>
            <a:r>
              <a:rPr lang="zh-CN" altLang="zh-CN" dirty="0"/>
              <a:t>比尔提供了一个组织变革的理性模型</a:t>
            </a:r>
            <a:r>
              <a:rPr lang="en-US" altLang="zh-CN" dirty="0"/>
              <a:t>,</a:t>
            </a:r>
            <a:r>
              <a:rPr lang="zh-CN" altLang="zh-CN" dirty="0"/>
              <a:t>归纳总结了其他管理学家的许多观点</a:t>
            </a:r>
            <a:r>
              <a:rPr lang="en-US" altLang="zh-CN" dirty="0"/>
              <a:t>,</a:t>
            </a:r>
            <a:r>
              <a:rPr lang="zh-CN" altLang="zh-CN" dirty="0"/>
              <a:t>为计划实施组织变革活动的领导者提供了路线图</a:t>
            </a:r>
            <a:r>
              <a:rPr lang="en-US" altLang="zh-CN" dirty="0"/>
              <a:t>,</a:t>
            </a:r>
            <a:r>
              <a:rPr lang="zh-CN" altLang="zh-CN" dirty="0"/>
              <a:t>同时也成为理解组织变革与持续发展的重要工具。比尔的模型指出</a:t>
            </a:r>
            <a:r>
              <a:rPr lang="en-US" altLang="zh-CN" dirty="0" smtClean="0"/>
              <a:t>:</a:t>
            </a:r>
            <a:r>
              <a:rPr lang="en-US" altLang="zh-CN" dirty="0"/>
              <a:t> </a:t>
            </a:r>
            <a:r>
              <a:rPr lang="en-US" altLang="zh-CN" dirty="0" smtClean="0"/>
              <a:t> C=D</a:t>
            </a:r>
            <a:r>
              <a:rPr lang="zh-CN" altLang="zh-CN" dirty="0"/>
              <a:t>·</a:t>
            </a:r>
            <a:r>
              <a:rPr lang="en-US" altLang="zh-CN" dirty="0"/>
              <a:t>M</a:t>
            </a:r>
            <a:r>
              <a:rPr lang="zh-CN" altLang="zh-CN" dirty="0"/>
              <a:t>·</a:t>
            </a:r>
            <a:r>
              <a:rPr lang="en-US" altLang="zh-CN" dirty="0"/>
              <a:t>P&gt;R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79969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10.2</a:t>
            </a:r>
            <a:r>
              <a:rPr lang="zh-CN" altLang="zh-CN" dirty="0">
                <a:effectLst/>
              </a:rPr>
              <a:t>　组织变革与领导力的持续发展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10.2.2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　传统组织与学习型组织</a:t>
            </a:r>
          </a:p>
          <a:p>
            <a:r>
              <a:rPr lang="zh-CN" altLang="zh-CN" dirty="0"/>
              <a:t>学习型组织是这么一个组织</a:t>
            </a:r>
            <a:r>
              <a:rPr lang="en-US" altLang="zh-CN" dirty="0"/>
              <a:t>,</a:t>
            </a:r>
            <a:r>
              <a:rPr lang="zh-CN" altLang="zh-CN" dirty="0"/>
              <a:t>在其中</a:t>
            </a:r>
            <a:r>
              <a:rPr lang="en-US" altLang="zh-CN" dirty="0"/>
              <a:t>,</a:t>
            </a:r>
            <a:r>
              <a:rPr lang="zh-CN" altLang="zh-CN" dirty="0"/>
              <a:t>大家得以不断突破自己的能力上限</a:t>
            </a:r>
            <a:r>
              <a:rPr lang="en-US" altLang="zh-CN" dirty="0"/>
              <a:t>,</a:t>
            </a:r>
            <a:r>
              <a:rPr lang="zh-CN" altLang="zh-CN" dirty="0"/>
              <a:t>创造真心向往的结果</a:t>
            </a:r>
            <a:r>
              <a:rPr lang="en-US" altLang="zh-CN" dirty="0"/>
              <a:t>,</a:t>
            </a:r>
            <a:r>
              <a:rPr lang="zh-CN" altLang="zh-CN" dirty="0"/>
              <a:t>培养全新、前瞻而开阔的思考方式</a:t>
            </a:r>
            <a:r>
              <a:rPr lang="en-US" altLang="zh-CN" dirty="0"/>
              <a:t>,</a:t>
            </a:r>
            <a:r>
              <a:rPr lang="zh-CN" altLang="zh-CN" dirty="0"/>
              <a:t>全力实现共同的抱负</a:t>
            </a:r>
            <a:r>
              <a:rPr lang="en-US" altLang="zh-CN" dirty="0"/>
              <a:t>,</a:t>
            </a:r>
            <a:r>
              <a:rPr lang="zh-CN" altLang="zh-CN" dirty="0"/>
              <a:t>以及一起不断学习如何共同工作。”学习型组织的特征有</a:t>
            </a:r>
            <a:r>
              <a:rPr lang="en-US" altLang="zh-CN" dirty="0"/>
              <a:t>:</a:t>
            </a:r>
            <a:endParaRPr lang="zh-CN" altLang="zh-CN" dirty="0"/>
          </a:p>
          <a:p>
            <a:r>
              <a:rPr lang="en-US" altLang="zh-CN" dirty="0"/>
              <a:t>(1)</a:t>
            </a:r>
            <a:r>
              <a:rPr lang="zh-CN" altLang="zh-CN" dirty="0"/>
              <a:t>敏感性。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创造性。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协同性。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0721644"/>
      </p:ext>
    </p:extLst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3879</TotalTime>
  <Words>33</Words>
  <Application>Microsoft Office PowerPoint</Application>
  <PresentationFormat>全屏显示(4:3)</PresentationFormat>
  <Paragraphs>58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GungsuhChe</vt:lpstr>
      <vt:lpstr>NEU-BZ-S92</vt:lpstr>
      <vt:lpstr>NEU-HZ-S92</vt:lpstr>
      <vt:lpstr>方正黑体_GBK</vt:lpstr>
      <vt:lpstr>方正书宋_GBK</vt:lpstr>
      <vt:lpstr>黑体</vt:lpstr>
      <vt:lpstr>华文细黑</vt:lpstr>
      <vt:lpstr>楷体</vt:lpstr>
      <vt:lpstr>宋体</vt:lpstr>
      <vt:lpstr>Arial</vt:lpstr>
      <vt:lpstr>Calibri</vt:lpstr>
      <vt:lpstr>Times New Roman</vt:lpstr>
      <vt:lpstr>默认设计模板</vt:lpstr>
      <vt:lpstr>PowerPoint 演示文稿</vt:lpstr>
      <vt:lpstr>目  录</vt:lpstr>
      <vt:lpstr>10.1　新世界对领导力的新要求</vt:lpstr>
      <vt:lpstr>10.1　新世界对领导力的新要求</vt:lpstr>
      <vt:lpstr>10.1　新世界对领导力的新要求</vt:lpstr>
      <vt:lpstr>10.1　新世界对领导力的新要求</vt:lpstr>
      <vt:lpstr>10.1　新世界对领导力的新要求</vt:lpstr>
      <vt:lpstr>10.2　组织变革与领导力的持续发展</vt:lpstr>
      <vt:lpstr>10.2　组织变革与领导力的持续发展</vt:lpstr>
      <vt:lpstr>10.2　组织变革与领导力的持续发展</vt:lpstr>
      <vt:lpstr>10.3　领导力开发的长期性</vt:lpstr>
      <vt:lpstr>10.3　领导力开发的长期性</vt:lpstr>
      <vt:lpstr>10.3　领导力开发的长期性</vt:lpstr>
    </vt:vector>
  </TitlesOfParts>
  <Company>ZETA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Cao Yurong</dc:creator>
  <cp:lastModifiedBy>Admin</cp:lastModifiedBy>
  <cp:revision>90</cp:revision>
  <dcterms:created xsi:type="dcterms:W3CDTF">2015-05-21T10:30:59Z</dcterms:created>
  <dcterms:modified xsi:type="dcterms:W3CDTF">2017-03-12T12:44:22Z</dcterms:modified>
</cp:coreProperties>
</file>