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5F959-BDA8-42C9-9660-9B7FE37CF48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9623" y="260648"/>
            <a:ext cx="6534705" cy="6477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7" y="1124744"/>
            <a:ext cx="8075241" cy="5256584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11646-68B9-467C-AC55-B59D6BE7692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1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040560"/>
          </a:xfrm>
        </p:spPr>
        <p:txBody>
          <a:bodyPr/>
          <a:lstStyle>
            <a:lvl1pPr algn="just">
              <a:lnSpc>
                <a:spcPct val="135000"/>
              </a:lnSpc>
              <a:defRPr/>
            </a:lvl1pPr>
            <a:lvl2pPr algn="just">
              <a:lnSpc>
                <a:spcPct val="135000"/>
              </a:lnSpc>
              <a:defRPr/>
            </a:lvl2pPr>
            <a:lvl3pPr algn="just">
              <a:lnSpc>
                <a:spcPct val="135000"/>
              </a:lnSpc>
              <a:defRPr/>
            </a:lvl3pPr>
            <a:lvl4pPr algn="just">
              <a:lnSpc>
                <a:spcPct val="135000"/>
              </a:lnSpc>
              <a:defRPr/>
            </a:lvl4pPr>
            <a:lvl5pPr algn="just">
              <a:lnSpc>
                <a:spcPct val="135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4366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FD2B-0A3D-4522-86A1-8AAC3564706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075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17820" y="260648"/>
            <a:ext cx="6737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>
                <a:sym typeface="华文中宋" pitchFamily="2" charset="-122"/>
              </a:rPr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536" y="1052736"/>
            <a:ext cx="83529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ctr"/>
          <a:lstStyle>
            <a:lvl1pPr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华文细黑" pitchFamily="2" charset="-122"/>
                <a:ea typeface="宋体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898989"/>
                </a:solidFill>
                <a:latin typeface="华文细黑" pitchFamily="2" charset="-122"/>
                <a:sym typeface="华文细黑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49B110-1728-47C6-B082-304D17FF2B0E}" type="slidenum">
              <a:rPr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  <p:pic>
        <p:nvPicPr>
          <p:cNvPr id="1032" name="Picture 13" descr="c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499225"/>
            <a:ext cx="2413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C:\Users\Cao\AppData\Roaming\Tencent\Users\744749695\QQ\WinTemp\RichOle\6WAEI9JU@3Y5(0[D4C`(1LA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07747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5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 kern="1200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cs typeface="+mj-cs"/>
          <a:sym typeface="华文中宋" pitchFamily="2" charset="-122"/>
        </a:defRPr>
      </a:lvl1pPr>
      <a:lvl2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2pPr>
      <a:lvl3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3pPr>
      <a:lvl4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4pPr>
      <a:lvl5pPr algn="l" defTabSz="0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000" b="1">
          <a:solidFill>
            <a:schemeClr val="tx1"/>
          </a:solidFill>
          <a:latin typeface="华文细黑" panose="02010600040101010101" pitchFamily="2" charset="-122"/>
          <a:ea typeface="华文细黑" panose="02010600040101010101" pitchFamily="2" charset="-122"/>
          <a:sym typeface="华文中宋" pitchFamily="2" charset="-122"/>
        </a:defRPr>
      </a:lvl5pPr>
      <a:lvl6pPr marL="4572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6pPr>
      <a:lvl7pPr marL="9144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7pPr>
      <a:lvl8pPr marL="13716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8pPr>
      <a:lvl9pPr marL="1828800" algn="l" defTabSz="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 b="1">
          <a:solidFill>
            <a:srgbClr val="660066"/>
          </a:solidFill>
          <a:latin typeface="Arial" panose="020B0604020202020204" pitchFamily="34" charset="0"/>
          <a:ea typeface="宋体" panose="02010600030101010101" pitchFamily="2" charset="-122"/>
          <a:sym typeface="华文中宋" panose="02010600040101010101" pitchFamily="2" charset="-122"/>
        </a:defRPr>
      </a:lvl9pPr>
    </p:titleStyle>
    <p:bodyStyle>
      <a:lvl1pPr marL="342900" indent="-342900" algn="just" defTabSz="0" rtl="0" eaLnBrk="0" fontAlgn="base" hangingPunct="0">
        <a:lnSpc>
          <a:spcPct val="135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lvl="1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31640" y="260648"/>
            <a:ext cx="74977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0000"/>
            <a:ext cx="8147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89BE6-BB91-4137-ACFE-16E9194B9FF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2" name="Picture 10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525344"/>
            <a:ext cx="216081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50"/>
            <a:ext cx="1331638" cy="10429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052737"/>
            <a:ext cx="9143998" cy="10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0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细黑" panose="02010600040101010101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980728"/>
            <a:ext cx="5334335" cy="1781175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5088"/>
            <a:ext cx="6732240" cy="4505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28" y="998775"/>
            <a:ext cx="1073683" cy="176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1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1.2</a:t>
            </a:r>
            <a:r>
              <a:rPr lang="zh-CN" altLang="zh-CN" dirty="0">
                <a:effectLst/>
              </a:rPr>
              <a:t>　自我管理与自我领导的比较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培养个人素质</a:t>
            </a:r>
          </a:p>
          <a:p>
            <a:r>
              <a:rPr lang="zh-CN" altLang="zh-CN" dirty="0"/>
              <a:t>领导力不是一组技能</a:t>
            </a:r>
            <a:r>
              <a:rPr lang="en-US" altLang="zh-CN" dirty="0"/>
              <a:t>,</a:t>
            </a:r>
            <a:r>
              <a:rPr lang="zh-CN" altLang="zh-CN" dirty="0"/>
              <a:t>它依赖于很多微妙的个人素质——很难说清</a:t>
            </a:r>
            <a:r>
              <a:rPr lang="en-US" altLang="zh-CN" dirty="0"/>
              <a:t>,</a:t>
            </a:r>
            <a:r>
              <a:rPr lang="zh-CN" altLang="zh-CN" dirty="0"/>
              <a:t>但是却强大有力。这些素质包括热情、诚实、勇气和谦逊。首先</a:t>
            </a:r>
            <a:r>
              <a:rPr lang="en-US" altLang="zh-CN" dirty="0"/>
              <a:t>,</a:t>
            </a:r>
            <a:r>
              <a:rPr lang="zh-CN" altLang="zh-CN" dirty="0"/>
              <a:t>优秀的领导者对工作有一种天生的热情</a:t>
            </a:r>
            <a:r>
              <a:rPr lang="en-US" altLang="zh-CN" dirty="0"/>
              <a:t>,</a:t>
            </a:r>
            <a:r>
              <a:rPr lang="zh-CN" altLang="zh-CN" dirty="0"/>
              <a:t>并发自内心地关心他人</a:t>
            </a:r>
            <a:r>
              <a:rPr lang="en-US" altLang="zh-CN" dirty="0"/>
              <a:t>,</a:t>
            </a:r>
            <a:r>
              <a:rPr lang="zh-CN" altLang="zh-CN" dirty="0"/>
              <a:t>这是领导力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伟大</a:t>
            </a:r>
            <a:r>
              <a:rPr lang="zh-CN" altLang="zh-CN" dirty="0"/>
              <a:t>的领导者热爱自己的工作</a:t>
            </a:r>
            <a:r>
              <a:rPr lang="en-US" altLang="zh-CN" dirty="0"/>
              <a:t>,</a:t>
            </a:r>
            <a:r>
              <a:rPr lang="zh-CN" altLang="zh-CN" dirty="0"/>
              <a:t>并愿意把这种热爱与他人分享。管理能力往往强调保持感情上的距离</a:t>
            </a:r>
            <a:r>
              <a:rPr lang="en-US" altLang="zh-CN" dirty="0"/>
              <a:t>,</a:t>
            </a:r>
            <a:r>
              <a:rPr lang="zh-CN" altLang="zh-CN" dirty="0"/>
              <a:t>但领导力则希望在感情上与每个人拉近距离。在有领导力的地方</a:t>
            </a:r>
            <a:r>
              <a:rPr lang="en-US" altLang="zh-CN" dirty="0"/>
              <a:t>,</a:t>
            </a:r>
            <a:r>
              <a:rPr lang="zh-CN" altLang="zh-CN" dirty="0"/>
              <a:t>人们感到自己是组织的一部分</a:t>
            </a:r>
            <a:r>
              <a:rPr lang="en-US" altLang="zh-CN" dirty="0"/>
              <a:t>,</a:t>
            </a:r>
            <a:r>
              <a:rPr lang="zh-CN" altLang="zh-CN" dirty="0"/>
              <a:t>并在为值得奋斗的事情而努力。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350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1.2</a:t>
            </a:r>
            <a:r>
              <a:rPr lang="zh-CN" altLang="zh-CN" dirty="0">
                <a:effectLst/>
              </a:rPr>
              <a:t>　自我管理与自我领导的比较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1.2.5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创造成果</a:t>
            </a:r>
          </a:p>
          <a:p>
            <a:r>
              <a:rPr lang="zh-CN" altLang="zh-CN" dirty="0"/>
              <a:t>一方面</a:t>
            </a:r>
            <a:r>
              <a:rPr lang="en-US" altLang="zh-CN" dirty="0"/>
              <a:t>,</a:t>
            </a:r>
            <a:r>
              <a:rPr lang="zh-CN" altLang="zh-CN" dirty="0"/>
              <a:t>管理能够带来稳定</a:t>
            </a:r>
            <a:r>
              <a:rPr lang="en-US" altLang="zh-CN" dirty="0"/>
              <a:t>,</a:t>
            </a:r>
            <a:r>
              <a:rPr lang="zh-CN" altLang="zh-CN" dirty="0"/>
              <a:t>具有可预见性</a:t>
            </a:r>
            <a:r>
              <a:rPr lang="en-US" altLang="zh-CN" dirty="0"/>
              <a:t>,</a:t>
            </a:r>
            <a:r>
              <a:rPr lang="zh-CN" altLang="zh-CN" dirty="0"/>
              <a:t>并通过高效的企业文化使一切有序。好的管理能使组织不断实现短期目标并满足不同股东的预期。另一方面</a:t>
            </a:r>
            <a:r>
              <a:rPr lang="en-US" altLang="zh-CN" dirty="0"/>
              <a:t>,</a:t>
            </a:r>
            <a:r>
              <a:rPr lang="zh-CN" altLang="zh-CN" dirty="0"/>
              <a:t>领导带来变化</a:t>
            </a:r>
            <a:r>
              <a:rPr lang="en-US" altLang="zh-CN" dirty="0"/>
              <a:t>,</a:t>
            </a:r>
            <a:r>
              <a:rPr lang="zh-CN" altLang="zh-CN" dirty="0"/>
              <a:t>这种变化经常是根本性变化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在</a:t>
            </a:r>
            <a:r>
              <a:rPr lang="zh-CN" altLang="zh-CN" dirty="0"/>
              <a:t>追求完美的文化氛围中</a:t>
            </a:r>
            <a:r>
              <a:rPr lang="en-US" altLang="zh-CN" dirty="0"/>
              <a:t>,</a:t>
            </a:r>
            <a:r>
              <a:rPr lang="zh-CN" altLang="zh-CN" dirty="0"/>
              <a:t>领导者鼓励开放思维、诚实以及和谐的人际关系</a:t>
            </a:r>
            <a:r>
              <a:rPr lang="en-US" altLang="zh-CN" dirty="0"/>
              <a:t>,</a:t>
            </a:r>
            <a:r>
              <a:rPr lang="zh-CN" altLang="zh-CN" dirty="0"/>
              <a:t>并关注组织的长期发展。领导使人有勇气作出困难而又打破传统的决定</a:t>
            </a:r>
            <a:r>
              <a:rPr lang="en-US" altLang="zh-CN" dirty="0"/>
              <a:t>,</a:t>
            </a:r>
            <a:r>
              <a:rPr lang="zh-CN" altLang="zh-CN" dirty="0"/>
              <a:t>这些决定有时会损害组织的短期成果。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15285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1.3</a:t>
            </a:r>
            <a:r>
              <a:rPr lang="zh-CN" altLang="zh-CN" dirty="0">
                <a:effectLst/>
              </a:rPr>
              <a:t>　做自己的人生领导者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领导力的有效开发的主要研究理论基础</a:t>
            </a:r>
          </a:p>
          <a:p>
            <a:pPr marL="0" indent="0">
              <a:buNone/>
            </a:pPr>
            <a:r>
              <a:rPr lang="zh-CN" altLang="zh-CN" dirty="0"/>
              <a:t>●　伟人理论</a:t>
            </a:r>
          </a:p>
          <a:p>
            <a:pPr marL="0" indent="0">
              <a:buNone/>
            </a:pPr>
            <a:r>
              <a:rPr lang="zh-CN" altLang="zh-CN" dirty="0"/>
              <a:t>●　人格特质理论</a:t>
            </a:r>
          </a:p>
          <a:p>
            <a:pPr marL="0" indent="0">
              <a:buNone/>
            </a:pPr>
            <a:r>
              <a:rPr lang="zh-CN" altLang="zh-CN" dirty="0"/>
              <a:t>●　行为理论</a:t>
            </a:r>
          </a:p>
          <a:p>
            <a:pPr marL="0" indent="0">
              <a:buNone/>
            </a:pPr>
            <a:r>
              <a:rPr lang="zh-CN" altLang="zh-CN" dirty="0"/>
              <a:t>●　权变理论</a:t>
            </a:r>
          </a:p>
          <a:p>
            <a:pPr marL="0" indent="0">
              <a:buNone/>
            </a:pPr>
            <a:r>
              <a:rPr lang="zh-CN" altLang="zh-CN" dirty="0"/>
              <a:t>●　影响力理论</a:t>
            </a:r>
          </a:p>
          <a:p>
            <a:pPr marL="0" indent="0">
              <a:buNone/>
            </a:pPr>
            <a:r>
              <a:rPr lang="zh-CN" altLang="zh-CN" dirty="0"/>
              <a:t>●　关系理论</a:t>
            </a:r>
          </a:p>
          <a:p>
            <a:pPr marL="0" indent="0">
              <a:buNone/>
            </a:pPr>
            <a:r>
              <a:rPr lang="zh-CN" altLang="zh-CN" dirty="0"/>
              <a:t>●　新兴领导理论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697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1.3</a:t>
            </a:r>
            <a:r>
              <a:rPr lang="zh-CN" altLang="zh-CN" dirty="0">
                <a:effectLst/>
              </a:rPr>
              <a:t>　做自己的人生领导者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领导力的有效开发</a:t>
            </a:r>
          </a:p>
          <a:p>
            <a:r>
              <a:rPr lang="zh-CN" altLang="zh-CN" dirty="0"/>
              <a:t>新模式下领导力开发的最重要能力之一是采用开发人力技巧</a:t>
            </a:r>
            <a:r>
              <a:rPr lang="en-US" altLang="zh-CN" dirty="0"/>
              <a:t>,</a:t>
            </a:r>
            <a:r>
              <a:rPr lang="zh-CN" altLang="zh-CN" dirty="0"/>
              <a:t>形成追求绩效、信任和正直的文化</a:t>
            </a:r>
            <a:r>
              <a:rPr lang="en-US" altLang="zh-CN" dirty="0"/>
              <a:t>,</a:t>
            </a:r>
            <a:r>
              <a:rPr lang="zh-CN" altLang="zh-CN" dirty="0"/>
              <a:t>让领导力在每个人身上体现。</a:t>
            </a:r>
          </a:p>
          <a:p>
            <a:r>
              <a:rPr lang="zh-CN" altLang="zh-CN" dirty="0"/>
              <a:t>在新模式下</a:t>
            </a:r>
            <a:r>
              <a:rPr lang="en-US" altLang="zh-CN" dirty="0"/>
              <a:t>,</a:t>
            </a:r>
            <a:r>
              <a:rPr lang="zh-CN" altLang="zh-CN" dirty="0"/>
              <a:t>领导者必须把人摆在首位。此外</a:t>
            </a:r>
            <a:r>
              <a:rPr lang="en-US" altLang="zh-CN" dirty="0"/>
              <a:t>,</a:t>
            </a:r>
            <a:r>
              <a:rPr lang="zh-CN" altLang="zh-CN" dirty="0"/>
              <a:t>如今成功的领导者看重变化胜过稳定</a:t>
            </a:r>
            <a:r>
              <a:rPr lang="en-US" altLang="zh-CN" dirty="0"/>
              <a:t>,</a:t>
            </a:r>
            <a:r>
              <a:rPr lang="zh-CN" altLang="zh-CN" dirty="0"/>
              <a:t>看重授权胜过控制</a:t>
            </a:r>
            <a:r>
              <a:rPr lang="en-US" altLang="zh-CN" dirty="0"/>
              <a:t>,</a:t>
            </a:r>
            <a:r>
              <a:rPr lang="zh-CN" altLang="zh-CN" dirty="0"/>
              <a:t>看重合作胜过竞争</a:t>
            </a:r>
            <a:r>
              <a:rPr lang="en-US" altLang="zh-CN" dirty="0"/>
              <a:t>,</a:t>
            </a:r>
            <a:r>
              <a:rPr lang="zh-CN" altLang="zh-CN" dirty="0"/>
              <a:t>看重多样性胜过一致性</a:t>
            </a:r>
            <a:r>
              <a:rPr lang="en-US" altLang="zh-CN" dirty="0"/>
              <a:t>,</a:t>
            </a:r>
            <a:r>
              <a:rPr lang="zh-CN" altLang="zh-CN" dirty="0"/>
              <a:t>看重正直胜过自私自利</a:t>
            </a:r>
            <a:r>
              <a:rPr lang="en-US" altLang="zh-CN" dirty="0"/>
              <a:t>,</a:t>
            </a:r>
            <a:r>
              <a:rPr lang="zh-CN" altLang="zh-CN" dirty="0"/>
              <a:t>这些我们在前面已经提及。一种新兴行业——领导力开发——就是为了帮助人们适应领导力新模式的转变。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206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1.3</a:t>
            </a:r>
            <a:r>
              <a:rPr lang="zh-CN" altLang="zh-CN" dirty="0">
                <a:effectLst/>
              </a:rPr>
              <a:t>　做自己的人生领导者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075240" cy="5040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1.3.3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做自己的人生领导者首要是开发自我领导力</a:t>
            </a:r>
          </a:p>
          <a:p>
            <a:r>
              <a:rPr lang="zh-CN" altLang="zh-CN" dirty="0"/>
              <a:t>做自己的人生领导者首要是开发自我领导力。</a:t>
            </a:r>
          </a:p>
          <a:p>
            <a:r>
              <a:rPr lang="zh-CN" altLang="zh-CN" dirty="0"/>
              <a:t>确保他人完成工作是管理者的职责</a:t>
            </a:r>
            <a:r>
              <a:rPr lang="en-US" altLang="zh-CN" dirty="0"/>
              <a:t>,</a:t>
            </a:r>
            <a:r>
              <a:rPr lang="zh-CN" altLang="zh-CN" dirty="0"/>
              <a:t>激励他人把工作做得更好是领导者的才能。不管你现在在公司中担任怎样的角色</a:t>
            </a:r>
            <a:r>
              <a:rPr lang="en-US" altLang="zh-CN" dirty="0"/>
              <a:t>,</a:t>
            </a:r>
            <a:r>
              <a:rPr lang="zh-CN" altLang="zh-CN" dirty="0"/>
              <a:t>出色的自我领导力不但能够使你在工作中处于有利地位</a:t>
            </a:r>
            <a:r>
              <a:rPr lang="en-US" altLang="zh-CN" dirty="0"/>
              <a:t>,</a:t>
            </a:r>
            <a:r>
              <a:rPr lang="zh-CN" altLang="zh-CN" dirty="0"/>
              <a:t>同时也会为你实现未来的远大目标创造良好的条件</a:t>
            </a:r>
            <a:r>
              <a:rPr lang="en-US" altLang="zh-CN" dirty="0"/>
              <a:t>;</a:t>
            </a:r>
            <a:r>
              <a:rPr lang="zh-CN" altLang="zh-CN" dirty="0"/>
              <a:t>从中累积的经验会让你更加有效地领导直接下属、工作团队或者联盟。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6169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1.3</a:t>
            </a:r>
            <a:r>
              <a:rPr lang="zh-CN" altLang="zh-CN" dirty="0">
                <a:effectLst/>
              </a:rPr>
              <a:t>　做自己的人生领导者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1.3.4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领导力开发构思</a:t>
            </a:r>
          </a:p>
          <a:p>
            <a:r>
              <a:rPr lang="zh-CN" altLang="zh-CN" dirty="0"/>
              <a:t>本书从科学的角度展示了领导力开发研究的过去、现在和未来</a:t>
            </a:r>
            <a:r>
              <a:rPr lang="en-US" altLang="zh-CN" dirty="0"/>
              <a:t>,</a:t>
            </a:r>
            <a:r>
              <a:rPr lang="zh-CN" altLang="zh-CN" dirty="0"/>
              <a:t>不同领导力观点之间的争论和冲突</a:t>
            </a:r>
            <a:r>
              <a:rPr lang="en-US" altLang="zh-CN" dirty="0"/>
              <a:t>,</a:t>
            </a:r>
            <a:r>
              <a:rPr lang="zh-CN" altLang="zh-CN" dirty="0"/>
              <a:t>以及实践中领导力开发的困境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坚持</a:t>
            </a:r>
            <a:r>
              <a:rPr lang="zh-CN" altLang="zh-CN" dirty="0"/>
              <a:t>科学研究的方法和视角</a:t>
            </a:r>
            <a:r>
              <a:rPr lang="en-US" altLang="zh-CN" dirty="0"/>
              <a:t>,</a:t>
            </a:r>
            <a:r>
              <a:rPr lang="zh-CN" altLang="zh-CN" dirty="0"/>
              <a:t>努力使得本书观点严谨、内容丰富</a:t>
            </a:r>
            <a:r>
              <a:rPr lang="en-US" altLang="zh-CN" dirty="0"/>
              <a:t>,</a:t>
            </a:r>
            <a:r>
              <a:rPr lang="zh-CN" altLang="zh-CN" dirty="0"/>
              <a:t>无论对学习者还是实践者都具有很大的启发。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098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9512" y="2854677"/>
            <a:ext cx="871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章　你是自己人生的领导者</a:t>
            </a:r>
            <a:endParaRPr lang="zh-CN" altLang="zh-CN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89040"/>
              <a:ext cx="9144000" cy="306896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0"/>
              <a:ext cx="9144000" cy="1507410"/>
              <a:chOff x="0" y="0"/>
              <a:chExt cx="9144000" cy="15074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265088"/>
                <a:ext cx="6732240" cy="45055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91680" cy="150741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7795" y="830557"/>
                <a:ext cx="8016205" cy="676853"/>
              </a:xfrm>
              <a:prstGeom prst="rect">
                <a:avLst/>
              </a:prstGeom>
            </p:spPr>
          </p:pic>
        </p:grpSp>
      </p:grpSp>
      <p:sp>
        <p:nvSpPr>
          <p:cNvPr id="13" name="矩形 12"/>
          <p:cNvSpPr/>
          <p:nvPr/>
        </p:nvSpPr>
        <p:spPr>
          <a:xfrm>
            <a:off x="88047" y="922553"/>
            <a:ext cx="4647426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75"/>
              </a:lnSpc>
            </a:pPr>
            <a:r>
              <a:rPr lang="zh-CN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第一篇　启迪——如何领导人生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1600" u="sng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333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283172" y="2996952"/>
            <a:ext cx="4737100" cy="508000"/>
            <a:chOff x="0" y="0"/>
            <a:chExt cx="2984" cy="3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00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1.1</a:t>
              </a:r>
              <a:r>
                <a:rPr lang="zh-CN" altLang="en-US" b="1" dirty="0">
                  <a:solidFill>
                    <a:srgbClr val="000000"/>
                  </a:solidFill>
                </a:rPr>
                <a:t>　领导力与人生管理问题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0" y="56"/>
              <a:ext cx="240" cy="240"/>
              <a:chOff x="0" y="0"/>
              <a:chExt cx="1615" cy="1615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283172" y="3766889"/>
            <a:ext cx="4724400" cy="508000"/>
            <a:chOff x="0" y="0"/>
            <a:chExt cx="2976" cy="320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1.2</a:t>
              </a:r>
              <a:r>
                <a:rPr lang="zh-CN" altLang="en-US" b="1" dirty="0">
                  <a:solidFill>
                    <a:srgbClr val="000000"/>
                  </a:solidFill>
                </a:rPr>
                <a:t>　自我管理与自我领导的比较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67"/>
              <a:ext cx="240" cy="240"/>
              <a:chOff x="0" y="0"/>
              <a:chExt cx="1615" cy="1615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2283172" y="4579689"/>
            <a:ext cx="4718050" cy="508000"/>
            <a:chOff x="0" y="0"/>
            <a:chExt cx="2972" cy="320"/>
          </a:xfrm>
        </p:grpSpPr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188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solidFill>
                    <a:srgbClr val="000000"/>
                  </a:solidFill>
                </a:rPr>
                <a:t>1.3</a:t>
              </a:r>
              <a:r>
                <a:rPr lang="zh-CN" altLang="en-US" b="1" dirty="0">
                  <a:solidFill>
                    <a:srgbClr val="000000"/>
                  </a:solidFill>
                </a:rPr>
                <a:t>　做自己的人生领导者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0" y="31"/>
              <a:ext cx="224" cy="240"/>
              <a:chOff x="0" y="0"/>
              <a:chExt cx="1615" cy="1615"/>
            </a:xfrm>
          </p:grpSpPr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Oval 45"/>
              <p:cNvSpPr>
                <a:spLocks noChangeArrowheads="1"/>
              </p:cNvSpPr>
              <p:nvPr/>
            </p:nvSpPr>
            <p:spPr bwMode="auto">
              <a:xfrm>
                <a:off x="173" y="17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Oval 46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Oval 47"/>
              <p:cNvSpPr>
                <a:spLocks noChangeArrowheads="1"/>
              </p:cNvSpPr>
              <p:nvPr/>
            </p:nvSpPr>
            <p:spPr bwMode="auto">
              <a:xfrm>
                <a:off x="260" y="25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Oval 48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7632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en-US" dirty="0"/>
              <a:t>　领导力与人生管理问题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领导力的定义</a:t>
            </a:r>
          </a:p>
          <a:p>
            <a:r>
              <a:rPr lang="zh-CN" altLang="zh-CN" dirty="0"/>
              <a:t>本书比较认同李开复的观点。李开复认为</a:t>
            </a:r>
            <a:r>
              <a:rPr lang="en-US" altLang="zh-CN" dirty="0"/>
              <a:t>,</a:t>
            </a:r>
            <a:r>
              <a:rPr lang="zh-CN" altLang="zh-CN" dirty="0"/>
              <a:t>领导力是一种独特艺术</a:t>
            </a:r>
            <a:r>
              <a:rPr lang="en-US" altLang="zh-CN" dirty="0"/>
              <a:t>,</a:t>
            </a:r>
            <a:r>
              <a:rPr lang="zh-CN" altLang="zh-CN" dirty="0"/>
              <a:t>这门艺术大致包含了宏观决策、管理行为和个人品质这三个范畴的内容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三</a:t>
            </a:r>
            <a:r>
              <a:rPr lang="zh-CN" altLang="zh-CN" dirty="0"/>
              <a:t>个范畴又各自包含了三种最为重要的领导力</a:t>
            </a:r>
            <a:r>
              <a:rPr lang="en-US" altLang="zh-CN" dirty="0"/>
              <a:t>(</a:t>
            </a:r>
            <a:r>
              <a:rPr lang="zh-CN" altLang="zh-CN" dirty="0"/>
              <a:t>见图</a:t>
            </a:r>
            <a:r>
              <a:rPr lang="en-US" altLang="zh-CN" dirty="0"/>
              <a:t>1-1):</a:t>
            </a:r>
            <a:r>
              <a:rPr lang="zh-CN" altLang="zh-CN" dirty="0"/>
              <a:t>宏观决策——前瞻与规划的艺术</a:t>
            </a:r>
            <a:r>
              <a:rPr lang="en-US" altLang="zh-CN" dirty="0"/>
              <a:t>(</a:t>
            </a:r>
            <a:r>
              <a:rPr lang="zh-CN" altLang="zh-CN" dirty="0"/>
              <a:t>愿景比管控更重要、信念比指标更重要、人才比战略更重要</a:t>
            </a:r>
            <a:r>
              <a:rPr lang="en-US" altLang="zh-CN" dirty="0"/>
              <a:t>);</a:t>
            </a:r>
            <a:r>
              <a:rPr lang="zh-CN" altLang="zh-CN" dirty="0"/>
              <a:t>管理行为——沟通与协调的艺术</a:t>
            </a:r>
            <a:r>
              <a:rPr lang="en-US" altLang="zh-CN" dirty="0"/>
              <a:t>(</a:t>
            </a:r>
            <a:r>
              <a:rPr lang="zh-CN" altLang="zh-CN" dirty="0"/>
              <a:t>团队比个人更重要、授权比命令更重要、平等比权威更重要</a:t>
            </a:r>
            <a:r>
              <a:rPr lang="en-US" altLang="zh-CN" dirty="0"/>
              <a:t>);</a:t>
            </a:r>
            <a:r>
              <a:rPr lang="zh-CN" altLang="zh-CN" dirty="0"/>
              <a:t>个人品质——真诚与均衡的艺术</a:t>
            </a:r>
            <a:r>
              <a:rPr lang="en-US" altLang="zh-CN" dirty="0"/>
              <a:t>(</a:t>
            </a:r>
            <a:r>
              <a:rPr lang="zh-CN" altLang="zh-CN" dirty="0"/>
              <a:t>均衡比魄力更重要、理智比激情更重要、真诚比体面更重要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585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en-US" dirty="0"/>
              <a:t>　领导力与人生管理问题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075240" cy="5040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领导力与生活</a:t>
            </a:r>
          </a:p>
          <a:p>
            <a:r>
              <a:rPr lang="zh-CN" altLang="zh-CN" dirty="0"/>
              <a:t>我们发现身边有许多发挥领导力的机会</a:t>
            </a:r>
            <a:r>
              <a:rPr lang="en-US" altLang="zh-CN" dirty="0"/>
              <a:t>,</a:t>
            </a:r>
            <a:r>
              <a:rPr lang="zh-CN" altLang="zh-CN" dirty="0"/>
              <a:t>这意味着影响力以及为实现理想的目标或成果所作的改变。没有领导力</a:t>
            </a:r>
            <a:r>
              <a:rPr lang="en-US" altLang="zh-CN" dirty="0"/>
              <a:t>,</a:t>
            </a:r>
            <a:r>
              <a:rPr lang="zh-CN" altLang="zh-CN" dirty="0"/>
              <a:t>我们的家庭和团体以及我们的组织将分裂。未来的领导者将来自各处</a:t>
            </a:r>
            <a:r>
              <a:rPr lang="en-US" altLang="zh-CN" dirty="0"/>
              <a:t>,</a:t>
            </a:r>
            <a:r>
              <a:rPr lang="zh-CN" altLang="zh-CN" dirty="0"/>
              <a:t>在各个领域发挥其影响力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你</a:t>
            </a:r>
            <a:r>
              <a:rPr lang="zh-CN" altLang="zh-CN" dirty="0"/>
              <a:t>也可以从现在做起</a:t>
            </a:r>
            <a:r>
              <a:rPr lang="en-US" altLang="zh-CN" dirty="0"/>
              <a:t>,</a:t>
            </a:r>
            <a:r>
              <a:rPr lang="zh-CN" altLang="zh-CN" dirty="0"/>
              <a:t>在生活中训练自己的领导力。领导力是在每天行动与思考中体现的</a:t>
            </a:r>
            <a:r>
              <a:rPr lang="en-US" altLang="zh-CN" dirty="0"/>
              <a:t>,</a:t>
            </a:r>
            <a:r>
              <a:rPr lang="zh-CN" altLang="zh-CN" dirty="0"/>
              <a:t>与在组织中的正式职位没有太大关系。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62631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en-US" dirty="0"/>
              <a:t>　领导力与人生管理问题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1.1.3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领导力与人生管理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1.1.3.1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从讲究稳定到寻求变化和危机管理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1.1.3.2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从讲究管控到授权与远景激励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1.1.3.3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从充满竞争到讲究合作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1.1.3.4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从标准一致到人性多样化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1.1.3.6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从英雄主义到谦逊平和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99051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1.2</a:t>
            </a:r>
            <a:r>
              <a:rPr lang="zh-CN" altLang="zh-CN" dirty="0">
                <a:effectLst/>
              </a:rPr>
              <a:t>　自我管理与自我领导的比较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提供指导</a:t>
            </a:r>
          </a:p>
          <a:p>
            <a:r>
              <a:rPr lang="zh-CN" altLang="zh-CN" dirty="0"/>
              <a:t>领导力和管理能力都表现为要为组织提供指导</a:t>
            </a:r>
            <a:r>
              <a:rPr lang="en-US" altLang="zh-CN" dirty="0"/>
              <a:t>,</a:t>
            </a:r>
            <a:r>
              <a:rPr lang="zh-CN" altLang="zh-CN" dirty="0"/>
              <a:t>但却有所不同。管理能力侧重于为特定的结果设立详细的计划和日程</a:t>
            </a:r>
            <a:r>
              <a:rPr lang="en-US" altLang="zh-CN" dirty="0"/>
              <a:t>,</a:t>
            </a:r>
            <a:r>
              <a:rPr lang="zh-CN" altLang="zh-CN" dirty="0"/>
              <a:t>然后分配资源以完成计划</a:t>
            </a:r>
            <a:r>
              <a:rPr lang="en-US" altLang="zh-CN" dirty="0"/>
              <a:t>;</a:t>
            </a:r>
            <a:r>
              <a:rPr lang="zh-CN" altLang="zh-CN" dirty="0"/>
              <a:t>领导力则需要创立能激发兴趣的愿景</a:t>
            </a:r>
          </a:p>
          <a:p>
            <a:r>
              <a:rPr lang="en-US" altLang="zh-CN" dirty="0"/>
              <a:t>(vision)</a:t>
            </a:r>
            <a:r>
              <a:rPr lang="zh-CN" altLang="zh-CN" dirty="0"/>
              <a:t>并制定长远战略</a:t>
            </a:r>
            <a:r>
              <a:rPr lang="en-US" altLang="zh-CN" dirty="0"/>
              <a:t>,</a:t>
            </a:r>
            <a:r>
              <a:rPr lang="zh-CN" altLang="zh-CN" dirty="0"/>
              <a:t>为实现该愿景进行相应的改变。管理能力关注底线和短期结果</a:t>
            </a:r>
            <a:r>
              <a:rPr lang="en-US" altLang="zh-CN" dirty="0"/>
              <a:t>,</a:t>
            </a:r>
            <a:r>
              <a:rPr lang="zh-CN" altLang="zh-CN" dirty="0"/>
              <a:t>领导力则注重愿景和长远发展。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47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1.2</a:t>
            </a:r>
            <a:r>
              <a:rPr lang="zh-CN" altLang="zh-CN" dirty="0">
                <a:effectLst/>
              </a:rPr>
              <a:t>　自我管理与自我领导的比较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团结追随者</a:t>
            </a:r>
          </a:p>
          <a:p>
            <a:r>
              <a:rPr lang="zh-CN" altLang="zh-CN" dirty="0"/>
              <a:t>管理能力需要搭建组织框架来完成计划</a:t>
            </a:r>
            <a:r>
              <a:rPr lang="en-US" altLang="zh-CN" dirty="0"/>
              <a:t>,</a:t>
            </a:r>
            <a:r>
              <a:rPr lang="zh-CN" altLang="zh-CN" dirty="0"/>
              <a:t>需要制定政策、程序和系统来指导员工</a:t>
            </a:r>
            <a:r>
              <a:rPr lang="en-US" altLang="zh-CN" dirty="0"/>
              <a:t>,</a:t>
            </a:r>
            <a:r>
              <a:rPr lang="zh-CN" altLang="zh-CN" dirty="0"/>
              <a:t>并监督计划实施。管理者是思想者</a:t>
            </a:r>
            <a:r>
              <a:rPr lang="en-US" altLang="zh-CN" dirty="0"/>
              <a:t>,</a:t>
            </a:r>
            <a:r>
              <a:rPr lang="zh-CN" altLang="zh-CN" dirty="0"/>
              <a:t>而员工是执行者。领导者则需要与员工交流公司愿景</a:t>
            </a:r>
            <a:r>
              <a:rPr lang="en-US" altLang="zh-CN" dirty="0"/>
              <a:t>,</a:t>
            </a:r>
            <a:r>
              <a:rPr lang="zh-CN" altLang="zh-CN" dirty="0"/>
              <a:t>形成共享的组织文化以及核心价值观</a:t>
            </a:r>
            <a:r>
              <a:rPr lang="en-US" altLang="zh-CN" dirty="0"/>
              <a:t>,</a:t>
            </a:r>
            <a:r>
              <a:rPr lang="zh-CN" altLang="zh-CN" dirty="0"/>
              <a:t>从而领导组织向理想的未来前进</a:t>
            </a:r>
            <a:r>
              <a:rPr lang="zh-CN" altLang="zh-CN" dirty="0" smtClean="0"/>
              <a:t>。这</a:t>
            </a:r>
            <a:r>
              <a:rPr lang="zh-CN" altLang="zh-CN" dirty="0"/>
              <a:t>就需要其他人既是思想家又是执行者</a:t>
            </a:r>
            <a:r>
              <a:rPr lang="en-US" altLang="zh-CN" dirty="0"/>
              <a:t>,</a:t>
            </a:r>
            <a:r>
              <a:rPr lang="zh-CN" altLang="zh-CN" dirty="0"/>
              <a:t>而领导者自己则要培养所有人的主人翁精神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愿</a:t>
            </a:r>
            <a:r>
              <a:rPr lang="zh-CN" altLang="zh-CN" dirty="0"/>
              <a:t>景是组织的最终目标</a:t>
            </a:r>
            <a:r>
              <a:rPr lang="en-US" altLang="zh-CN" dirty="0"/>
              <a:t>,</a:t>
            </a:r>
            <a:r>
              <a:rPr lang="zh-CN" altLang="zh-CN" dirty="0"/>
              <a:t>文化和价值观确保了组织前进的道路方向。领导行为注重使每个人与组织目标保持一致。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085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1.2</a:t>
            </a:r>
            <a:r>
              <a:rPr lang="zh-CN" altLang="zh-CN" dirty="0">
                <a:effectLst/>
              </a:rPr>
              <a:t>　自我管理与自我领导的比较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建立关系</a:t>
            </a:r>
          </a:p>
          <a:p>
            <a:r>
              <a:rPr lang="zh-CN" altLang="zh-CN" dirty="0"/>
              <a:t>管理关系建立在正式权威基础上</a:t>
            </a:r>
            <a:r>
              <a:rPr lang="en-US" altLang="zh-CN" dirty="0"/>
              <a:t>,</a:t>
            </a:r>
            <a:r>
              <a:rPr lang="zh-CN" altLang="zh-CN" dirty="0"/>
              <a:t>而领导关系则基于个人影响力。正式的职位权力意味着有书面的、口头的甚至是暗含的约定以确保上级或下级担任的角色</a:t>
            </a:r>
            <a:r>
              <a:rPr lang="en-US" altLang="zh-CN" dirty="0"/>
              <a:t>,</a:t>
            </a:r>
            <a:r>
              <a:rPr lang="zh-CN" altLang="zh-CN" dirty="0"/>
              <a:t>并用大家接受的强制性和非强制性方法去实现理想的结果</a:t>
            </a:r>
          </a:p>
          <a:p>
            <a:r>
              <a:rPr lang="zh-CN" altLang="zh-CN" dirty="0"/>
              <a:t>领导者的任务是吸引和鼓动员工</a:t>
            </a:r>
            <a:r>
              <a:rPr lang="en-US" altLang="zh-CN" dirty="0"/>
              <a:t>,</a:t>
            </a:r>
            <a:r>
              <a:rPr lang="zh-CN" altLang="zh-CN" dirty="0"/>
              <a:t>通过明确目标来指导他们</a:t>
            </a:r>
            <a:r>
              <a:rPr lang="en-US" altLang="zh-CN" dirty="0"/>
              <a:t>,</a:t>
            </a:r>
            <a:r>
              <a:rPr lang="zh-CN" altLang="zh-CN" dirty="0"/>
              <a:t>而不是简单地采用奖励或处罚。正式的职位权威是管理权力的源泉</a:t>
            </a:r>
            <a:r>
              <a:rPr lang="en-US" altLang="zh-CN" dirty="0"/>
              <a:t>,</a:t>
            </a:r>
            <a:r>
              <a:rPr lang="zh-CN" altLang="zh-CN" dirty="0"/>
              <a:t>而领导者力量则来自他们的个人魅力。领导力并不需要正式的、有权威的职位</a:t>
            </a:r>
            <a:r>
              <a:rPr lang="en-US" altLang="zh-CN" dirty="0"/>
              <a:t>,</a:t>
            </a:r>
            <a:r>
              <a:rPr lang="zh-CN" altLang="zh-CN" dirty="0"/>
              <a:t>而许多拥有权威性职位的人并不具备领导才能。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8162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34</Words>
  <Application>Microsoft Office PowerPoint</Application>
  <PresentationFormat>全屏显示(4:3)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GungsuhChe</vt:lpstr>
      <vt:lpstr>黑体</vt:lpstr>
      <vt:lpstr>华文细黑</vt:lpstr>
      <vt:lpstr>华文中宋</vt:lpstr>
      <vt:lpstr>楷体</vt:lpstr>
      <vt:lpstr>宋体</vt:lpstr>
      <vt:lpstr>Arial</vt:lpstr>
      <vt:lpstr>Calibri</vt:lpstr>
      <vt:lpstr>Times New Roman</vt:lpstr>
      <vt:lpstr>Office 主题</vt:lpstr>
      <vt:lpstr>默认设计模板</vt:lpstr>
      <vt:lpstr>PowerPoint 演示文稿</vt:lpstr>
      <vt:lpstr>PowerPoint 演示文稿</vt:lpstr>
      <vt:lpstr>目  录</vt:lpstr>
      <vt:lpstr>1.1　领导力与人生管理问题</vt:lpstr>
      <vt:lpstr>1.1　领导力与人生管理问题</vt:lpstr>
      <vt:lpstr>1.1　领导力与人生管理问题</vt:lpstr>
      <vt:lpstr>1.2　自我管理与自我领导的比较</vt:lpstr>
      <vt:lpstr>1.2　自我管理与自我领导的比较</vt:lpstr>
      <vt:lpstr>1.2　自我管理与自我领导的比较</vt:lpstr>
      <vt:lpstr>1.2　自我管理与自我领导的比较</vt:lpstr>
      <vt:lpstr>1.2　自我管理与自我领导的比较</vt:lpstr>
      <vt:lpstr>1.3　做自己的人生领导者</vt:lpstr>
      <vt:lpstr>1.3　做自己的人生领导者</vt:lpstr>
      <vt:lpstr>1.3　做自己的人生领导者</vt:lpstr>
      <vt:lpstr>1.3　做自己的人生领导者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 Cao</dc:creator>
  <cp:lastModifiedBy>Admin</cp:lastModifiedBy>
  <cp:revision>3</cp:revision>
  <dcterms:created xsi:type="dcterms:W3CDTF">2017-01-20T01:43:06Z</dcterms:created>
  <dcterms:modified xsi:type="dcterms:W3CDTF">2017-03-12T12:27:19Z</dcterms:modified>
</cp:coreProperties>
</file>