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5F959-BDA8-42C9-9660-9B7FE37CF489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947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89623" y="260648"/>
            <a:ext cx="6534705" cy="6477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207" y="1124744"/>
            <a:ext cx="8075241" cy="5256584"/>
          </a:xfrm>
        </p:spPr>
        <p:txBody>
          <a:bodyPr/>
          <a:lstStyle>
            <a:lvl1pPr algn="just">
              <a:defRPr/>
            </a:lvl1pPr>
            <a:lvl2pPr algn="just">
              <a:defRPr/>
            </a:lvl2pPr>
            <a:lvl3pPr algn="just">
              <a:defRPr/>
            </a:lvl3pPr>
            <a:lvl4pPr algn="just">
              <a:defRPr/>
            </a:lvl4pPr>
            <a:lvl5pPr algn="just"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E11646-68B9-467C-AC55-B59D6BE76929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415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91264" cy="5040560"/>
          </a:xfrm>
        </p:spPr>
        <p:txBody>
          <a:bodyPr/>
          <a:lstStyle>
            <a:lvl1pPr algn="just">
              <a:lnSpc>
                <a:spcPct val="135000"/>
              </a:lnSpc>
              <a:defRPr/>
            </a:lvl1pPr>
            <a:lvl2pPr algn="just">
              <a:lnSpc>
                <a:spcPct val="135000"/>
              </a:lnSpc>
              <a:defRPr/>
            </a:lvl2pPr>
            <a:lvl3pPr algn="just">
              <a:lnSpc>
                <a:spcPct val="135000"/>
              </a:lnSpc>
              <a:defRPr/>
            </a:lvl3pPr>
            <a:lvl4pPr algn="just">
              <a:lnSpc>
                <a:spcPct val="135000"/>
              </a:lnSpc>
              <a:defRPr/>
            </a:lvl4pPr>
            <a:lvl5pPr algn="just">
              <a:lnSpc>
                <a:spcPct val="135000"/>
              </a:lnSpc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43663" y="6237288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0FD2B-0A3D-4522-86A1-8AAC3564706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135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017820" y="260648"/>
            <a:ext cx="6737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>
                <a:sym typeface="华文中宋" pitchFamily="2" charset="-122"/>
              </a:rPr>
              <a:t>单击此处编辑母版标题样式</a:t>
            </a:r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95536" y="1052736"/>
            <a:ext cx="8352928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205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anchor="ctr"/>
          <a:lstStyle>
            <a:lvl1pPr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latin typeface="华文细黑" pitchFamily="2" charset="-122"/>
                <a:ea typeface="宋体" charset="-122"/>
                <a:sym typeface="华文细黑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205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/>
          </a:p>
        </p:txBody>
      </p:sp>
      <p:sp>
        <p:nvSpPr>
          <p:cNvPr id="205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noProof="1" smtClean="0">
                <a:solidFill>
                  <a:srgbClr val="898989"/>
                </a:solidFill>
                <a:latin typeface="华文细黑" pitchFamily="2" charset="-122"/>
                <a:sym typeface="华文细黑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49B110-1728-47C6-B082-304D17FF2B0E}" type="slidenum">
              <a:rPr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  <p:pic>
        <p:nvPicPr>
          <p:cNvPr id="1032" name="Picture 13" descr="c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6499225"/>
            <a:ext cx="2413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 descr="C:\Users\Cao\AppData\Roaming\Tencent\Users\744749695\QQ\WinTemp\RichOle\6WAEI9JU@3Y5(0[D4C`(1LA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07747" cy="90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57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0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b="1" kern="1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cs typeface="+mj-cs"/>
          <a:sym typeface="华文中宋" pitchFamily="2" charset="-122"/>
        </a:defRPr>
      </a:lvl1pPr>
      <a:lvl2pPr algn="l" defTabSz="0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b="1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sym typeface="华文中宋" pitchFamily="2" charset="-122"/>
        </a:defRPr>
      </a:lvl2pPr>
      <a:lvl3pPr algn="l" defTabSz="0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b="1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sym typeface="华文中宋" pitchFamily="2" charset="-122"/>
        </a:defRPr>
      </a:lvl3pPr>
      <a:lvl4pPr algn="l" defTabSz="0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b="1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sym typeface="华文中宋" pitchFamily="2" charset="-122"/>
        </a:defRPr>
      </a:lvl4pPr>
      <a:lvl5pPr algn="l" defTabSz="0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b="1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sym typeface="华文中宋" pitchFamily="2" charset="-122"/>
        </a:defRPr>
      </a:lvl5pPr>
      <a:lvl6pPr marL="457200" algn="l" defTabSz="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 b="1">
          <a:solidFill>
            <a:srgbClr val="660066"/>
          </a:solidFill>
          <a:latin typeface="Arial" panose="020B0604020202020204" pitchFamily="34" charset="0"/>
          <a:ea typeface="宋体" panose="02010600030101010101" pitchFamily="2" charset="-122"/>
          <a:sym typeface="华文中宋" panose="02010600040101010101" pitchFamily="2" charset="-122"/>
        </a:defRPr>
      </a:lvl6pPr>
      <a:lvl7pPr marL="914400" algn="l" defTabSz="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 b="1">
          <a:solidFill>
            <a:srgbClr val="660066"/>
          </a:solidFill>
          <a:latin typeface="Arial" panose="020B0604020202020204" pitchFamily="34" charset="0"/>
          <a:ea typeface="宋体" panose="02010600030101010101" pitchFamily="2" charset="-122"/>
          <a:sym typeface="华文中宋" panose="02010600040101010101" pitchFamily="2" charset="-122"/>
        </a:defRPr>
      </a:lvl7pPr>
      <a:lvl8pPr marL="1371600" algn="l" defTabSz="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 b="1">
          <a:solidFill>
            <a:srgbClr val="660066"/>
          </a:solidFill>
          <a:latin typeface="Arial" panose="020B0604020202020204" pitchFamily="34" charset="0"/>
          <a:ea typeface="宋体" panose="02010600030101010101" pitchFamily="2" charset="-122"/>
          <a:sym typeface="华文中宋" panose="02010600040101010101" pitchFamily="2" charset="-122"/>
        </a:defRPr>
      </a:lvl8pPr>
      <a:lvl9pPr marL="1828800" algn="l" defTabSz="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 b="1">
          <a:solidFill>
            <a:srgbClr val="660066"/>
          </a:solidFill>
          <a:latin typeface="Arial" panose="020B0604020202020204" pitchFamily="34" charset="0"/>
          <a:ea typeface="宋体" panose="02010600030101010101" pitchFamily="2" charset="-122"/>
          <a:sym typeface="华文中宋" panose="02010600040101010101" pitchFamily="2" charset="-122"/>
        </a:defRPr>
      </a:lvl9pPr>
    </p:titleStyle>
    <p:bodyStyle>
      <a:lvl1pPr marL="342900" indent="-342900" algn="just" defTabSz="0" rtl="0" eaLnBrk="0" fontAlgn="base" hangingPunct="0">
        <a:lnSpc>
          <a:spcPct val="135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lvl="1" indent="-28575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331640" y="260648"/>
            <a:ext cx="7497762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70000"/>
            <a:ext cx="8147050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F89BE6-BB91-4137-ACFE-16E9194B9FFD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2" name="Picture 10" descr="LOGO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6525344"/>
            <a:ext cx="2160811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50"/>
            <a:ext cx="1331638" cy="104298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052737"/>
            <a:ext cx="9143998" cy="10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658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华文细黑" panose="02010600040101010101" pitchFamily="2" charset="-122"/>
          <a:ea typeface="华文细黑" pitchFamily="2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79512" y="2854677"/>
            <a:ext cx="8712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第</a:t>
            </a: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5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章　领导力的技能</a:t>
            </a:r>
            <a:endParaRPr lang="zh-CN" altLang="zh-CN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789040"/>
              <a:ext cx="9144000" cy="3068960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0" y="0"/>
              <a:ext cx="9144000" cy="1507410"/>
              <a:chOff x="0" y="0"/>
              <a:chExt cx="9144000" cy="150741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11760" y="265088"/>
                <a:ext cx="6732240" cy="450552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691680" cy="1507410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7795" y="830557"/>
                <a:ext cx="8016205" cy="676853"/>
              </a:xfrm>
              <a:prstGeom prst="rect">
                <a:avLst/>
              </a:prstGeom>
            </p:spPr>
          </p:pic>
        </p:grpSp>
      </p:grpSp>
      <p:sp>
        <p:nvSpPr>
          <p:cNvPr id="13" name="矩形 12"/>
          <p:cNvSpPr/>
          <p:nvPr/>
        </p:nvSpPr>
        <p:spPr>
          <a:xfrm>
            <a:off x="-79467" y="922553"/>
            <a:ext cx="4982454" cy="387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275"/>
              </a:lnSpc>
            </a:pPr>
            <a:r>
              <a:rPr lang="zh-CN" altLang="en-US" sz="2400" u="sng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第三篇　实践</a:t>
            </a:r>
            <a:r>
              <a:rPr lang="en-US" altLang="zh-CN" sz="2400" u="sng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u="sng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如何塑造领导力</a:t>
            </a:r>
            <a:r>
              <a:rPr lang="en-US" altLang="zh-CN" sz="2400" u="sng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1600" u="sng" dirty="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70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5.4</a:t>
            </a:r>
            <a:r>
              <a:rPr lang="zh-CN" altLang="zh-CN" dirty="0">
                <a:effectLst/>
              </a:rPr>
              <a:t>　人际关系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340768"/>
            <a:ext cx="8507288" cy="504056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5.4.1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人际关系的作用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人际关系是领导效能的保证</a:t>
            </a:r>
          </a:p>
          <a:p>
            <a:r>
              <a:rPr lang="zh-CN" altLang="zh-CN" dirty="0"/>
              <a:t>只有人际关系协调</a:t>
            </a:r>
            <a:r>
              <a:rPr lang="en-US" altLang="zh-CN" dirty="0"/>
              <a:t>,</a:t>
            </a:r>
            <a:r>
              <a:rPr lang="zh-CN" altLang="zh-CN" dirty="0"/>
              <a:t>才能形成合力</a:t>
            </a:r>
            <a:r>
              <a:rPr lang="en-US" altLang="zh-CN" dirty="0"/>
              <a:t>,</a:t>
            </a:r>
            <a:r>
              <a:rPr lang="zh-CN" altLang="zh-CN" dirty="0"/>
              <a:t>把事情做好。作为领导者</a:t>
            </a:r>
            <a:r>
              <a:rPr lang="en-US" altLang="zh-CN" dirty="0"/>
              <a:t>,</a:t>
            </a:r>
            <a:r>
              <a:rPr lang="zh-CN" altLang="zh-CN" dirty="0"/>
              <a:t>其中一项重要职责就是善于构建和谐的人际关系</a:t>
            </a:r>
            <a:r>
              <a:rPr lang="en-US" altLang="zh-CN" dirty="0"/>
              <a:t>,</a:t>
            </a:r>
            <a:r>
              <a:rPr lang="zh-CN" altLang="zh-CN" dirty="0"/>
              <a:t>把各方面的积极性和创造性调动起来</a:t>
            </a:r>
            <a:r>
              <a:rPr lang="en-US" altLang="zh-CN" dirty="0"/>
              <a:t>,</a:t>
            </a:r>
            <a:r>
              <a:rPr lang="zh-CN" altLang="zh-CN" dirty="0"/>
              <a:t>为共同的目标而一致行动。</a:t>
            </a:r>
          </a:p>
          <a:p>
            <a:r>
              <a:rPr lang="en-US" altLang="zh-CN" dirty="0" smtClean="0"/>
              <a:t>(</a:t>
            </a:r>
            <a:r>
              <a:rPr lang="en-US" altLang="zh-CN" dirty="0"/>
              <a:t>2)</a:t>
            </a:r>
            <a:r>
              <a:rPr lang="zh-CN" altLang="zh-CN" dirty="0"/>
              <a:t>人际关系是领导成长的土壤</a:t>
            </a:r>
          </a:p>
          <a:p>
            <a:r>
              <a:rPr lang="zh-CN" altLang="zh-CN" dirty="0" smtClean="0"/>
              <a:t>在</a:t>
            </a:r>
            <a:r>
              <a:rPr lang="zh-CN" altLang="zh-CN" dirty="0"/>
              <a:t>处理人际关系的过程中</a:t>
            </a:r>
            <a:r>
              <a:rPr lang="en-US" altLang="zh-CN" dirty="0"/>
              <a:t>,</a:t>
            </a:r>
            <a:r>
              <a:rPr lang="zh-CN" altLang="zh-CN" dirty="0"/>
              <a:t>领导者的情商得到提升</a:t>
            </a:r>
            <a:r>
              <a:rPr lang="en-US" altLang="zh-CN" dirty="0"/>
              <a:t>,</a:t>
            </a:r>
            <a:r>
              <a:rPr lang="zh-CN" altLang="zh-CN" dirty="0"/>
              <a:t>知识得以丰富</a:t>
            </a:r>
            <a:r>
              <a:rPr lang="en-US" altLang="zh-CN" dirty="0"/>
              <a:t>,</a:t>
            </a:r>
            <a:r>
              <a:rPr lang="zh-CN" altLang="zh-CN" dirty="0"/>
              <a:t>能力得到开发。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2012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5.4</a:t>
            </a:r>
            <a:r>
              <a:rPr lang="zh-CN" altLang="zh-CN" dirty="0">
                <a:effectLst/>
              </a:rPr>
              <a:t>　人际关系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5.4.2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人际关系的原则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民主平等的原则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公正无私的原则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各司其职的原则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支持信任的原则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与人为善的原则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3870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5.4</a:t>
            </a:r>
            <a:r>
              <a:rPr lang="zh-CN" altLang="zh-CN" dirty="0">
                <a:effectLst/>
              </a:rPr>
              <a:t>　人际关系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5.4.3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人际关系的基本技能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5.4.3.1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给人留下好印象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5.4.3.2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学会表达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5.4.3.3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自我暴露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5.4.3.4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相互尊重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5.4.3.5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学会寻找话题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5.4.3.6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准确判断交往对象的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性格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1528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  录</a:t>
            </a:r>
            <a:endParaRPr lang="zh-CN" altLang="en-US" dirty="0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2178050" y="2422327"/>
            <a:ext cx="4737100" cy="508000"/>
            <a:chOff x="0" y="0"/>
            <a:chExt cx="2984" cy="320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200" y="0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chemeClr val="accent1"/>
                </a:gs>
              </a:gsLst>
              <a:lin ang="0" scaled="1"/>
            </a:gradFill>
            <a:ln w="28575" cmpd="sng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>
                  <a:solidFill>
                    <a:srgbClr val="000000"/>
                  </a:solidFill>
                </a:rPr>
                <a:t>5.1</a:t>
              </a:r>
              <a:r>
                <a:rPr lang="zh-CN" altLang="en-US" b="1" dirty="0">
                  <a:solidFill>
                    <a:srgbClr val="000000"/>
                  </a:solidFill>
                </a:rPr>
                <a:t>　沟通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0" y="56"/>
              <a:ext cx="240" cy="240"/>
              <a:chOff x="0" y="0"/>
              <a:chExt cx="1615" cy="1615"/>
            </a:xfrm>
          </p:grpSpPr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" name="Oval 8"/>
              <p:cNvSpPr>
                <a:spLocks noChangeArrowheads="1"/>
              </p:cNvSpPr>
              <p:nvPr/>
            </p:nvSpPr>
            <p:spPr bwMode="auto">
              <a:xfrm>
                <a:off x="92" y="9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A2A2A2"/>
                  </a:gs>
                  <a:gs pos="100000">
                    <a:srgbClr val="FFFF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" name="Oval 9"/>
              <p:cNvSpPr>
                <a:spLocks noChangeArrowheads="1"/>
              </p:cNvSpPr>
              <p:nvPr/>
            </p:nvSpPr>
            <p:spPr bwMode="auto">
              <a:xfrm>
                <a:off x="175" y="17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FFFFFF"/>
                  </a:gs>
                  <a:gs pos="100000">
                    <a:schemeClr val="hlink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" name="Oval 10"/>
              <p:cNvSpPr>
                <a:spLocks noChangeArrowheads="1"/>
              </p:cNvSpPr>
              <p:nvPr/>
            </p:nvSpPr>
            <p:spPr bwMode="auto">
              <a:xfrm>
                <a:off x="176" y="17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Oval 11"/>
              <p:cNvSpPr>
                <a:spLocks noChangeArrowheads="1"/>
              </p:cNvSpPr>
              <p:nvPr/>
            </p:nvSpPr>
            <p:spPr bwMode="auto">
              <a:xfrm>
                <a:off x="256" y="25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3C5028"/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Oval 12"/>
              <p:cNvSpPr>
                <a:spLocks noChangeArrowheads="1"/>
              </p:cNvSpPr>
              <p:nvPr/>
            </p:nvSpPr>
            <p:spPr bwMode="auto">
              <a:xfrm>
                <a:off x="259" y="25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2178050" y="3192264"/>
            <a:ext cx="4724400" cy="508000"/>
            <a:chOff x="0" y="0"/>
            <a:chExt cx="2976" cy="320"/>
          </a:xfrm>
        </p:grpSpPr>
        <p:sp>
          <p:nvSpPr>
            <p:cNvPr id="14" name="AutoShape 14"/>
            <p:cNvSpPr>
              <a:spLocks noChangeArrowheads="1"/>
            </p:cNvSpPr>
            <p:nvPr/>
          </p:nvSpPr>
          <p:spPr bwMode="auto">
            <a:xfrm>
              <a:off x="192" y="0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chemeClr val="folHlink"/>
                </a:gs>
              </a:gsLst>
              <a:lin ang="0" scaled="1"/>
            </a:gradFill>
            <a:ln w="28575" cmpd="sng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>
                  <a:solidFill>
                    <a:srgbClr val="000000"/>
                  </a:solidFill>
                </a:rPr>
                <a:t>5.2</a:t>
              </a:r>
              <a:r>
                <a:rPr lang="zh-CN" altLang="en-US" b="1" dirty="0">
                  <a:solidFill>
                    <a:srgbClr val="000000"/>
                  </a:solidFill>
                </a:rPr>
                <a:t>　倾听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grpSp>
          <p:nvGrpSpPr>
            <p:cNvPr id="15" name="Group 15"/>
            <p:cNvGrpSpPr>
              <a:grpSpLocks/>
            </p:cNvGrpSpPr>
            <p:nvPr/>
          </p:nvGrpSpPr>
          <p:grpSpPr bwMode="auto">
            <a:xfrm>
              <a:off x="0" y="67"/>
              <a:ext cx="240" cy="240"/>
              <a:chOff x="0" y="0"/>
              <a:chExt cx="1615" cy="1615"/>
            </a:xfrm>
          </p:grpSpPr>
          <p:sp>
            <p:nvSpPr>
              <p:cNvPr id="16" name="Oval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Oval 17"/>
              <p:cNvSpPr>
                <a:spLocks noChangeArrowheads="1"/>
              </p:cNvSpPr>
              <p:nvPr/>
            </p:nvSpPr>
            <p:spPr bwMode="auto">
              <a:xfrm>
                <a:off x="92" y="9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A2A2A2"/>
                  </a:gs>
                  <a:gs pos="100000">
                    <a:srgbClr val="FFFF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Oval 18"/>
              <p:cNvSpPr>
                <a:spLocks noChangeArrowheads="1"/>
              </p:cNvSpPr>
              <p:nvPr/>
            </p:nvSpPr>
            <p:spPr bwMode="auto">
              <a:xfrm>
                <a:off x="175" y="17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FFFFFF"/>
                  </a:gs>
                  <a:gs pos="100000">
                    <a:schemeClr val="hlink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Oval 19"/>
              <p:cNvSpPr>
                <a:spLocks noChangeArrowheads="1"/>
              </p:cNvSpPr>
              <p:nvPr/>
            </p:nvSpPr>
            <p:spPr bwMode="auto">
              <a:xfrm>
                <a:off x="176" y="17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48BE67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Oval 20"/>
              <p:cNvSpPr>
                <a:spLocks noChangeArrowheads="1"/>
              </p:cNvSpPr>
              <p:nvPr/>
            </p:nvSpPr>
            <p:spPr bwMode="auto">
              <a:xfrm>
                <a:off x="256" y="25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3C5028"/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259" y="25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48BE67"/>
                  </a:gs>
                  <a:gs pos="100000">
                    <a:srgbClr val="235C3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2" name="Group 22"/>
          <p:cNvGrpSpPr>
            <a:grpSpLocks/>
          </p:cNvGrpSpPr>
          <p:nvPr/>
        </p:nvGrpSpPr>
        <p:grpSpPr bwMode="auto">
          <a:xfrm>
            <a:off x="2178050" y="3954264"/>
            <a:ext cx="4724400" cy="508000"/>
            <a:chOff x="0" y="0"/>
            <a:chExt cx="2976" cy="320"/>
          </a:xfrm>
        </p:grpSpPr>
        <p:sp>
          <p:nvSpPr>
            <p:cNvPr id="23" name="AutoShape 23"/>
            <p:cNvSpPr>
              <a:spLocks noChangeArrowheads="1"/>
            </p:cNvSpPr>
            <p:nvPr/>
          </p:nvSpPr>
          <p:spPr bwMode="auto">
            <a:xfrm>
              <a:off x="192" y="0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chemeClr val="accent1"/>
                </a:gs>
              </a:gsLst>
              <a:lin ang="0" scaled="1"/>
            </a:gradFill>
            <a:ln w="28575" cmpd="sng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>
                  <a:solidFill>
                    <a:srgbClr val="000000"/>
                  </a:solidFill>
                </a:rPr>
                <a:t>5.3</a:t>
              </a:r>
              <a:r>
                <a:rPr lang="zh-CN" altLang="en-US" b="1" dirty="0">
                  <a:solidFill>
                    <a:srgbClr val="000000"/>
                  </a:solidFill>
                </a:rPr>
                <a:t>　谈判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grpSp>
          <p:nvGrpSpPr>
            <p:cNvPr id="24" name="Group 24"/>
            <p:cNvGrpSpPr>
              <a:grpSpLocks/>
            </p:cNvGrpSpPr>
            <p:nvPr/>
          </p:nvGrpSpPr>
          <p:grpSpPr bwMode="auto">
            <a:xfrm>
              <a:off x="0" y="48"/>
              <a:ext cx="240" cy="240"/>
              <a:chOff x="0" y="0"/>
              <a:chExt cx="1615" cy="1615"/>
            </a:xfrm>
          </p:grpSpPr>
          <p:sp>
            <p:nvSpPr>
              <p:cNvPr id="25" name="Oval 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Oval 26"/>
              <p:cNvSpPr>
                <a:spLocks noChangeArrowheads="1"/>
              </p:cNvSpPr>
              <p:nvPr/>
            </p:nvSpPr>
            <p:spPr bwMode="auto">
              <a:xfrm>
                <a:off x="92" y="9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A2A2A2"/>
                  </a:gs>
                  <a:gs pos="100000">
                    <a:srgbClr val="FFFF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Oval 27"/>
              <p:cNvSpPr>
                <a:spLocks noChangeArrowheads="1"/>
              </p:cNvSpPr>
              <p:nvPr/>
            </p:nvSpPr>
            <p:spPr bwMode="auto">
              <a:xfrm>
                <a:off x="175" y="17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FFFFFF"/>
                  </a:gs>
                  <a:gs pos="100000">
                    <a:schemeClr val="hlink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Oval 28"/>
              <p:cNvSpPr>
                <a:spLocks noChangeArrowheads="1"/>
              </p:cNvSpPr>
              <p:nvPr/>
            </p:nvSpPr>
            <p:spPr bwMode="auto">
              <a:xfrm>
                <a:off x="176" y="17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0F536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" name="Oval 29"/>
              <p:cNvSpPr>
                <a:spLocks noChangeArrowheads="1"/>
              </p:cNvSpPr>
              <p:nvPr/>
            </p:nvSpPr>
            <p:spPr bwMode="auto">
              <a:xfrm>
                <a:off x="256" y="25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3C5028"/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Oval 30"/>
              <p:cNvSpPr>
                <a:spLocks noChangeArrowheads="1"/>
              </p:cNvSpPr>
              <p:nvPr/>
            </p:nvSpPr>
            <p:spPr bwMode="auto">
              <a:xfrm>
                <a:off x="259" y="25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10576D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40" name="Group 40"/>
          <p:cNvGrpSpPr>
            <a:grpSpLocks/>
          </p:cNvGrpSpPr>
          <p:nvPr/>
        </p:nvGrpSpPr>
        <p:grpSpPr bwMode="auto">
          <a:xfrm>
            <a:off x="2178050" y="4793208"/>
            <a:ext cx="4718050" cy="508000"/>
            <a:chOff x="0" y="0"/>
            <a:chExt cx="2972" cy="320"/>
          </a:xfrm>
        </p:grpSpPr>
        <p:sp>
          <p:nvSpPr>
            <p:cNvPr id="41" name="AutoShape 41"/>
            <p:cNvSpPr>
              <a:spLocks noChangeArrowheads="1"/>
            </p:cNvSpPr>
            <p:nvPr/>
          </p:nvSpPr>
          <p:spPr bwMode="auto">
            <a:xfrm>
              <a:off x="188" y="0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chemeClr val="accent1"/>
                </a:gs>
              </a:gsLst>
              <a:lin ang="0" scaled="1"/>
            </a:gradFill>
            <a:ln w="28575" cmpd="sng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>
                  <a:solidFill>
                    <a:srgbClr val="000000"/>
                  </a:solidFill>
                </a:rPr>
                <a:t>5.4</a:t>
              </a:r>
              <a:r>
                <a:rPr lang="zh-CN" altLang="en-US" b="1" dirty="0">
                  <a:solidFill>
                    <a:srgbClr val="000000"/>
                  </a:solidFill>
                </a:rPr>
                <a:t>　人际关系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grpSp>
          <p:nvGrpSpPr>
            <p:cNvPr id="42" name="Group 42"/>
            <p:cNvGrpSpPr>
              <a:grpSpLocks/>
            </p:cNvGrpSpPr>
            <p:nvPr/>
          </p:nvGrpSpPr>
          <p:grpSpPr bwMode="auto">
            <a:xfrm>
              <a:off x="0" y="31"/>
              <a:ext cx="224" cy="240"/>
              <a:chOff x="0" y="0"/>
              <a:chExt cx="1615" cy="1615"/>
            </a:xfrm>
          </p:grpSpPr>
          <p:sp>
            <p:nvSpPr>
              <p:cNvPr id="43" name="Oval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Oval 44"/>
              <p:cNvSpPr>
                <a:spLocks noChangeArrowheads="1"/>
              </p:cNvSpPr>
              <p:nvPr/>
            </p:nvSpPr>
            <p:spPr bwMode="auto">
              <a:xfrm>
                <a:off x="92" y="9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A2A2A2"/>
                  </a:gs>
                  <a:gs pos="100000">
                    <a:srgbClr val="FFFF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Oval 45"/>
              <p:cNvSpPr>
                <a:spLocks noChangeArrowheads="1"/>
              </p:cNvSpPr>
              <p:nvPr/>
            </p:nvSpPr>
            <p:spPr bwMode="auto">
              <a:xfrm>
                <a:off x="173" y="175"/>
                <a:ext cx="1262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FFFFFF"/>
                  </a:gs>
                  <a:gs pos="100000">
                    <a:schemeClr val="hlink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6" name="Oval 46"/>
              <p:cNvSpPr>
                <a:spLocks noChangeArrowheads="1"/>
              </p:cNvSpPr>
              <p:nvPr/>
            </p:nvSpPr>
            <p:spPr bwMode="auto">
              <a:xfrm>
                <a:off x="176" y="17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E35E23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7" name="Oval 47"/>
              <p:cNvSpPr>
                <a:spLocks noChangeArrowheads="1"/>
              </p:cNvSpPr>
              <p:nvPr/>
            </p:nvSpPr>
            <p:spPr bwMode="auto">
              <a:xfrm>
                <a:off x="260" y="256"/>
                <a:ext cx="1096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3C5028"/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Oval 48"/>
              <p:cNvSpPr>
                <a:spLocks noChangeArrowheads="1"/>
              </p:cNvSpPr>
              <p:nvPr/>
            </p:nvSpPr>
            <p:spPr bwMode="auto">
              <a:xfrm>
                <a:off x="259" y="25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E35E23"/>
                  </a:gs>
                  <a:gs pos="100000">
                    <a:srgbClr val="6E2E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3185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5.1</a:t>
            </a:r>
            <a:r>
              <a:rPr lang="zh-CN" altLang="zh-CN" dirty="0">
                <a:effectLst/>
              </a:rPr>
              <a:t>　沟　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5.1.1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沟通的作用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实现科学决策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增强凝聚力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监控组织运行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0391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5.1</a:t>
            </a:r>
            <a:r>
              <a:rPr lang="zh-CN" altLang="zh-CN" dirty="0">
                <a:effectLst/>
              </a:rPr>
              <a:t>　沟　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5.1.2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沟通的基本技能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5.1.2.1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领导者与上级的沟通技能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5.1.2.2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领导者与下级的沟通技能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5.1.2.3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领导者与同级的沟通技能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4768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5.1</a:t>
            </a:r>
            <a:r>
              <a:rPr lang="zh-CN" altLang="zh-CN" dirty="0">
                <a:effectLst/>
              </a:rPr>
              <a:t>　沟　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5.1.3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增强说服力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把握好时机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把握好方式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把握好</a:t>
            </a:r>
            <a:r>
              <a:rPr lang="zh-CN" altLang="zh-CN" dirty="0" smtClean="0"/>
              <a:t>技巧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0921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5.2</a:t>
            </a:r>
            <a:r>
              <a:rPr lang="zh-CN" altLang="zh-CN" dirty="0">
                <a:effectLst/>
              </a:rPr>
              <a:t>　倾　听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5.2.1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倾听的作用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体现对别人的尊重</a:t>
            </a:r>
          </a:p>
          <a:p>
            <a:r>
              <a:rPr lang="zh-CN" altLang="zh-CN" dirty="0"/>
              <a:t>耐心地听别人说话</a:t>
            </a:r>
            <a:r>
              <a:rPr lang="en-US" altLang="zh-CN" dirty="0"/>
              <a:t>,</a:t>
            </a:r>
            <a:r>
              <a:rPr lang="zh-CN" altLang="zh-CN" dirty="0"/>
              <a:t>可以给对方满足感</a:t>
            </a:r>
            <a:r>
              <a:rPr lang="en-US" altLang="zh-CN" dirty="0"/>
              <a:t>,</a:t>
            </a:r>
            <a:r>
              <a:rPr lang="zh-CN" altLang="zh-CN" dirty="0"/>
              <a:t>激发对方的表达欲望。当一个人滔滔不绝的时候</a:t>
            </a:r>
            <a:r>
              <a:rPr lang="en-US" altLang="zh-CN" dirty="0"/>
              <a:t>,</a:t>
            </a:r>
            <a:r>
              <a:rPr lang="zh-CN" altLang="zh-CN" dirty="0"/>
              <a:t>一定是自我感觉很好的时候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(</a:t>
            </a:r>
            <a:r>
              <a:rPr lang="en-US" altLang="zh-CN" dirty="0"/>
              <a:t>2)</a:t>
            </a:r>
            <a:r>
              <a:rPr lang="zh-CN" altLang="zh-CN" dirty="0"/>
              <a:t>充分地获取</a:t>
            </a:r>
            <a:r>
              <a:rPr lang="zh-CN" altLang="zh-CN" dirty="0" smtClean="0"/>
              <a:t>信息</a:t>
            </a:r>
            <a:endParaRPr lang="en-US" altLang="zh-CN" dirty="0" smtClean="0"/>
          </a:p>
          <a:p>
            <a:r>
              <a:rPr lang="zh-CN" altLang="zh-CN" dirty="0"/>
              <a:t>倾听时可以静心地观察对方的肢体动作及表情</a:t>
            </a:r>
            <a:r>
              <a:rPr lang="en-US" altLang="zh-CN" dirty="0"/>
              <a:t>,</a:t>
            </a:r>
            <a:r>
              <a:rPr lang="zh-CN" altLang="zh-CN" dirty="0"/>
              <a:t>有时肢体动作和表情所传达的信息可能比说话内容更真实和丰富。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5108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5.2</a:t>
            </a:r>
            <a:r>
              <a:rPr lang="zh-CN" altLang="zh-CN" dirty="0">
                <a:effectLst/>
              </a:rPr>
              <a:t>　倾　听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5.2.2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倾听的基本技能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目光交流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作出回应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抓住信息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适时提问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重新诠释</a:t>
            </a:r>
          </a:p>
          <a:p>
            <a:r>
              <a:rPr lang="en-US" altLang="zh-CN" dirty="0"/>
              <a:t>(6)</a:t>
            </a:r>
            <a:r>
              <a:rPr lang="zh-CN" altLang="zh-CN" dirty="0"/>
              <a:t>换位思考</a:t>
            </a:r>
          </a:p>
          <a:p>
            <a:r>
              <a:rPr lang="en-US" altLang="zh-CN" dirty="0"/>
              <a:t>(7)</a:t>
            </a:r>
            <a:r>
              <a:rPr lang="zh-CN" altLang="zh-CN" dirty="0"/>
              <a:t>慎重表态</a:t>
            </a:r>
          </a:p>
          <a:p>
            <a:r>
              <a:rPr lang="en-US" altLang="zh-CN" dirty="0"/>
              <a:t>(8)</a:t>
            </a:r>
            <a:r>
              <a:rPr lang="zh-CN" altLang="zh-CN" dirty="0"/>
              <a:t>做好</a:t>
            </a:r>
            <a:r>
              <a:rPr lang="zh-CN" altLang="zh-CN" dirty="0" smtClean="0"/>
              <a:t>记录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959602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5.3</a:t>
            </a:r>
            <a:r>
              <a:rPr lang="zh-CN" altLang="zh-CN" dirty="0">
                <a:effectLst/>
              </a:rPr>
              <a:t>　谈　判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5.3.1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谈判的作用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获得外部资源</a:t>
            </a:r>
          </a:p>
          <a:p>
            <a:r>
              <a:rPr lang="zh-CN" altLang="zh-CN" dirty="0"/>
              <a:t>谈判的目的是要通过与对方的合作使自己的需要得到满足</a:t>
            </a:r>
            <a:r>
              <a:rPr lang="en-US" altLang="zh-CN" dirty="0"/>
              <a:t>,</a:t>
            </a:r>
            <a:r>
              <a:rPr lang="zh-CN" altLang="zh-CN" dirty="0"/>
              <a:t>为此就得互相交换条件。无论是同盟者还是竞争者</a:t>
            </a:r>
            <a:r>
              <a:rPr lang="en-US" altLang="zh-CN" dirty="0"/>
              <a:t>,</a:t>
            </a:r>
            <a:r>
              <a:rPr lang="zh-CN" altLang="zh-CN" dirty="0"/>
              <a:t>为了协调利益就有谈判的需求。</a:t>
            </a:r>
          </a:p>
          <a:p>
            <a:r>
              <a:rPr lang="en-US" altLang="zh-CN" dirty="0" smtClean="0"/>
              <a:t>(</a:t>
            </a:r>
            <a:r>
              <a:rPr lang="en-US" altLang="zh-CN" dirty="0"/>
              <a:t>2)</a:t>
            </a:r>
            <a:r>
              <a:rPr lang="zh-CN" altLang="zh-CN" dirty="0"/>
              <a:t>获得内部认可</a:t>
            </a:r>
          </a:p>
          <a:p>
            <a:r>
              <a:rPr lang="zh-CN" altLang="zh-CN" dirty="0" smtClean="0"/>
              <a:t>一般</a:t>
            </a:r>
            <a:r>
              <a:rPr lang="zh-CN" altLang="zh-CN" dirty="0"/>
              <a:t>情况下</a:t>
            </a:r>
            <a:r>
              <a:rPr lang="en-US" altLang="zh-CN" dirty="0"/>
              <a:t>,</a:t>
            </a:r>
            <a:r>
              <a:rPr lang="zh-CN" altLang="zh-CN" dirty="0"/>
              <a:t>运用因果关系的推理是可以预测到对方的需求和动机的。通过谈判</a:t>
            </a:r>
            <a:r>
              <a:rPr lang="en-US" altLang="zh-CN" dirty="0"/>
              <a:t>,</a:t>
            </a:r>
            <a:r>
              <a:rPr lang="zh-CN" altLang="zh-CN" dirty="0"/>
              <a:t>可以更好地满足他人的需求</a:t>
            </a:r>
            <a:r>
              <a:rPr lang="en-US" altLang="zh-CN" dirty="0"/>
              <a:t>,</a:t>
            </a:r>
            <a:r>
              <a:rPr lang="zh-CN" altLang="zh-CN" dirty="0"/>
              <a:t>从而更易获得内部认可。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32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5.3</a:t>
            </a:r>
            <a:r>
              <a:rPr lang="zh-CN" altLang="zh-CN" dirty="0">
                <a:effectLst/>
              </a:rPr>
              <a:t>　谈　判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5.3.2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谈判的基本技能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陈述辩论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暗示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提议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配合调整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议价</a:t>
            </a:r>
          </a:p>
          <a:p>
            <a:r>
              <a:rPr lang="en-US" altLang="zh-CN" dirty="0"/>
              <a:t>(6)</a:t>
            </a:r>
            <a:r>
              <a:rPr lang="zh-CN" altLang="zh-CN" dirty="0"/>
              <a:t>结束</a:t>
            </a:r>
          </a:p>
          <a:p>
            <a:r>
              <a:rPr lang="en-US" altLang="zh-CN" dirty="0"/>
              <a:t>(7)</a:t>
            </a:r>
            <a:r>
              <a:rPr lang="zh-CN" altLang="zh-CN" dirty="0"/>
              <a:t>签署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65862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31</Words>
  <Application>Microsoft Office PowerPoint</Application>
  <PresentationFormat>全屏显示(4:3)</PresentationFormat>
  <Paragraphs>74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GungsuhChe</vt:lpstr>
      <vt:lpstr>黑体</vt:lpstr>
      <vt:lpstr>华文细黑</vt:lpstr>
      <vt:lpstr>华文中宋</vt:lpstr>
      <vt:lpstr>楷体</vt:lpstr>
      <vt:lpstr>宋体</vt:lpstr>
      <vt:lpstr>Arial</vt:lpstr>
      <vt:lpstr>Calibri</vt:lpstr>
      <vt:lpstr>Times New Roman</vt:lpstr>
      <vt:lpstr>Office 主题</vt:lpstr>
      <vt:lpstr>默认设计模板</vt:lpstr>
      <vt:lpstr>PowerPoint 演示文稿</vt:lpstr>
      <vt:lpstr>目  录</vt:lpstr>
      <vt:lpstr>5.1　沟　通</vt:lpstr>
      <vt:lpstr>5.1　沟　通</vt:lpstr>
      <vt:lpstr>5.1　沟　通</vt:lpstr>
      <vt:lpstr>5.2　倾　听</vt:lpstr>
      <vt:lpstr>5.2　倾　听</vt:lpstr>
      <vt:lpstr>5.3　谈　判</vt:lpstr>
      <vt:lpstr>5.3　谈　判</vt:lpstr>
      <vt:lpstr>5.4　人际关系</vt:lpstr>
      <vt:lpstr>5.4　人际关系</vt:lpstr>
      <vt:lpstr>5.4　人际关系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Sunny Cao</dc:creator>
  <cp:lastModifiedBy>Admin</cp:lastModifiedBy>
  <cp:revision>7</cp:revision>
  <dcterms:created xsi:type="dcterms:W3CDTF">2017-01-20T01:43:06Z</dcterms:created>
  <dcterms:modified xsi:type="dcterms:W3CDTF">2017-03-12T12:34:40Z</dcterms:modified>
</cp:coreProperties>
</file>