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ln/>
        </p:spPr>
        <p:txBody>
          <a:bodyPr/>
          <a:lstStyle>
            <a:lvl1pPr>
              <a:defRPr/>
            </a:lvl1pPr>
          </a:lstStyle>
          <a:p>
            <a:pPr>
              <a:defRPr/>
            </a:pPr>
            <a:endParaRPr lang="zh-CN" altLang="en-US"/>
          </a:p>
        </p:txBody>
      </p:sp>
      <p:sp>
        <p:nvSpPr>
          <p:cNvPr id="5" name="页脚占位符 4"/>
          <p:cNvSpPr>
            <a:spLocks noGrp="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ln/>
        </p:spPr>
        <p:txBody>
          <a:bodyPr/>
          <a:lstStyle>
            <a:lvl1pPr>
              <a:defRPr/>
            </a:lvl1pPr>
          </a:lstStyle>
          <a:p>
            <a:pPr>
              <a:defRPr/>
            </a:pPr>
            <a:fld id="{EE75F959-BDA8-42C9-9660-9B7FE37CF489}" type="slidenum">
              <a:rPr altLang="en-US"/>
              <a:pPr>
                <a:defRPr/>
              </a:pPr>
              <a:t>‹#›</a:t>
            </a:fld>
            <a:endParaRPr lang="zh-CN" altLang="en-US"/>
          </a:p>
        </p:txBody>
      </p:sp>
    </p:spTree>
    <p:extLst>
      <p:ext uri="{BB962C8B-B14F-4D97-AF65-F5344CB8AC3E}">
        <p14:creationId xmlns:p14="http://schemas.microsoft.com/office/powerpoint/2010/main" val="2129947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89623" y="260648"/>
            <a:ext cx="6534705" cy="647700"/>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29207" y="1124744"/>
            <a:ext cx="8075241" cy="5256584"/>
          </a:xfrm>
        </p:spPr>
        <p:txBody>
          <a:bodyPr/>
          <a:lstStyle>
            <a:lvl1pPr algn="just">
              <a:defRPr/>
            </a:lvl1pPr>
            <a:lvl2pPr algn="just">
              <a:defRPr/>
            </a:lvl2pPr>
            <a:lvl3pPr algn="just">
              <a:defRPr/>
            </a:lvl3pPr>
            <a:lvl4pPr algn="just">
              <a:defRPr/>
            </a:lvl4pPr>
            <a:lvl5pPr algn="just">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ln/>
        </p:spPr>
        <p:txBody>
          <a:bodyPr/>
          <a:lstStyle>
            <a:lvl1pPr>
              <a:defRPr/>
            </a:lvl1pPr>
          </a:lstStyle>
          <a:p>
            <a:pPr>
              <a:defRPr/>
            </a:pPr>
            <a:endParaRPr lang="zh-CN" altLang="en-US"/>
          </a:p>
        </p:txBody>
      </p:sp>
      <p:sp>
        <p:nvSpPr>
          <p:cNvPr id="5" name="页脚占位符 4"/>
          <p:cNvSpPr>
            <a:spLocks noGrp="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ln/>
        </p:spPr>
        <p:txBody>
          <a:bodyPr/>
          <a:lstStyle>
            <a:lvl1pPr>
              <a:defRPr/>
            </a:lvl1pPr>
          </a:lstStyle>
          <a:p>
            <a:pPr>
              <a:defRPr/>
            </a:pPr>
            <a:fld id="{A1E11646-68B9-467C-AC55-B59D6BE76929}" type="slidenum">
              <a:rPr altLang="en-US"/>
              <a:pPr>
                <a:defRPr/>
              </a:pPr>
              <a:t>‹#›</a:t>
            </a:fld>
            <a:endParaRPr lang="zh-CN" altLang="en-US"/>
          </a:p>
        </p:txBody>
      </p:sp>
    </p:spTree>
    <p:extLst>
      <p:ext uri="{BB962C8B-B14F-4D97-AF65-F5344CB8AC3E}">
        <p14:creationId xmlns:p14="http://schemas.microsoft.com/office/powerpoint/2010/main" val="2355415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tx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829126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0350014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7" name="标题占位符 1"/>
          <p:cNvSpPr>
            <a:spLocks noGrp="1" noChangeArrowheads="1"/>
          </p:cNvSpPr>
          <p:nvPr>
            <p:ph type="title" idx="4294967295"/>
          </p:nvPr>
        </p:nvSpPr>
        <p:spPr bwMode="auto">
          <a:xfrm>
            <a:off x="1017820" y="260648"/>
            <a:ext cx="6737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sym typeface="华文中宋" pitchFamily="2" charset="-122"/>
              </a:rPr>
              <a:t>单击此处编辑母版标题样式</a:t>
            </a:r>
          </a:p>
        </p:txBody>
      </p:sp>
      <p:sp>
        <p:nvSpPr>
          <p:cNvPr id="1028" name="文本占位符 2"/>
          <p:cNvSpPr>
            <a:spLocks noGrp="1" noChangeArrowheads="1"/>
          </p:cNvSpPr>
          <p:nvPr>
            <p:ph type="body" idx="4294967295"/>
          </p:nvPr>
        </p:nvSpPr>
        <p:spPr bwMode="auto">
          <a:xfrm>
            <a:off x="395536" y="1052736"/>
            <a:ext cx="8352928" cy="52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itchFamily="34" charset="0"/>
              </a:rPr>
              <a:t>单击此处编辑母版标题样式</a:t>
            </a:r>
          </a:p>
        </p:txBody>
      </p:sp>
      <p:sp>
        <p:nvSpPr>
          <p:cNvPr id="2053" name="日期占位符 3"/>
          <p:cNvSpPr>
            <a:spLocks noGrp="1"/>
          </p:cNvSpPr>
          <p:nvPr>
            <p:ph type="dt" sz="half" idx="2"/>
          </p:nvPr>
        </p:nvSpPr>
        <p:spPr>
          <a:xfrm>
            <a:off x="457200" y="6356350"/>
            <a:ext cx="2133600" cy="365125"/>
          </a:xfrm>
          <a:prstGeom prst="rect">
            <a:avLst/>
          </a:prstGeom>
          <a:noFill/>
          <a:ln w="9525">
            <a:noFill/>
            <a:miter/>
          </a:ln>
        </p:spPr>
        <p:txBody>
          <a:bodyPr vert="horz" wrap="square" anchor="ctr"/>
          <a:lstStyle>
            <a:lvl1pPr eaLnBrk="1" hangingPunct="1">
              <a:buFont typeface="Arial" panose="020B0604020202020204" pitchFamily="34" charset="0"/>
              <a:buNone/>
              <a:defRPr sz="1200" noProof="1">
                <a:solidFill>
                  <a:srgbClr val="898989"/>
                </a:solidFill>
                <a:latin typeface="华文细黑" pitchFamily="2" charset="-122"/>
                <a:ea typeface="宋体" charset="-122"/>
                <a:sym typeface="华文细黑" pitchFamily="2" charset="-122"/>
              </a:defRPr>
            </a:lvl1pPr>
          </a:lstStyle>
          <a:p>
            <a:pPr fontAlgn="base">
              <a:spcBef>
                <a:spcPct val="0"/>
              </a:spcBef>
              <a:spcAft>
                <a:spcPct val="0"/>
              </a:spcAft>
              <a:defRPr/>
            </a:pPr>
            <a:endParaRPr lang="zh-CN" altLang="en-US"/>
          </a:p>
        </p:txBody>
      </p:sp>
      <p:sp>
        <p:nvSpPr>
          <p:cNvPr id="2054" name="页脚占位符 4"/>
          <p:cNvSpPr>
            <a:spLocks noGrp="1"/>
          </p:cNvSpPr>
          <p:nvPr>
            <p:ph type="ftr" sz="quarter" idx="3"/>
          </p:nvPr>
        </p:nvSpPr>
        <p:spPr>
          <a:xfrm>
            <a:off x="3124200" y="6356350"/>
            <a:ext cx="28956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noProof="1">
                <a:solidFill>
                  <a:srgbClr val="898989"/>
                </a:solidFill>
                <a:latin typeface="Calibri" panose="020F0502020204030204" pitchFamily="34" charset="0"/>
                <a:cs typeface="Calibri" panose="020F0502020204030204" pitchFamily="34" charset="0"/>
                <a:sym typeface="Calibri" panose="020F0502020204030204" pitchFamily="34" charset="0"/>
              </a:defRPr>
            </a:lvl1pPr>
          </a:lstStyle>
          <a:p>
            <a:pPr fontAlgn="base">
              <a:spcBef>
                <a:spcPct val="0"/>
              </a:spcBef>
              <a:spcAft>
                <a:spcPct val="0"/>
              </a:spcAft>
              <a:defRPr/>
            </a:pPr>
            <a:endParaRPr lang="zh-CN" altLang="zh-CN"/>
          </a:p>
        </p:txBody>
      </p:sp>
      <p:sp>
        <p:nvSpPr>
          <p:cNvPr id="2055" name="灯片编号占位符 5"/>
          <p:cNvSpPr>
            <a:spLocks noGrp="1"/>
          </p:cNvSpPr>
          <p:nvPr>
            <p:ph type="sldNum" sz="quarter" idx="4"/>
          </p:nvPr>
        </p:nvSpPr>
        <p:spPr>
          <a:xfrm>
            <a:off x="6553200" y="6356350"/>
            <a:ext cx="21336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noProof="1" smtClean="0">
                <a:solidFill>
                  <a:srgbClr val="898989"/>
                </a:solidFill>
                <a:latin typeface="华文细黑" pitchFamily="2" charset="-122"/>
                <a:sym typeface="华文细黑" pitchFamily="2" charset="-122"/>
              </a:defRPr>
            </a:lvl1pPr>
          </a:lstStyle>
          <a:p>
            <a:pPr fontAlgn="base">
              <a:spcBef>
                <a:spcPct val="0"/>
              </a:spcBef>
              <a:spcAft>
                <a:spcPct val="0"/>
              </a:spcAft>
              <a:defRPr/>
            </a:pPr>
            <a:fld id="{5D49B110-1728-47C6-B082-304D17FF2B0E}" type="slidenum">
              <a:rPr altLang="en-US"/>
              <a:pPr fontAlgn="base">
                <a:spcBef>
                  <a:spcPct val="0"/>
                </a:spcBef>
                <a:spcAft>
                  <a:spcPct val="0"/>
                </a:spcAft>
                <a:defRPr/>
              </a:pPr>
              <a:t>‹#›</a:t>
            </a:fld>
            <a:endParaRPr lang="zh-CN" altLang="en-US"/>
          </a:p>
        </p:txBody>
      </p:sp>
      <p:pic>
        <p:nvPicPr>
          <p:cNvPr id="1032" name="Picture 13" descr="c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6499225"/>
            <a:ext cx="2413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descr="C:\Users\Cao\AppData\Roaming\Tencent\Users\744749695\QQ\WinTemp\RichOle\6WAEI9JU@3Y5(0[D4C`(1LA.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 y="0"/>
            <a:ext cx="1007747" cy="908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57964"/>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0" rtl="0" eaLnBrk="0" fontAlgn="base" hangingPunct="0">
        <a:spcBef>
          <a:spcPct val="0"/>
        </a:spcBef>
        <a:spcAft>
          <a:spcPct val="0"/>
        </a:spcAft>
        <a:buFont typeface="Arial" pitchFamily="34" charset="0"/>
        <a:defRPr sz="2000" b="1" kern="1200">
          <a:solidFill>
            <a:schemeClr val="tx1"/>
          </a:solidFill>
          <a:latin typeface="华文细黑" panose="02010600040101010101" pitchFamily="2" charset="-122"/>
          <a:ea typeface="华文细黑" panose="02010600040101010101" pitchFamily="2" charset="-122"/>
          <a:cs typeface="+mj-cs"/>
          <a:sym typeface="华文中宋" pitchFamily="2" charset="-122"/>
        </a:defRPr>
      </a:lvl1pPr>
      <a:lvl2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2pPr>
      <a:lvl3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3pPr>
      <a:lvl4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4pPr>
      <a:lvl5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5pPr>
      <a:lvl6pPr marL="4572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6pPr>
      <a:lvl7pPr marL="9144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7pPr>
      <a:lvl8pPr marL="13716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8pPr>
      <a:lvl9pPr marL="18288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9pPr>
    </p:titleStyle>
    <p:bodyStyle>
      <a:lvl1pPr marL="342900" indent="-342900" algn="just" defTabSz="0" rtl="0" eaLnBrk="0" fontAlgn="base" hangingPunct="0">
        <a:lnSpc>
          <a:spcPct val="135000"/>
        </a:lnSpc>
        <a:spcBef>
          <a:spcPct val="20000"/>
        </a:spcBef>
        <a:spcAft>
          <a:spcPct val="0"/>
        </a:spcAft>
        <a:buFont typeface="Arial" pitchFamily="34" charset="0"/>
        <a:buChar char="•"/>
        <a:defRPr kern="1200">
          <a:solidFill>
            <a:schemeClr val="tx1"/>
          </a:solidFill>
          <a:latin typeface="+mn-lt"/>
          <a:ea typeface="+mn-ea"/>
          <a:cs typeface="+mn-cs"/>
          <a:sym typeface="Calibri" pitchFamily="34" charset="0"/>
        </a:defRPr>
      </a:lvl1pPr>
      <a:lvl2pPr marL="742950" lvl="1" indent="-285750" algn="l" defTabSz="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lvl="2" indent="-228600" algn="l" defTabSz="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lvl="3" indent="-228600" algn="l" defTabSz="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lvl="4" indent="-228600" algn="l" defTabSz="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vl6pPr marL="2514600" lvl="5"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6pPr>
      <a:lvl7pPr marL="2971800" lvl="6"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7pPr>
      <a:lvl8pPr marL="3429000" lvl="7"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8pPr>
      <a:lvl9pPr marL="3886200" lvl="8"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9pPr>
    </p:bodyStyle>
    <p:otherStyle>
      <a:lvl1pPr marL="0" lvl="0"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5"/>
          <p:cNvSpPr>
            <a:spLocks noGrp="1" noChangeArrowheads="1"/>
          </p:cNvSpPr>
          <p:nvPr>
            <p:ph type="title"/>
          </p:nvPr>
        </p:nvSpPr>
        <p:spPr bwMode="auto">
          <a:xfrm>
            <a:off x="1331640" y="260648"/>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457200" y="1270000"/>
            <a:ext cx="814705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9750"/>
            <a:ext cx="1331638" cy="1042987"/>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 y="1052737"/>
            <a:ext cx="9143998" cy="101643"/>
          </a:xfrm>
          <a:prstGeom prst="rect">
            <a:avLst/>
          </a:prstGeom>
        </p:spPr>
      </p:pic>
    </p:spTree>
    <p:extLst>
      <p:ext uri="{BB962C8B-B14F-4D97-AF65-F5344CB8AC3E}">
        <p14:creationId xmlns:p14="http://schemas.microsoft.com/office/powerpoint/2010/main" val="632676046"/>
      </p:ext>
    </p:extLst>
  </p:cSld>
  <p:clrMap bg1="lt1" tx1="dk1" bg2="lt2" tx2="dk2" accent1="accent1" accent2="accent2" accent3="accent3" accent4="accent4" accent5="accent5" accent6="accent6" hlink="hlink" folHlink="folHlink"/>
  <p:sldLayoutIdLst>
    <p:sldLayoutId id="2147483664" r:id="rId1"/>
  </p:sldLayoutIdLst>
  <p:txStyles>
    <p:titleStyle>
      <a:lvl1pPr algn="l" rtl="0" eaLnBrk="0" fontAlgn="base" hangingPunct="0">
        <a:spcBef>
          <a:spcPct val="0"/>
        </a:spcBef>
        <a:spcAft>
          <a:spcPct val="0"/>
        </a:spcAft>
        <a:defRPr sz="2300" b="1">
          <a:solidFill>
            <a:schemeClr val="tx1"/>
          </a:solidFill>
          <a:effectLst>
            <a:outerShdw blurRad="38100" dist="38100" dir="2700000" algn="tl">
              <a:srgbClr val="000000">
                <a:alpha val="43137"/>
              </a:srgbClr>
            </a:outerShdw>
          </a:effectLst>
          <a:latin typeface="华文细黑" panose="02010600040101010101"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179512" y="2854677"/>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第</a:t>
            </a:r>
            <a:r>
              <a:rPr lang="en-US" altLang="zh-CN"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9</a:t>
            </a:r>
            <a:r>
              <a:rPr lang="zh-CN" altLang="en-US"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章　跨文化领导力</a:t>
            </a:r>
            <a:endParaRPr lang="zh-CN" altLang="zh-CN"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12" name="组合 11"/>
          <p:cNvGrpSpPr/>
          <p:nvPr/>
        </p:nvGrpSpPr>
        <p:grpSpPr>
          <a:xfrm>
            <a:off x="0" y="0"/>
            <a:ext cx="9144000" cy="6858000"/>
            <a:chOff x="0" y="0"/>
            <a:chExt cx="9144000" cy="685800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89040"/>
              <a:ext cx="9144000" cy="3068960"/>
            </a:xfrm>
            <a:prstGeom prst="rect">
              <a:avLst/>
            </a:prstGeom>
          </p:spPr>
        </p:pic>
        <p:grpSp>
          <p:nvGrpSpPr>
            <p:cNvPr id="11" name="组合 10"/>
            <p:cNvGrpSpPr/>
            <p:nvPr/>
          </p:nvGrpSpPr>
          <p:grpSpPr>
            <a:xfrm>
              <a:off x="0" y="0"/>
              <a:ext cx="9144000" cy="1507410"/>
              <a:chOff x="0" y="0"/>
              <a:chExt cx="9144000" cy="150741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760" y="265088"/>
                <a:ext cx="6732240" cy="450552"/>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691680" cy="1507410"/>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795" y="830557"/>
                <a:ext cx="8016205" cy="676853"/>
              </a:xfrm>
              <a:prstGeom prst="rect">
                <a:avLst/>
              </a:prstGeom>
            </p:spPr>
          </p:pic>
        </p:grpSp>
      </p:grpSp>
      <p:sp>
        <p:nvSpPr>
          <p:cNvPr id="13" name="矩形 12"/>
          <p:cNvSpPr/>
          <p:nvPr/>
        </p:nvSpPr>
        <p:spPr>
          <a:xfrm>
            <a:off x="-17895" y="922553"/>
            <a:ext cx="5598007" cy="387286"/>
          </a:xfrm>
          <a:prstGeom prst="rect">
            <a:avLst/>
          </a:prstGeom>
        </p:spPr>
        <p:txBody>
          <a:bodyPr wrap="none">
            <a:spAutoFit/>
          </a:bodyPr>
          <a:lstStyle/>
          <a:p>
            <a:pPr algn="ctr">
              <a:lnSpc>
                <a:spcPts val="2275"/>
              </a:lnSpc>
            </a:pPr>
            <a:r>
              <a:rPr lang="zh-CN" altLang="en-US"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第五篇　挑战</a:t>
            </a:r>
            <a:r>
              <a:rPr lang="en-US" altLang="zh-CN"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a:t>
            </a:r>
            <a:r>
              <a:rPr lang="zh-CN" altLang="en-US"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如何影响与创造未来</a:t>
            </a:r>
            <a:r>
              <a:rPr lang="en-US" altLang="zh-CN"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zh-CN" sz="16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343082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9.3</a:t>
            </a:r>
            <a:r>
              <a:rPr lang="zh-CN" altLang="zh-CN" dirty="0">
                <a:effectLst/>
              </a:rPr>
              <a:t>　跨文化领导的国际比较</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9.3.2</a:t>
            </a:r>
            <a:r>
              <a:rPr lang="zh-CN" altLang="zh-CN" sz="2600" b="1" dirty="0">
                <a:latin typeface="黑体" panose="02010609060101010101" pitchFamily="49" charset="-122"/>
                <a:ea typeface="黑体" panose="02010609060101010101" pitchFamily="49" charset="-122"/>
              </a:rPr>
              <a:t>　日本的领导文化及其模式</a:t>
            </a:r>
          </a:p>
          <a:p>
            <a:r>
              <a:rPr lang="zh-CN" altLang="zh-CN" dirty="0"/>
              <a:t>第一</a:t>
            </a:r>
            <a:r>
              <a:rPr lang="en-US" altLang="zh-CN" dirty="0"/>
              <a:t>,</a:t>
            </a:r>
            <a:r>
              <a:rPr lang="zh-CN" altLang="zh-CN" dirty="0"/>
              <a:t>群体至上以及为整体献身的“忘我”精神。</a:t>
            </a:r>
          </a:p>
          <a:p>
            <a:r>
              <a:rPr lang="zh-CN" altLang="zh-CN" dirty="0"/>
              <a:t>第二</a:t>
            </a:r>
            <a:r>
              <a:rPr lang="en-US" altLang="zh-CN" dirty="0"/>
              <a:t>,</a:t>
            </a:r>
            <a:r>
              <a:rPr lang="zh-CN" altLang="zh-CN" dirty="0"/>
              <a:t>注重人际关系</a:t>
            </a:r>
            <a:r>
              <a:rPr lang="en-US" altLang="zh-CN" dirty="0"/>
              <a:t>,</a:t>
            </a:r>
            <a:r>
              <a:rPr lang="zh-CN" altLang="zh-CN" dirty="0"/>
              <a:t>有强烈的家族意识和等级观念</a:t>
            </a:r>
            <a:r>
              <a:rPr lang="en-US" altLang="zh-CN" dirty="0"/>
              <a:t>,</a:t>
            </a:r>
            <a:r>
              <a:rPr lang="zh-CN" altLang="zh-CN" dirty="0"/>
              <a:t>绝对尊重权威。</a:t>
            </a:r>
          </a:p>
          <a:p>
            <a:r>
              <a:rPr lang="zh-CN" altLang="zh-CN" dirty="0"/>
              <a:t>第三</a:t>
            </a:r>
            <a:r>
              <a:rPr lang="en-US" altLang="zh-CN" dirty="0"/>
              <a:t>,</a:t>
            </a:r>
            <a:r>
              <a:rPr lang="zh-CN" altLang="zh-CN" dirty="0"/>
              <a:t>日本文化具有对优秀文化“兼收并蓄”的包容能力。</a:t>
            </a:r>
          </a:p>
          <a:p>
            <a:r>
              <a:rPr lang="zh-CN" altLang="zh-CN" dirty="0"/>
              <a:t>第四</a:t>
            </a:r>
            <a:r>
              <a:rPr lang="en-US" altLang="zh-CN" dirty="0"/>
              <a:t>,</a:t>
            </a:r>
            <a:r>
              <a:rPr lang="zh-CN" altLang="zh-CN" dirty="0"/>
              <a:t>日本文化具有强烈的理性精神。</a:t>
            </a:r>
          </a:p>
          <a:p>
            <a:r>
              <a:rPr lang="zh-CN" altLang="zh-CN" dirty="0"/>
              <a:t>根植于日本文化及其价值观之上</a:t>
            </a:r>
            <a:r>
              <a:rPr lang="en-US" altLang="zh-CN" dirty="0"/>
              <a:t>,</a:t>
            </a:r>
            <a:r>
              <a:rPr lang="zh-CN" altLang="zh-CN" dirty="0"/>
              <a:t>其领导文化也可以从以下角度加以认知</a:t>
            </a:r>
            <a:r>
              <a:rPr lang="en-US" altLang="zh-CN" dirty="0"/>
              <a:t>:</a:t>
            </a:r>
            <a:endParaRPr lang="zh-CN" altLang="zh-CN" dirty="0"/>
          </a:p>
          <a:p>
            <a:r>
              <a:rPr lang="zh-CN" altLang="zh-CN" dirty="0"/>
              <a:t>第一</a:t>
            </a:r>
            <a:r>
              <a:rPr lang="en-US" altLang="zh-CN" dirty="0"/>
              <a:t>,</a:t>
            </a:r>
            <a:r>
              <a:rPr lang="zh-CN" altLang="zh-CN" dirty="0"/>
              <a:t>在日本</a:t>
            </a:r>
            <a:r>
              <a:rPr lang="en-US" altLang="zh-CN" dirty="0"/>
              <a:t>,</a:t>
            </a:r>
            <a:r>
              <a:rPr lang="zh-CN" altLang="zh-CN" dirty="0"/>
              <a:t>领导者在决策程序中往往采取察议决策制。</a:t>
            </a:r>
          </a:p>
          <a:p>
            <a:r>
              <a:rPr lang="zh-CN" altLang="zh-CN" dirty="0"/>
              <a:t>第二</a:t>
            </a:r>
            <a:r>
              <a:rPr lang="en-US" altLang="zh-CN" dirty="0"/>
              <a:t>,</a:t>
            </a:r>
            <a:r>
              <a:rPr lang="zh-CN" altLang="zh-CN" dirty="0"/>
              <a:t>领导层坚持采用终身雇佣制。</a:t>
            </a:r>
          </a:p>
          <a:p>
            <a:r>
              <a:rPr lang="zh-CN" altLang="zh-CN" dirty="0"/>
              <a:t>第三</a:t>
            </a:r>
            <a:r>
              <a:rPr lang="en-US" altLang="zh-CN" dirty="0"/>
              <a:t>,</a:t>
            </a:r>
            <a:r>
              <a:rPr lang="zh-CN" altLang="zh-CN" dirty="0"/>
              <a:t>领导层坚持以资历为基础的“年功序列工资制”。</a:t>
            </a:r>
          </a:p>
          <a:p>
            <a:r>
              <a:rPr lang="zh-CN" altLang="zh-CN" dirty="0"/>
              <a:t>第四</a:t>
            </a:r>
            <a:r>
              <a:rPr lang="en-US" altLang="zh-CN" dirty="0"/>
              <a:t>,</a:t>
            </a:r>
            <a:r>
              <a:rPr lang="zh-CN" altLang="zh-CN" dirty="0"/>
              <a:t>领导层坚持组织内的职务轮换制。</a:t>
            </a:r>
          </a:p>
          <a:p>
            <a:endParaRPr lang="zh-CN" altLang="en-US" dirty="0"/>
          </a:p>
        </p:txBody>
      </p:sp>
    </p:spTree>
    <p:extLst>
      <p:ext uri="{BB962C8B-B14F-4D97-AF65-F5344CB8AC3E}">
        <p14:creationId xmlns:p14="http://schemas.microsoft.com/office/powerpoint/2010/main" val="289812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9.3</a:t>
            </a:r>
            <a:r>
              <a:rPr lang="zh-CN" altLang="zh-CN" dirty="0">
                <a:effectLst/>
              </a:rPr>
              <a:t>　跨文化领导的国际比较</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9.3.3</a:t>
            </a:r>
            <a:r>
              <a:rPr lang="zh-CN" altLang="zh-CN" sz="2600" b="1" dirty="0">
                <a:latin typeface="黑体" panose="02010609060101010101" pitchFamily="49" charset="-122"/>
                <a:ea typeface="黑体" panose="02010609060101010101" pitchFamily="49" charset="-122"/>
              </a:rPr>
              <a:t>　欧洲主要国家的领导文化及其特征</a:t>
            </a:r>
          </a:p>
          <a:p>
            <a:r>
              <a:rPr lang="zh-CN" altLang="zh-CN" dirty="0"/>
              <a:t>第一</a:t>
            </a:r>
            <a:r>
              <a:rPr lang="en-US" altLang="zh-CN" dirty="0"/>
              <a:t>,</a:t>
            </a:r>
            <a:r>
              <a:rPr lang="zh-CN" altLang="zh-CN" dirty="0"/>
              <a:t>从人的本质方面来看</a:t>
            </a:r>
            <a:r>
              <a:rPr lang="en-US" altLang="zh-CN" dirty="0"/>
              <a:t>,</a:t>
            </a:r>
            <a:r>
              <a:rPr lang="zh-CN" altLang="zh-CN" dirty="0"/>
              <a:t>欧洲各国大多认为人具有混合的本性。</a:t>
            </a:r>
          </a:p>
          <a:p>
            <a:r>
              <a:rPr lang="zh-CN" altLang="zh-CN" dirty="0"/>
              <a:t>第二</a:t>
            </a:r>
            <a:r>
              <a:rPr lang="en-US" altLang="zh-CN" dirty="0"/>
              <a:t>,</a:t>
            </a:r>
            <a:r>
              <a:rPr lang="zh-CN" altLang="zh-CN" dirty="0"/>
              <a:t>从人与自然环境的关系方面来看</a:t>
            </a:r>
            <a:r>
              <a:rPr lang="en-US" altLang="zh-CN" dirty="0"/>
              <a:t>,</a:t>
            </a:r>
            <a:r>
              <a:rPr lang="zh-CN" altLang="zh-CN" dirty="0"/>
              <a:t>东欧与西欧的环境污染都很严重</a:t>
            </a:r>
            <a:r>
              <a:rPr lang="en-US" altLang="zh-CN" dirty="0"/>
              <a:t>,</a:t>
            </a:r>
            <a:r>
              <a:rPr lang="zh-CN" altLang="zh-CN" dirty="0"/>
              <a:t>这些表明人类为了短期利益而对自然的破坏。</a:t>
            </a:r>
          </a:p>
          <a:p>
            <a:r>
              <a:rPr lang="zh-CN" altLang="zh-CN" dirty="0"/>
              <a:t>第三</a:t>
            </a:r>
            <a:r>
              <a:rPr lang="en-US" altLang="zh-CN" dirty="0"/>
              <a:t>,</a:t>
            </a:r>
            <a:r>
              <a:rPr lang="zh-CN" altLang="zh-CN" dirty="0"/>
              <a:t>从时间取向上看</a:t>
            </a:r>
            <a:r>
              <a:rPr lang="en-US" altLang="zh-CN" dirty="0"/>
              <a:t>,</a:t>
            </a:r>
            <a:r>
              <a:rPr lang="zh-CN" altLang="zh-CN" dirty="0"/>
              <a:t>欧洲主要注重过去与现在的联系或连续性。</a:t>
            </a:r>
          </a:p>
          <a:p>
            <a:r>
              <a:rPr lang="zh-CN" altLang="zh-CN" dirty="0"/>
              <a:t>第四</a:t>
            </a:r>
            <a:r>
              <a:rPr lang="en-US" altLang="zh-CN" dirty="0"/>
              <a:t>,</a:t>
            </a:r>
            <a:r>
              <a:rPr lang="zh-CN" altLang="zh-CN" dirty="0"/>
              <a:t>从行动导向上看</a:t>
            </a:r>
            <a:r>
              <a:rPr lang="en-US" altLang="zh-CN" dirty="0"/>
              <a:t>,</a:t>
            </a:r>
            <a:r>
              <a:rPr lang="zh-CN" altLang="zh-CN" dirty="0"/>
              <a:t>尽管大多数人试图保持稳定</a:t>
            </a:r>
            <a:r>
              <a:rPr lang="en-US" altLang="zh-CN" dirty="0"/>
              <a:t>,</a:t>
            </a:r>
            <a:r>
              <a:rPr lang="zh-CN" altLang="zh-CN" dirty="0"/>
              <a:t>但他们已经试图推动个人或组织的变化</a:t>
            </a:r>
            <a:r>
              <a:rPr lang="zh-CN" altLang="zh-CN" dirty="0" smtClean="0"/>
              <a:t>。</a:t>
            </a:r>
            <a:endParaRPr lang="en-US" altLang="zh-CN" dirty="0" smtClean="0"/>
          </a:p>
          <a:p>
            <a:r>
              <a:rPr lang="zh-CN" altLang="zh-CN" dirty="0" smtClean="0"/>
              <a:t>第五</a:t>
            </a:r>
            <a:r>
              <a:rPr lang="en-US" altLang="zh-CN" dirty="0"/>
              <a:t>,</a:t>
            </a:r>
            <a:r>
              <a:rPr lang="zh-CN" altLang="zh-CN" dirty="0"/>
              <a:t>在人群关系方面</a:t>
            </a:r>
            <a:r>
              <a:rPr lang="en-US" altLang="zh-CN" dirty="0"/>
              <a:t>,</a:t>
            </a:r>
            <a:r>
              <a:rPr lang="zh-CN" altLang="zh-CN" dirty="0"/>
              <a:t>霍夫史特德发现西欧国家个人主义的发展程度达到了一个很高的水平</a:t>
            </a:r>
            <a:r>
              <a:rPr lang="en-US" altLang="zh-CN" dirty="0"/>
              <a:t>,</a:t>
            </a:r>
            <a:r>
              <a:rPr lang="zh-CN" altLang="zh-CN" dirty="0"/>
              <a:t>而东欧国家的集体主义比较盛行。</a:t>
            </a:r>
          </a:p>
          <a:p>
            <a:endParaRPr lang="zh-CN" altLang="en-US" dirty="0"/>
          </a:p>
        </p:txBody>
      </p:sp>
    </p:spTree>
    <p:extLst>
      <p:ext uri="{BB962C8B-B14F-4D97-AF65-F5344CB8AC3E}">
        <p14:creationId xmlns:p14="http://schemas.microsoft.com/office/powerpoint/2010/main" val="3896479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9.4</a:t>
            </a:r>
            <a:r>
              <a:rPr lang="zh-CN" altLang="zh-CN" dirty="0">
                <a:effectLst/>
              </a:rPr>
              <a:t>　引领中国领导者走向世界</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9.4.1</a:t>
            </a:r>
            <a:r>
              <a:rPr lang="zh-CN" altLang="zh-CN" sz="2600" b="1" dirty="0">
                <a:latin typeface="黑体" panose="02010609060101010101" pitchFamily="49" charset="-122"/>
                <a:ea typeface="黑体" panose="02010609060101010101" pitchFamily="49" charset="-122"/>
              </a:rPr>
              <a:t>　儒家文化及其领导模式</a:t>
            </a:r>
          </a:p>
          <a:p>
            <a:r>
              <a:rPr lang="zh-CN" altLang="zh-CN" dirty="0"/>
              <a:t>第一</a:t>
            </a:r>
            <a:r>
              <a:rPr lang="en-US" altLang="zh-CN" dirty="0"/>
              <a:t>,</a:t>
            </a:r>
            <a:r>
              <a:rPr lang="zh-CN" altLang="zh-CN" dirty="0"/>
              <a:t>提倡儒家思想和伦理。</a:t>
            </a:r>
          </a:p>
          <a:p>
            <a:r>
              <a:rPr lang="zh-CN" altLang="zh-CN" dirty="0"/>
              <a:t>第二</a:t>
            </a:r>
            <a:r>
              <a:rPr lang="en-US" altLang="zh-CN" dirty="0"/>
              <a:t>,</a:t>
            </a:r>
            <a:r>
              <a:rPr lang="zh-CN" altLang="zh-CN" dirty="0"/>
              <a:t>“和为贵”的人际关系准则。</a:t>
            </a:r>
          </a:p>
          <a:p>
            <a:r>
              <a:rPr lang="zh-CN" altLang="zh-CN" dirty="0"/>
              <a:t>第三</a:t>
            </a:r>
            <a:r>
              <a:rPr lang="en-US" altLang="zh-CN" dirty="0"/>
              <a:t>,</a:t>
            </a:r>
            <a:r>
              <a:rPr lang="zh-CN" altLang="zh-CN" dirty="0"/>
              <a:t>以“民本”思想为主体的社会文化。</a:t>
            </a:r>
          </a:p>
          <a:p>
            <a:r>
              <a:rPr lang="zh-CN" altLang="zh-CN" dirty="0"/>
              <a:t>第四</a:t>
            </a:r>
            <a:r>
              <a:rPr lang="en-US" altLang="zh-CN" dirty="0"/>
              <a:t>,</a:t>
            </a:r>
            <a:r>
              <a:rPr lang="zh-CN" altLang="zh-CN" dirty="0"/>
              <a:t>推崇圣君贤相统治的人治思想。</a:t>
            </a:r>
          </a:p>
          <a:p>
            <a:r>
              <a:rPr lang="zh-CN" altLang="zh-CN" dirty="0"/>
              <a:t>第五</a:t>
            </a:r>
            <a:r>
              <a:rPr lang="en-US" altLang="zh-CN" dirty="0"/>
              <a:t>,</a:t>
            </a:r>
            <a:r>
              <a:rPr lang="zh-CN" altLang="zh-CN" dirty="0"/>
              <a:t>推崇儒家文化的“勤劳神圣观”。</a:t>
            </a:r>
          </a:p>
          <a:p>
            <a:endParaRPr lang="zh-CN" altLang="en-US" dirty="0"/>
          </a:p>
        </p:txBody>
      </p:sp>
    </p:spTree>
    <p:extLst>
      <p:ext uri="{BB962C8B-B14F-4D97-AF65-F5344CB8AC3E}">
        <p14:creationId xmlns:p14="http://schemas.microsoft.com/office/powerpoint/2010/main" val="3979650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9.4</a:t>
            </a:r>
            <a:r>
              <a:rPr lang="zh-CN" altLang="zh-CN" dirty="0">
                <a:effectLst/>
              </a:rPr>
              <a:t>　引领中国领导者走向世界</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9.4.2</a:t>
            </a:r>
            <a:r>
              <a:rPr lang="zh-CN" altLang="zh-CN" sz="2600" b="1" dirty="0">
                <a:latin typeface="黑体" panose="02010609060101010101" pitchFamily="49" charset="-122"/>
                <a:ea typeface="黑体" panose="02010609060101010101" pitchFamily="49" charset="-122"/>
              </a:rPr>
              <a:t>　中国文化的四个层面及其领导文化的变化</a:t>
            </a:r>
          </a:p>
          <a:p>
            <a:r>
              <a:rPr lang="zh-CN" altLang="zh-CN" dirty="0"/>
              <a:t>中国文化四个层面的主要特征如下</a:t>
            </a:r>
            <a:r>
              <a:rPr lang="en-US" altLang="zh-CN" dirty="0"/>
              <a:t>:</a:t>
            </a:r>
            <a:endParaRPr lang="zh-CN" altLang="zh-CN" dirty="0"/>
          </a:p>
          <a:p>
            <a:r>
              <a:rPr lang="zh-CN" altLang="zh-CN" dirty="0"/>
              <a:t>就个人主义与集体主义而言</a:t>
            </a:r>
            <a:r>
              <a:rPr lang="en-US" altLang="zh-CN" dirty="0"/>
              <a:t>,</a:t>
            </a:r>
            <a:r>
              <a:rPr lang="zh-CN" altLang="zh-CN" dirty="0"/>
              <a:t>中国内地、台湾、香港更倾向于集体主义。</a:t>
            </a:r>
          </a:p>
          <a:p>
            <a:r>
              <a:rPr lang="zh-CN" altLang="zh-CN" dirty="0"/>
              <a:t>从权力距离方面来看</a:t>
            </a:r>
            <a:r>
              <a:rPr lang="en-US" altLang="zh-CN" dirty="0"/>
              <a:t>,</a:t>
            </a:r>
            <a:r>
              <a:rPr lang="zh-CN" altLang="zh-CN" dirty="0"/>
              <a:t>港台与美国相比</a:t>
            </a:r>
            <a:r>
              <a:rPr lang="en-US" altLang="zh-CN" dirty="0"/>
              <a:t>,</a:t>
            </a:r>
            <a:r>
              <a:rPr lang="zh-CN" altLang="zh-CN" dirty="0"/>
              <a:t>权力距离很大。</a:t>
            </a:r>
          </a:p>
          <a:p>
            <a:r>
              <a:rPr lang="zh-CN" altLang="zh-CN" dirty="0"/>
              <a:t>从不确定性避免方面来看</a:t>
            </a:r>
            <a:r>
              <a:rPr lang="en-US" altLang="zh-CN" dirty="0"/>
              <a:t>,</a:t>
            </a:r>
            <a:r>
              <a:rPr lang="zh-CN" altLang="zh-CN" dirty="0"/>
              <a:t>台湾属中等</a:t>
            </a:r>
            <a:r>
              <a:rPr lang="en-US" altLang="zh-CN" dirty="0"/>
              <a:t>,</a:t>
            </a:r>
            <a:r>
              <a:rPr lang="zh-CN" altLang="zh-CN" dirty="0"/>
              <a:t>香港则比较低</a:t>
            </a:r>
            <a:r>
              <a:rPr lang="en-US" altLang="zh-CN" dirty="0"/>
              <a:t>;</a:t>
            </a:r>
            <a:r>
              <a:rPr lang="zh-CN" altLang="zh-CN" dirty="0"/>
              <a:t>中国内地以前也比较低</a:t>
            </a:r>
          </a:p>
          <a:p>
            <a:r>
              <a:rPr lang="zh-CN" altLang="zh-CN" dirty="0"/>
              <a:t>从男性与女性价值观方面来看</a:t>
            </a:r>
            <a:r>
              <a:rPr lang="en-US" altLang="zh-CN" dirty="0"/>
              <a:t>,</a:t>
            </a:r>
            <a:r>
              <a:rPr lang="zh-CN" altLang="zh-CN" dirty="0"/>
              <a:t>霍夫史特德认为</a:t>
            </a:r>
            <a:r>
              <a:rPr lang="en-US" altLang="zh-CN" dirty="0"/>
              <a:t>,</a:t>
            </a:r>
            <a:r>
              <a:rPr lang="zh-CN" altLang="zh-CN" dirty="0"/>
              <a:t>港台更倾向于男性价值观</a:t>
            </a:r>
            <a:r>
              <a:rPr lang="en-US" altLang="zh-CN" dirty="0"/>
              <a:t>;</a:t>
            </a:r>
            <a:r>
              <a:rPr lang="zh-CN" altLang="zh-CN" dirty="0"/>
              <a:t>而中国内地则属于一种中性的、混合型的价值观。</a:t>
            </a:r>
          </a:p>
          <a:p>
            <a:r>
              <a:rPr lang="zh-CN" altLang="zh-CN" dirty="0"/>
              <a:t>这表现在</a:t>
            </a:r>
            <a:r>
              <a:rPr lang="en-US" altLang="zh-CN" dirty="0"/>
              <a:t>:</a:t>
            </a:r>
            <a:r>
              <a:rPr lang="zh-CN" altLang="zh-CN" dirty="0"/>
              <a:t>第一</a:t>
            </a:r>
            <a:r>
              <a:rPr lang="en-US" altLang="zh-CN" dirty="0"/>
              <a:t>,</a:t>
            </a:r>
            <a:r>
              <a:rPr lang="zh-CN" altLang="zh-CN" dirty="0"/>
              <a:t>主人翁与被雇用者的角色转换</a:t>
            </a:r>
            <a:r>
              <a:rPr lang="en-US" altLang="zh-CN" dirty="0"/>
              <a:t>,</a:t>
            </a:r>
            <a:r>
              <a:rPr lang="zh-CN" altLang="zh-CN" dirty="0"/>
              <a:t>政府官员、厂长、经理等领导成为了各种行业组织的主人。第二</a:t>
            </a:r>
            <a:r>
              <a:rPr lang="en-US" altLang="zh-CN" dirty="0"/>
              <a:t>,</a:t>
            </a:r>
            <a:r>
              <a:rPr lang="zh-CN" altLang="zh-CN" dirty="0"/>
              <a:t>推崇“胡萝卜加大棒”的管理模式</a:t>
            </a:r>
            <a:r>
              <a:rPr lang="en-US" altLang="zh-CN" dirty="0"/>
              <a:t>,</a:t>
            </a:r>
            <a:r>
              <a:rPr lang="zh-CN" altLang="zh-CN" dirty="0"/>
              <a:t>领导方式以经济利益刺激和纪律制约为主</a:t>
            </a:r>
            <a:r>
              <a:rPr lang="en-US" altLang="zh-CN" dirty="0"/>
              <a:t>,</a:t>
            </a:r>
            <a:r>
              <a:rPr lang="zh-CN" altLang="zh-CN" dirty="0"/>
              <a:t>领导与下属之间的关系紧张</a:t>
            </a:r>
            <a:r>
              <a:rPr lang="en-US" altLang="zh-CN" dirty="0"/>
              <a:t>,</a:t>
            </a:r>
            <a:r>
              <a:rPr lang="zh-CN" altLang="zh-CN" dirty="0"/>
              <a:t>组织缺乏凝聚力和认同感。第三</a:t>
            </a:r>
            <a:r>
              <a:rPr lang="en-US" altLang="zh-CN" dirty="0"/>
              <a:t>,</a:t>
            </a:r>
            <a:r>
              <a:rPr lang="zh-CN" altLang="zh-CN" dirty="0"/>
              <a:t>在对西方领导模式和管理制度的学习过程中</a:t>
            </a:r>
            <a:r>
              <a:rPr lang="en-US" altLang="zh-CN" dirty="0"/>
              <a:t>,</a:t>
            </a:r>
            <a:r>
              <a:rPr lang="zh-CN" altLang="zh-CN" dirty="0"/>
              <a:t>轻视各种先进领导理论和管理方式与本民族文化的结合</a:t>
            </a:r>
            <a:r>
              <a:rPr lang="en-US" altLang="zh-CN" dirty="0"/>
              <a:t>,</a:t>
            </a:r>
            <a:r>
              <a:rPr lang="zh-CN" altLang="zh-CN" dirty="0"/>
              <a:t>组织文化建设落后。</a:t>
            </a:r>
          </a:p>
          <a:p>
            <a:endParaRPr lang="zh-CN" altLang="en-US" dirty="0"/>
          </a:p>
        </p:txBody>
      </p:sp>
    </p:spTree>
    <p:extLst>
      <p:ext uri="{BB962C8B-B14F-4D97-AF65-F5344CB8AC3E}">
        <p14:creationId xmlns:p14="http://schemas.microsoft.com/office/powerpoint/2010/main" val="1207120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9.4</a:t>
            </a:r>
            <a:r>
              <a:rPr lang="zh-CN" altLang="zh-CN" dirty="0">
                <a:effectLst/>
              </a:rPr>
              <a:t>　引领中国领导者走向世界</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9.4.3</a:t>
            </a:r>
            <a:r>
              <a:rPr lang="zh-CN" altLang="zh-CN" sz="2600" b="1" dirty="0">
                <a:latin typeface="黑体" panose="02010609060101010101" pitchFamily="49" charset="-122"/>
                <a:ea typeface="黑体" panose="02010609060101010101" pitchFamily="49" charset="-122"/>
              </a:rPr>
              <a:t>　中国领导者国际化的必修课</a:t>
            </a:r>
          </a:p>
          <a:p>
            <a:r>
              <a:rPr lang="zh-CN" altLang="zh-CN" dirty="0"/>
              <a:t>第一</a:t>
            </a:r>
            <a:r>
              <a:rPr lang="en-US" altLang="zh-CN" dirty="0"/>
              <a:t>,</a:t>
            </a:r>
            <a:r>
              <a:rPr lang="zh-CN" altLang="zh-CN" dirty="0"/>
              <a:t>有效识别并招募具有跨文化潜质的领导者。</a:t>
            </a:r>
          </a:p>
          <a:p>
            <a:r>
              <a:rPr lang="zh-CN" altLang="zh-CN" dirty="0"/>
              <a:t>第二</a:t>
            </a:r>
            <a:r>
              <a:rPr lang="en-US" altLang="zh-CN" dirty="0"/>
              <a:t>,</a:t>
            </a:r>
            <a:r>
              <a:rPr lang="zh-CN" altLang="zh-CN" dirty="0"/>
              <a:t>跨文化领导者必须从日常生活的层面融入工作所在国的文化环境中。</a:t>
            </a:r>
          </a:p>
          <a:p>
            <a:r>
              <a:rPr lang="zh-CN" altLang="zh-CN" dirty="0"/>
              <a:t>第三</a:t>
            </a:r>
            <a:r>
              <a:rPr lang="en-US" altLang="zh-CN" dirty="0"/>
              <a:t>,</a:t>
            </a:r>
            <a:r>
              <a:rPr lang="zh-CN" altLang="zh-CN" dirty="0"/>
              <a:t>让跨文化领导者成为组织总体文化与各分部文化融合的桥梁。</a:t>
            </a:r>
          </a:p>
          <a:p>
            <a:endParaRPr lang="zh-CN" altLang="en-US" dirty="0"/>
          </a:p>
        </p:txBody>
      </p:sp>
    </p:spTree>
    <p:extLst>
      <p:ext uri="{BB962C8B-B14F-4D97-AF65-F5344CB8AC3E}">
        <p14:creationId xmlns:p14="http://schemas.microsoft.com/office/powerpoint/2010/main" val="1948633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  录</a:t>
            </a:r>
            <a:endParaRPr lang="zh-CN" altLang="en-US" dirty="0"/>
          </a:p>
        </p:txBody>
      </p:sp>
      <p:grpSp>
        <p:nvGrpSpPr>
          <p:cNvPr id="4" name="Group 4"/>
          <p:cNvGrpSpPr>
            <a:grpSpLocks/>
          </p:cNvGrpSpPr>
          <p:nvPr/>
        </p:nvGrpSpPr>
        <p:grpSpPr bwMode="auto">
          <a:xfrm>
            <a:off x="2178050" y="2422327"/>
            <a:ext cx="4737100" cy="508000"/>
            <a:chOff x="0" y="0"/>
            <a:chExt cx="2984" cy="320"/>
          </a:xfrm>
        </p:grpSpPr>
        <p:sp>
          <p:nvSpPr>
            <p:cNvPr id="5" name="AutoShape 5"/>
            <p:cNvSpPr>
              <a:spLocks noChangeArrowheads="1"/>
            </p:cNvSpPr>
            <p:nvPr/>
          </p:nvSpPr>
          <p:spPr bwMode="auto">
            <a:xfrm>
              <a:off x="200" y="0"/>
              <a:ext cx="2784" cy="320"/>
            </a:xfrm>
            <a:prstGeom prst="roundRect">
              <a:avLst>
                <a:gd name="adj" fmla="val 50000"/>
              </a:avLst>
            </a:prstGeom>
            <a:gradFill rotWithShape="1">
              <a:gsLst>
                <a:gs pos="0">
                  <a:srgbClr val="FFFFFF"/>
                </a:gs>
                <a:gs pos="100000">
                  <a:schemeClr val="accent1"/>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smtClean="0">
                  <a:solidFill>
                    <a:srgbClr val="000000"/>
                  </a:solidFill>
                </a:rPr>
                <a:t>9.1</a:t>
              </a:r>
              <a:r>
                <a:rPr lang="zh-CN" altLang="en-US" b="1" dirty="0">
                  <a:solidFill>
                    <a:srgbClr val="000000"/>
                  </a:solidFill>
                </a:rPr>
                <a:t>　文化与跨文化领导</a:t>
              </a:r>
              <a:endParaRPr lang="en-US" altLang="zh-CN" b="1" dirty="0">
                <a:solidFill>
                  <a:srgbClr val="000000"/>
                </a:solidFill>
              </a:endParaRPr>
            </a:p>
          </p:txBody>
        </p:sp>
        <p:grpSp>
          <p:nvGrpSpPr>
            <p:cNvPr id="6" name="Group 6"/>
            <p:cNvGrpSpPr>
              <a:grpSpLocks/>
            </p:cNvGrpSpPr>
            <p:nvPr/>
          </p:nvGrpSpPr>
          <p:grpSpPr bwMode="auto">
            <a:xfrm>
              <a:off x="0" y="56"/>
              <a:ext cx="240" cy="240"/>
              <a:chOff x="0" y="0"/>
              <a:chExt cx="1615" cy="1615"/>
            </a:xfrm>
          </p:grpSpPr>
          <p:sp>
            <p:nvSpPr>
              <p:cNvPr id="7" name="Oval 7"/>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8" name="Oval 8"/>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9" name="Oval 9"/>
              <p:cNvSpPr>
                <a:spLocks noChangeArrowheads="1"/>
              </p:cNvSpPr>
              <p:nvPr/>
            </p:nvSpPr>
            <p:spPr bwMode="auto">
              <a:xfrm>
                <a:off x="175" y="175"/>
                <a:ext cx="1265"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 name="Oval 10"/>
              <p:cNvSpPr>
                <a:spLocks noChangeArrowheads="1"/>
              </p:cNvSpPr>
              <p:nvPr/>
            </p:nvSpPr>
            <p:spPr bwMode="auto">
              <a:xfrm>
                <a:off x="176" y="176"/>
                <a:ext cx="1262" cy="1264"/>
              </a:xfrm>
              <a:prstGeom prst="ellipse">
                <a:avLst/>
              </a:prstGeom>
              <a:gradFill rotWithShape="1">
                <a:gsLst>
                  <a:gs pos="0">
                    <a:srgbClr val="000000"/>
                  </a:gs>
                  <a:gs pos="100000">
                    <a:srgbClr val="FFCC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1" name="Oval 11"/>
              <p:cNvSpPr>
                <a:spLocks noChangeArrowheads="1"/>
              </p:cNvSpPr>
              <p:nvPr/>
            </p:nvSpPr>
            <p:spPr bwMode="auto">
              <a:xfrm>
                <a:off x="256" y="256"/>
                <a:ext cx="1097"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2" name="Oval 12"/>
              <p:cNvSpPr>
                <a:spLocks noChangeArrowheads="1"/>
              </p:cNvSpPr>
              <p:nvPr/>
            </p:nvSpPr>
            <p:spPr bwMode="auto">
              <a:xfrm>
                <a:off x="259" y="259"/>
                <a:ext cx="1096" cy="1098"/>
              </a:xfrm>
              <a:prstGeom prst="ellipse">
                <a:avLst/>
              </a:prstGeom>
              <a:gradFill rotWithShape="1">
                <a:gsLst>
                  <a:gs pos="0">
                    <a:srgbClr val="FFCC00"/>
                  </a:gs>
                  <a:gs pos="100000">
                    <a:srgbClr val="7C63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grpSp>
        <p:nvGrpSpPr>
          <p:cNvPr id="13" name="Group 13"/>
          <p:cNvGrpSpPr>
            <a:grpSpLocks/>
          </p:cNvGrpSpPr>
          <p:nvPr/>
        </p:nvGrpSpPr>
        <p:grpSpPr bwMode="auto">
          <a:xfrm>
            <a:off x="2178050" y="3192264"/>
            <a:ext cx="4724400" cy="508000"/>
            <a:chOff x="0" y="0"/>
            <a:chExt cx="2976" cy="320"/>
          </a:xfrm>
        </p:grpSpPr>
        <p:sp>
          <p:nvSpPr>
            <p:cNvPr id="14" name="AutoShape 14"/>
            <p:cNvSpPr>
              <a:spLocks noChangeArrowheads="1"/>
            </p:cNvSpPr>
            <p:nvPr/>
          </p:nvSpPr>
          <p:spPr bwMode="auto">
            <a:xfrm>
              <a:off x="192" y="0"/>
              <a:ext cx="2784" cy="320"/>
            </a:xfrm>
            <a:prstGeom prst="roundRect">
              <a:avLst>
                <a:gd name="adj" fmla="val 50000"/>
              </a:avLst>
            </a:prstGeom>
            <a:gradFill rotWithShape="1">
              <a:gsLst>
                <a:gs pos="0">
                  <a:srgbClr val="FFFFFF"/>
                </a:gs>
                <a:gs pos="100000">
                  <a:schemeClr val="folHlink"/>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9.2</a:t>
              </a:r>
              <a:r>
                <a:rPr lang="zh-CN" altLang="en-US" b="1" dirty="0">
                  <a:solidFill>
                    <a:srgbClr val="000000"/>
                  </a:solidFill>
                </a:rPr>
                <a:t>　领导力的跨文化延展</a:t>
              </a:r>
              <a:endParaRPr lang="en-US" altLang="zh-CN" b="1" dirty="0">
                <a:solidFill>
                  <a:srgbClr val="000000"/>
                </a:solidFill>
              </a:endParaRPr>
            </a:p>
          </p:txBody>
        </p:sp>
        <p:grpSp>
          <p:nvGrpSpPr>
            <p:cNvPr id="15" name="Group 15"/>
            <p:cNvGrpSpPr>
              <a:grpSpLocks/>
            </p:cNvGrpSpPr>
            <p:nvPr/>
          </p:nvGrpSpPr>
          <p:grpSpPr bwMode="auto">
            <a:xfrm>
              <a:off x="0" y="67"/>
              <a:ext cx="240" cy="240"/>
              <a:chOff x="0" y="0"/>
              <a:chExt cx="1615" cy="1615"/>
            </a:xfrm>
          </p:grpSpPr>
          <p:sp>
            <p:nvSpPr>
              <p:cNvPr id="16" name="Oval 16"/>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7" name="Oval 17"/>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8" name="Oval 18"/>
              <p:cNvSpPr>
                <a:spLocks noChangeArrowheads="1"/>
              </p:cNvSpPr>
              <p:nvPr/>
            </p:nvSpPr>
            <p:spPr bwMode="auto">
              <a:xfrm>
                <a:off x="175" y="175"/>
                <a:ext cx="1265"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9" name="Oval 19"/>
              <p:cNvSpPr>
                <a:spLocks noChangeArrowheads="1"/>
              </p:cNvSpPr>
              <p:nvPr/>
            </p:nvSpPr>
            <p:spPr bwMode="auto">
              <a:xfrm>
                <a:off x="176" y="176"/>
                <a:ext cx="1262" cy="1264"/>
              </a:xfrm>
              <a:prstGeom prst="ellipse">
                <a:avLst/>
              </a:prstGeom>
              <a:gradFill rotWithShape="1">
                <a:gsLst>
                  <a:gs pos="0">
                    <a:srgbClr val="000000"/>
                  </a:gs>
                  <a:gs pos="100000">
                    <a:srgbClr val="48BE67"/>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0" name="Oval 20"/>
              <p:cNvSpPr>
                <a:spLocks noChangeArrowheads="1"/>
              </p:cNvSpPr>
              <p:nvPr/>
            </p:nvSpPr>
            <p:spPr bwMode="auto">
              <a:xfrm>
                <a:off x="256" y="256"/>
                <a:ext cx="1097"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1" name="Oval 21"/>
              <p:cNvSpPr>
                <a:spLocks noChangeArrowheads="1"/>
              </p:cNvSpPr>
              <p:nvPr/>
            </p:nvSpPr>
            <p:spPr bwMode="auto">
              <a:xfrm>
                <a:off x="259" y="259"/>
                <a:ext cx="1096" cy="1098"/>
              </a:xfrm>
              <a:prstGeom prst="ellipse">
                <a:avLst/>
              </a:prstGeom>
              <a:gradFill rotWithShape="1">
                <a:gsLst>
                  <a:gs pos="0">
                    <a:srgbClr val="48BE67"/>
                  </a:gs>
                  <a:gs pos="100000">
                    <a:srgbClr val="235C3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grpSp>
        <p:nvGrpSpPr>
          <p:cNvPr id="22" name="Group 22"/>
          <p:cNvGrpSpPr>
            <a:grpSpLocks/>
          </p:cNvGrpSpPr>
          <p:nvPr/>
        </p:nvGrpSpPr>
        <p:grpSpPr bwMode="auto">
          <a:xfrm>
            <a:off x="2178050" y="3954264"/>
            <a:ext cx="4724400" cy="508000"/>
            <a:chOff x="0" y="0"/>
            <a:chExt cx="2976" cy="320"/>
          </a:xfrm>
        </p:grpSpPr>
        <p:sp>
          <p:nvSpPr>
            <p:cNvPr id="23" name="AutoShape 23"/>
            <p:cNvSpPr>
              <a:spLocks noChangeArrowheads="1"/>
            </p:cNvSpPr>
            <p:nvPr/>
          </p:nvSpPr>
          <p:spPr bwMode="auto">
            <a:xfrm>
              <a:off x="192" y="0"/>
              <a:ext cx="2784" cy="320"/>
            </a:xfrm>
            <a:prstGeom prst="roundRect">
              <a:avLst>
                <a:gd name="adj" fmla="val 50000"/>
              </a:avLst>
            </a:prstGeom>
            <a:gradFill rotWithShape="1">
              <a:gsLst>
                <a:gs pos="0">
                  <a:srgbClr val="FFFFFF"/>
                </a:gs>
                <a:gs pos="100000">
                  <a:schemeClr val="accent1"/>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9.3</a:t>
              </a:r>
              <a:r>
                <a:rPr lang="zh-CN" altLang="en-US" b="1" dirty="0">
                  <a:solidFill>
                    <a:srgbClr val="000000"/>
                  </a:solidFill>
                </a:rPr>
                <a:t>　跨文化领导的国际比较</a:t>
              </a:r>
              <a:endParaRPr lang="en-US" altLang="zh-CN" b="1" dirty="0">
                <a:solidFill>
                  <a:srgbClr val="000000"/>
                </a:solidFill>
              </a:endParaRPr>
            </a:p>
          </p:txBody>
        </p:sp>
        <p:grpSp>
          <p:nvGrpSpPr>
            <p:cNvPr id="24" name="Group 24"/>
            <p:cNvGrpSpPr>
              <a:grpSpLocks/>
            </p:cNvGrpSpPr>
            <p:nvPr/>
          </p:nvGrpSpPr>
          <p:grpSpPr bwMode="auto">
            <a:xfrm>
              <a:off x="0" y="48"/>
              <a:ext cx="240" cy="240"/>
              <a:chOff x="0" y="0"/>
              <a:chExt cx="1615" cy="1615"/>
            </a:xfrm>
          </p:grpSpPr>
          <p:sp>
            <p:nvSpPr>
              <p:cNvPr id="25" name="Oval 2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6" name="Oval 2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7" name="Oval 27"/>
              <p:cNvSpPr>
                <a:spLocks noChangeArrowheads="1"/>
              </p:cNvSpPr>
              <p:nvPr/>
            </p:nvSpPr>
            <p:spPr bwMode="auto">
              <a:xfrm>
                <a:off x="175" y="175"/>
                <a:ext cx="1265"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8" name="Oval 28"/>
              <p:cNvSpPr>
                <a:spLocks noChangeArrowheads="1"/>
              </p:cNvSpPr>
              <p:nvPr/>
            </p:nvSpPr>
            <p:spPr bwMode="auto">
              <a:xfrm>
                <a:off x="176" y="176"/>
                <a:ext cx="1262" cy="1264"/>
              </a:xfrm>
              <a:prstGeom prst="ellipse">
                <a:avLst/>
              </a:prstGeom>
              <a:gradFill rotWithShape="1">
                <a:gsLst>
                  <a:gs pos="0">
                    <a:srgbClr val="21B3E1"/>
                  </a:gs>
                  <a:gs pos="100000">
                    <a:srgbClr val="0F536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9" name="Oval 29"/>
              <p:cNvSpPr>
                <a:spLocks noChangeArrowheads="1"/>
              </p:cNvSpPr>
              <p:nvPr/>
            </p:nvSpPr>
            <p:spPr bwMode="auto">
              <a:xfrm>
                <a:off x="256" y="256"/>
                <a:ext cx="1097"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30" name="Oval 30"/>
              <p:cNvSpPr>
                <a:spLocks noChangeArrowheads="1"/>
              </p:cNvSpPr>
              <p:nvPr/>
            </p:nvSpPr>
            <p:spPr bwMode="auto">
              <a:xfrm>
                <a:off x="259" y="259"/>
                <a:ext cx="1096" cy="1098"/>
              </a:xfrm>
              <a:prstGeom prst="ellipse">
                <a:avLst/>
              </a:prstGeom>
              <a:gradFill rotWithShape="1">
                <a:gsLst>
                  <a:gs pos="0">
                    <a:srgbClr val="21B3E1"/>
                  </a:gs>
                  <a:gs pos="100000">
                    <a:srgbClr val="10576D"/>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grpSp>
        <p:nvGrpSpPr>
          <p:cNvPr id="40" name="Group 40"/>
          <p:cNvGrpSpPr>
            <a:grpSpLocks/>
          </p:cNvGrpSpPr>
          <p:nvPr/>
        </p:nvGrpSpPr>
        <p:grpSpPr bwMode="auto">
          <a:xfrm>
            <a:off x="2178050" y="4793208"/>
            <a:ext cx="4718050" cy="508000"/>
            <a:chOff x="0" y="0"/>
            <a:chExt cx="2972" cy="320"/>
          </a:xfrm>
        </p:grpSpPr>
        <p:sp>
          <p:nvSpPr>
            <p:cNvPr id="41" name="AutoShape 41"/>
            <p:cNvSpPr>
              <a:spLocks noChangeArrowheads="1"/>
            </p:cNvSpPr>
            <p:nvPr/>
          </p:nvSpPr>
          <p:spPr bwMode="auto">
            <a:xfrm>
              <a:off x="188" y="0"/>
              <a:ext cx="2784" cy="320"/>
            </a:xfrm>
            <a:prstGeom prst="roundRect">
              <a:avLst>
                <a:gd name="adj" fmla="val 50000"/>
              </a:avLst>
            </a:prstGeom>
            <a:gradFill rotWithShape="1">
              <a:gsLst>
                <a:gs pos="0">
                  <a:srgbClr val="FFFFFF"/>
                </a:gs>
                <a:gs pos="100000">
                  <a:schemeClr val="accent1"/>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9.4</a:t>
              </a:r>
              <a:r>
                <a:rPr lang="zh-CN" altLang="en-US" b="1" dirty="0">
                  <a:solidFill>
                    <a:srgbClr val="000000"/>
                  </a:solidFill>
                </a:rPr>
                <a:t>　引领中国领导者走向世界</a:t>
              </a:r>
              <a:endParaRPr lang="en-US" altLang="zh-CN" b="1" dirty="0">
                <a:solidFill>
                  <a:srgbClr val="000000"/>
                </a:solidFill>
              </a:endParaRPr>
            </a:p>
          </p:txBody>
        </p:sp>
        <p:grpSp>
          <p:nvGrpSpPr>
            <p:cNvPr id="42" name="Group 42"/>
            <p:cNvGrpSpPr>
              <a:grpSpLocks/>
            </p:cNvGrpSpPr>
            <p:nvPr/>
          </p:nvGrpSpPr>
          <p:grpSpPr bwMode="auto">
            <a:xfrm>
              <a:off x="0" y="31"/>
              <a:ext cx="224" cy="240"/>
              <a:chOff x="0" y="0"/>
              <a:chExt cx="1615" cy="1615"/>
            </a:xfrm>
          </p:grpSpPr>
          <p:sp>
            <p:nvSpPr>
              <p:cNvPr id="43" name="Oval 43"/>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4" name="Oval 44"/>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5" name="Oval 45"/>
              <p:cNvSpPr>
                <a:spLocks noChangeArrowheads="1"/>
              </p:cNvSpPr>
              <p:nvPr/>
            </p:nvSpPr>
            <p:spPr bwMode="auto">
              <a:xfrm>
                <a:off x="173" y="175"/>
                <a:ext cx="1262"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6" name="Oval 46"/>
              <p:cNvSpPr>
                <a:spLocks noChangeArrowheads="1"/>
              </p:cNvSpPr>
              <p:nvPr/>
            </p:nvSpPr>
            <p:spPr bwMode="auto">
              <a:xfrm>
                <a:off x="176" y="176"/>
                <a:ext cx="1262" cy="1264"/>
              </a:xfrm>
              <a:prstGeom prst="ellipse">
                <a:avLst/>
              </a:prstGeom>
              <a:gradFill rotWithShape="1">
                <a:gsLst>
                  <a:gs pos="0">
                    <a:srgbClr val="000000"/>
                  </a:gs>
                  <a:gs pos="100000">
                    <a:srgbClr val="E35E2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7" name="Oval 47"/>
              <p:cNvSpPr>
                <a:spLocks noChangeArrowheads="1"/>
              </p:cNvSpPr>
              <p:nvPr/>
            </p:nvSpPr>
            <p:spPr bwMode="auto">
              <a:xfrm>
                <a:off x="260" y="256"/>
                <a:ext cx="1096"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8" name="Oval 48"/>
              <p:cNvSpPr>
                <a:spLocks noChangeArrowheads="1"/>
              </p:cNvSpPr>
              <p:nvPr/>
            </p:nvSpPr>
            <p:spPr bwMode="auto">
              <a:xfrm>
                <a:off x="259" y="259"/>
                <a:ext cx="1096" cy="1098"/>
              </a:xfrm>
              <a:prstGeom prst="ellipse">
                <a:avLst/>
              </a:prstGeom>
              <a:gradFill rotWithShape="1">
                <a:gsLst>
                  <a:gs pos="0">
                    <a:srgbClr val="E35E23"/>
                  </a:gs>
                  <a:gs pos="100000">
                    <a:srgbClr val="6E2E1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spTree>
    <p:extLst>
      <p:ext uri="{BB962C8B-B14F-4D97-AF65-F5344CB8AC3E}">
        <p14:creationId xmlns:p14="http://schemas.microsoft.com/office/powerpoint/2010/main" val="4247248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9.1</a:t>
            </a:r>
            <a:r>
              <a:rPr lang="zh-CN" altLang="zh-CN" dirty="0">
                <a:effectLst/>
              </a:rPr>
              <a:t>　文化与跨文化领导</a:t>
            </a:r>
          </a:p>
        </p:txBody>
      </p:sp>
      <p:sp>
        <p:nvSpPr>
          <p:cNvPr id="3" name="内容占位符 2"/>
          <p:cNvSpPr>
            <a:spLocks noGrp="1"/>
          </p:cNvSpPr>
          <p:nvPr>
            <p:ph idx="1"/>
          </p:nvPr>
        </p:nvSpPr>
        <p:spPr>
          <a:xfrm>
            <a:off x="323528" y="1340768"/>
            <a:ext cx="8435280" cy="5040560"/>
          </a:xfrm>
        </p:spPr>
        <p:txBody>
          <a:bodyPr/>
          <a:lstStyle/>
          <a:p>
            <a:pPr marL="0" indent="0">
              <a:buNone/>
            </a:pPr>
            <a:r>
              <a:rPr lang="en-US" altLang="zh-CN" sz="2600" b="1" dirty="0">
                <a:latin typeface="黑体" panose="02010609060101010101" pitchFamily="49" charset="-122"/>
                <a:ea typeface="黑体" panose="02010609060101010101" pitchFamily="49" charset="-122"/>
              </a:rPr>
              <a:t>9.1.1</a:t>
            </a:r>
            <a:r>
              <a:rPr lang="zh-CN" altLang="zh-CN" sz="2600" b="1" dirty="0">
                <a:latin typeface="黑体" panose="02010609060101010101" pitchFamily="49" charset="-122"/>
                <a:ea typeface="黑体" panose="02010609060101010101" pitchFamily="49" charset="-122"/>
              </a:rPr>
              <a:t>　跨文化领导行为的兴起</a:t>
            </a:r>
          </a:p>
          <a:p>
            <a:r>
              <a:rPr lang="zh-CN" altLang="zh-CN" dirty="0"/>
              <a:t>随着中国加入</a:t>
            </a:r>
            <a:r>
              <a:rPr lang="en-US" altLang="zh-CN" dirty="0"/>
              <a:t>WTO</a:t>
            </a:r>
            <a:r>
              <a:rPr lang="zh-CN" altLang="zh-CN" dirty="0"/>
              <a:t>以及中国国际化程度的提高</a:t>
            </a:r>
            <a:r>
              <a:rPr lang="en-US" altLang="zh-CN" dirty="0"/>
              <a:t>,</a:t>
            </a:r>
            <a:r>
              <a:rPr lang="zh-CN" altLang="zh-CN" dirty="0"/>
              <a:t>一种新型的领导活动也就随之出现</a:t>
            </a:r>
            <a:r>
              <a:rPr lang="en-US" altLang="zh-CN" dirty="0"/>
              <a:t>,</a:t>
            </a:r>
            <a:r>
              <a:rPr lang="zh-CN" altLang="zh-CN" dirty="0"/>
              <a:t>这就是跨文化领导。可以预见</a:t>
            </a:r>
            <a:r>
              <a:rPr lang="en-US" altLang="zh-CN" dirty="0"/>
              <a:t>,</a:t>
            </a:r>
            <a:r>
              <a:rPr lang="zh-CN" altLang="zh-CN" dirty="0"/>
              <a:t>在未来几年中</a:t>
            </a:r>
            <a:r>
              <a:rPr lang="en-US" altLang="zh-CN" dirty="0"/>
              <a:t>,</a:t>
            </a:r>
            <a:r>
              <a:rPr lang="zh-CN" altLang="zh-CN" dirty="0"/>
              <a:t>中国对优秀的跨文化领导者的需求将是极为迫切的。</a:t>
            </a:r>
          </a:p>
          <a:p>
            <a:r>
              <a:rPr lang="zh-CN" altLang="zh-CN" dirty="0"/>
              <a:t>在现实生活中</a:t>
            </a:r>
            <a:r>
              <a:rPr lang="en-US" altLang="zh-CN" dirty="0"/>
              <a:t>,</a:t>
            </a:r>
            <a:r>
              <a:rPr lang="zh-CN" altLang="zh-CN" dirty="0"/>
              <a:t>跨文化领导不仅仅是一种幽默</a:t>
            </a:r>
            <a:r>
              <a:rPr lang="en-US" altLang="zh-CN" dirty="0"/>
              <a:t>,</a:t>
            </a:r>
            <a:r>
              <a:rPr lang="zh-CN" altLang="zh-CN" dirty="0"/>
              <a:t>更充斥在人们的各种行为实践中。</a:t>
            </a:r>
          </a:p>
          <a:p>
            <a:r>
              <a:rPr lang="zh-CN" altLang="zh-CN" dirty="0"/>
              <a:t>在全球化浪潮中诞生的跨文化领导者</a:t>
            </a:r>
            <a:r>
              <a:rPr lang="en-US" altLang="zh-CN" dirty="0"/>
              <a:t>,</a:t>
            </a:r>
            <a:r>
              <a:rPr lang="zh-CN" altLang="zh-CN" dirty="0"/>
              <a:t>不仅是驾驭新型文化环境的能手</a:t>
            </a:r>
            <a:r>
              <a:rPr lang="en-US" altLang="zh-CN" dirty="0"/>
              <a:t>,</a:t>
            </a:r>
            <a:r>
              <a:rPr lang="zh-CN" altLang="zh-CN" dirty="0"/>
              <a:t>而且还是吸收先进领导理念和黏合各种文化资源的巧匠。对于中国来说</a:t>
            </a:r>
            <a:r>
              <a:rPr lang="en-US" altLang="zh-CN" dirty="0"/>
              <a:t>,</a:t>
            </a:r>
            <a:r>
              <a:rPr lang="zh-CN" altLang="zh-CN" dirty="0"/>
              <a:t>这样的跨文化领导者显然是一种稀缺的资源。</a:t>
            </a:r>
          </a:p>
          <a:p>
            <a:endParaRPr lang="zh-CN" altLang="en-US" dirty="0"/>
          </a:p>
        </p:txBody>
      </p:sp>
    </p:spTree>
    <p:extLst>
      <p:ext uri="{BB962C8B-B14F-4D97-AF65-F5344CB8AC3E}">
        <p14:creationId xmlns:p14="http://schemas.microsoft.com/office/powerpoint/2010/main" val="3298043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9.1</a:t>
            </a:r>
            <a:r>
              <a:rPr lang="zh-CN" altLang="zh-CN" dirty="0">
                <a:effectLst/>
              </a:rPr>
              <a:t>　文化与跨文化领导</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9.1.2</a:t>
            </a:r>
            <a:r>
              <a:rPr lang="zh-CN" altLang="zh-CN" sz="2600" b="1" dirty="0">
                <a:latin typeface="黑体" panose="02010609060101010101" pitchFamily="49" charset="-122"/>
                <a:ea typeface="黑体" panose="02010609060101010101" pitchFamily="49" charset="-122"/>
              </a:rPr>
              <a:t>　文化的内涵</a:t>
            </a:r>
          </a:p>
          <a:p>
            <a:r>
              <a:rPr lang="zh-CN" altLang="zh-CN" dirty="0"/>
              <a:t>许多管理学家对文化比较一致的看法是</a:t>
            </a:r>
            <a:r>
              <a:rPr lang="en-US" altLang="zh-CN" dirty="0"/>
              <a:t>:</a:t>
            </a:r>
            <a:r>
              <a:rPr lang="zh-CN" altLang="zh-CN" dirty="0"/>
              <a:t>文化就是人们的生活方式和认识世界的方式。</a:t>
            </a:r>
          </a:p>
          <a:p>
            <a:r>
              <a:rPr lang="zh-CN" altLang="zh-CN" dirty="0"/>
              <a:t>从一般意义上说</a:t>
            </a:r>
            <a:r>
              <a:rPr lang="en-US" altLang="zh-CN" dirty="0"/>
              <a:t>,</a:t>
            </a:r>
            <a:r>
              <a:rPr lang="zh-CN" altLang="zh-CN" dirty="0"/>
              <a:t>文化可以定义和表示为人们的态度和行为</a:t>
            </a:r>
            <a:r>
              <a:rPr lang="en-US" altLang="zh-CN" dirty="0"/>
              <a:t>,</a:t>
            </a:r>
            <a:r>
              <a:rPr lang="zh-CN" altLang="zh-CN" dirty="0"/>
              <a:t>它是由一代代传下来的对于存在、价值和行动的共识。文化是由特定的群体成员共同形成的</a:t>
            </a:r>
            <a:r>
              <a:rPr lang="en-US" altLang="zh-CN" dirty="0"/>
              <a:t>,</a:t>
            </a:r>
            <a:r>
              <a:rPr lang="zh-CN" altLang="zh-CN" dirty="0"/>
              <a:t>它形成了社会与人们共同生活的基础。社会生活在很大程度上依赖于人们的共识</a:t>
            </a:r>
            <a:r>
              <a:rPr lang="en-US" altLang="zh-CN" dirty="0"/>
              <a:t>,</a:t>
            </a:r>
            <a:r>
              <a:rPr lang="zh-CN" altLang="zh-CN" dirty="0"/>
              <a:t>这种共识就构成了特定的文化。</a:t>
            </a:r>
          </a:p>
          <a:p>
            <a:endParaRPr lang="zh-CN" altLang="en-US" dirty="0"/>
          </a:p>
        </p:txBody>
      </p:sp>
    </p:spTree>
    <p:extLst>
      <p:ext uri="{BB962C8B-B14F-4D97-AF65-F5344CB8AC3E}">
        <p14:creationId xmlns:p14="http://schemas.microsoft.com/office/powerpoint/2010/main" val="3510109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9.1</a:t>
            </a:r>
            <a:r>
              <a:rPr lang="zh-CN" altLang="zh-CN" dirty="0">
                <a:effectLst/>
              </a:rPr>
              <a:t>　文化与跨文化领导</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9.1.3</a:t>
            </a:r>
            <a:r>
              <a:rPr lang="zh-CN" altLang="zh-CN" sz="2600" b="1" dirty="0">
                <a:latin typeface="黑体" panose="02010609060101010101" pitchFamily="49" charset="-122"/>
                <a:ea typeface="黑体" panose="02010609060101010101" pitchFamily="49" charset="-122"/>
              </a:rPr>
              <a:t>　跨文化领导的界定</a:t>
            </a:r>
          </a:p>
          <a:p>
            <a:r>
              <a:rPr lang="zh-CN" altLang="zh-CN" dirty="0"/>
              <a:t>什么是跨文化领导呢</a:t>
            </a:r>
            <a:r>
              <a:rPr lang="en-US" altLang="zh-CN" dirty="0"/>
              <a:t>?</a:t>
            </a:r>
            <a:r>
              <a:rPr lang="zh-CN" altLang="zh-CN" dirty="0"/>
              <a:t>有两种理解</a:t>
            </a:r>
            <a:r>
              <a:rPr lang="en-US" altLang="zh-CN" dirty="0"/>
              <a:t>:</a:t>
            </a:r>
            <a:r>
              <a:rPr lang="zh-CN" altLang="zh-CN" dirty="0"/>
              <a:t>一种是从组织的角度来理解跨文化领导</a:t>
            </a:r>
            <a:r>
              <a:rPr lang="en-US" altLang="zh-CN" dirty="0"/>
              <a:t>,</a:t>
            </a:r>
            <a:r>
              <a:rPr lang="zh-CN" altLang="zh-CN" dirty="0"/>
              <a:t>即跨文化领导就是领导者在由不同国籍、不同价值观念和不同文化背景的员工构成的组织中所实施的一种统领和协调的行为</a:t>
            </a:r>
            <a:r>
              <a:rPr lang="zh-CN" altLang="zh-CN" dirty="0" smtClean="0"/>
              <a:t>。</a:t>
            </a:r>
            <a:endParaRPr lang="en-US" altLang="zh-CN" dirty="0" smtClean="0"/>
          </a:p>
          <a:p>
            <a:r>
              <a:rPr lang="zh-CN" altLang="zh-CN" dirty="0" smtClean="0"/>
              <a:t>从</a:t>
            </a:r>
            <a:r>
              <a:rPr lang="zh-CN" altLang="zh-CN" dirty="0"/>
              <a:t>这个角度来说</a:t>
            </a:r>
            <a:r>
              <a:rPr lang="en-US" altLang="zh-CN" dirty="0"/>
              <a:t>,</a:t>
            </a:r>
            <a:r>
              <a:rPr lang="zh-CN" altLang="zh-CN" dirty="0"/>
              <a:t>跨文化领导是存在于跨国企业和跨国组织之中的。另外一种理解是从文化交流和文化变迁的角度</a:t>
            </a:r>
            <a:r>
              <a:rPr lang="en-US" altLang="zh-CN" dirty="0"/>
              <a:t>,</a:t>
            </a:r>
            <a:r>
              <a:rPr lang="zh-CN" altLang="zh-CN" dirty="0"/>
              <a:t>把跨文化领导视为适应全球化浪潮和服务世界性文化浪潮的一种新型领导活动。从这个角度来说</a:t>
            </a:r>
            <a:r>
              <a:rPr lang="en-US" altLang="zh-CN" dirty="0"/>
              <a:t>,</a:t>
            </a:r>
            <a:r>
              <a:rPr lang="zh-CN" altLang="zh-CN" dirty="0"/>
              <a:t>跨文化领导是考验领导者驾驭和适应文化挑战能力的一种独特现象。</a:t>
            </a:r>
          </a:p>
          <a:p>
            <a:endParaRPr lang="zh-CN" altLang="en-US" dirty="0"/>
          </a:p>
        </p:txBody>
      </p:sp>
    </p:spTree>
    <p:extLst>
      <p:ext uri="{BB962C8B-B14F-4D97-AF65-F5344CB8AC3E}">
        <p14:creationId xmlns:p14="http://schemas.microsoft.com/office/powerpoint/2010/main" val="111294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9.2</a:t>
            </a:r>
            <a:r>
              <a:rPr lang="zh-CN" altLang="zh-CN" dirty="0">
                <a:effectLst/>
              </a:rPr>
              <a:t>　领导力的跨文化延展</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9.2.1</a:t>
            </a:r>
            <a:r>
              <a:rPr lang="zh-CN" altLang="zh-CN" sz="2600" b="1" dirty="0">
                <a:latin typeface="黑体" panose="02010609060101010101" pitchFamily="49" charset="-122"/>
                <a:ea typeface="黑体" panose="02010609060101010101" pitchFamily="49" charset="-122"/>
              </a:rPr>
              <a:t>　跨文化领导的背景</a:t>
            </a:r>
          </a:p>
          <a:p>
            <a:r>
              <a:rPr lang="zh-CN" altLang="zh-CN" dirty="0"/>
              <a:t>商业的国际化是跨文化领导的主要背景。</a:t>
            </a:r>
          </a:p>
          <a:p>
            <a:r>
              <a:rPr lang="zh-CN" altLang="zh-CN" dirty="0"/>
              <a:t>特别是在全球化背景下</a:t>
            </a:r>
            <a:r>
              <a:rPr lang="en-US" altLang="zh-CN" dirty="0"/>
              <a:t>,</a:t>
            </a:r>
            <a:r>
              <a:rPr lang="zh-CN" altLang="zh-CN" dirty="0"/>
              <a:t>跨国公司的兴起更直接地为跨文化领导塑造了经济前提</a:t>
            </a:r>
            <a:r>
              <a:rPr lang="en-US" altLang="zh-CN" dirty="0"/>
              <a:t>,</a:t>
            </a:r>
            <a:r>
              <a:rPr lang="zh-CN" altLang="zh-CN" dirty="0"/>
              <a:t>强烈地召唤着为整个世界共享的商业文化所刺激的新型领导者的出现。这一新型的领导角色不仅包括商业领域的跨文化领导者</a:t>
            </a:r>
            <a:r>
              <a:rPr lang="en-US" altLang="zh-CN" dirty="0"/>
              <a:t>,</a:t>
            </a:r>
            <a:r>
              <a:rPr lang="zh-CN" altLang="zh-CN" dirty="0"/>
              <a:t>而且也包括政治和公共行政领域的跨文化领导者。因此</a:t>
            </a:r>
            <a:r>
              <a:rPr lang="en-US" altLang="zh-CN" dirty="0"/>
              <a:t>,</a:t>
            </a:r>
            <a:r>
              <a:rPr lang="zh-CN" altLang="zh-CN" dirty="0"/>
              <a:t>从这个意义上讲</a:t>
            </a:r>
            <a:r>
              <a:rPr lang="en-US" altLang="zh-CN" dirty="0"/>
              <a:t>,</a:t>
            </a:r>
            <a:r>
              <a:rPr lang="zh-CN" altLang="zh-CN" dirty="0"/>
              <a:t>跨文化领导是一个不可避免的过程。</a:t>
            </a:r>
          </a:p>
          <a:p>
            <a:endParaRPr lang="zh-CN" altLang="en-US" dirty="0"/>
          </a:p>
        </p:txBody>
      </p:sp>
    </p:spTree>
    <p:extLst>
      <p:ext uri="{BB962C8B-B14F-4D97-AF65-F5344CB8AC3E}">
        <p14:creationId xmlns:p14="http://schemas.microsoft.com/office/powerpoint/2010/main" val="19859347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9.2</a:t>
            </a:r>
            <a:r>
              <a:rPr lang="zh-CN" altLang="zh-CN" dirty="0">
                <a:effectLst/>
              </a:rPr>
              <a:t>　领导力的跨文化延展</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9.2.2</a:t>
            </a:r>
            <a:r>
              <a:rPr lang="zh-CN" altLang="zh-CN" sz="2600" b="1" dirty="0">
                <a:latin typeface="黑体" panose="02010609060101010101" pitchFamily="49" charset="-122"/>
                <a:ea typeface="黑体" panose="02010609060101010101" pitchFamily="49" charset="-122"/>
              </a:rPr>
              <a:t>　跨文化领导的不同维度</a:t>
            </a:r>
          </a:p>
          <a:p>
            <a:r>
              <a:rPr lang="en-US" altLang="zh-CN" dirty="0"/>
              <a:t>(1)</a:t>
            </a:r>
            <a:r>
              <a:rPr lang="zh-CN" altLang="zh-CN" dirty="0"/>
              <a:t>个人主义与集体主义</a:t>
            </a:r>
          </a:p>
          <a:p>
            <a:r>
              <a:rPr lang="en-US" altLang="zh-CN" dirty="0"/>
              <a:t>(2)</a:t>
            </a:r>
            <a:r>
              <a:rPr lang="zh-CN" altLang="zh-CN" dirty="0"/>
              <a:t>权力差距</a:t>
            </a:r>
          </a:p>
          <a:p>
            <a:r>
              <a:rPr lang="en-US" altLang="zh-CN" dirty="0"/>
              <a:t>(3)</a:t>
            </a:r>
            <a:r>
              <a:rPr lang="zh-CN" altLang="zh-CN" dirty="0"/>
              <a:t>不确定性的规避</a:t>
            </a:r>
          </a:p>
          <a:p>
            <a:r>
              <a:rPr lang="en-US" altLang="zh-CN" dirty="0"/>
              <a:t>(4)</a:t>
            </a:r>
            <a:r>
              <a:rPr lang="zh-CN" altLang="zh-CN" dirty="0"/>
              <a:t>价值观念的男性度与女性度</a:t>
            </a:r>
          </a:p>
        </p:txBody>
      </p:sp>
    </p:spTree>
    <p:extLst>
      <p:ext uri="{BB962C8B-B14F-4D97-AF65-F5344CB8AC3E}">
        <p14:creationId xmlns:p14="http://schemas.microsoft.com/office/powerpoint/2010/main" val="8254183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9.2</a:t>
            </a:r>
            <a:r>
              <a:rPr lang="zh-CN" altLang="zh-CN" dirty="0">
                <a:effectLst/>
              </a:rPr>
              <a:t>　领导力的跨文化延展</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9.2.3</a:t>
            </a:r>
            <a:r>
              <a:rPr lang="zh-CN" altLang="zh-CN" sz="2600" b="1" dirty="0">
                <a:latin typeface="黑体" panose="02010609060101010101" pitchFamily="49" charset="-122"/>
                <a:ea typeface="黑体" panose="02010609060101010101" pitchFamily="49" charset="-122"/>
              </a:rPr>
              <a:t>　跨文化领导的独特性</a:t>
            </a:r>
          </a:p>
          <a:p>
            <a:r>
              <a:rPr lang="zh-CN" altLang="zh-CN" dirty="0"/>
              <a:t>跨文化领导是一种追求知识的活动。</a:t>
            </a:r>
          </a:p>
          <a:p>
            <a:r>
              <a:rPr lang="zh-CN" altLang="zh-CN" dirty="0"/>
              <a:t>跨文化领导是一种在强化自我意识和尊重差异之间求取平衡的活动。</a:t>
            </a:r>
          </a:p>
          <a:p>
            <a:r>
              <a:rPr lang="zh-CN" altLang="zh-CN" dirty="0"/>
              <a:t>跨文化领导是一种要求高反馈的活动。</a:t>
            </a:r>
          </a:p>
          <a:p>
            <a:endParaRPr lang="zh-CN" altLang="en-US" dirty="0"/>
          </a:p>
        </p:txBody>
      </p:sp>
    </p:spTree>
    <p:extLst>
      <p:ext uri="{BB962C8B-B14F-4D97-AF65-F5344CB8AC3E}">
        <p14:creationId xmlns:p14="http://schemas.microsoft.com/office/powerpoint/2010/main" val="14637260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9.3</a:t>
            </a:r>
            <a:r>
              <a:rPr lang="zh-CN" altLang="zh-CN" dirty="0">
                <a:effectLst/>
              </a:rPr>
              <a:t>　跨文化领导的国际比较</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9.3.1</a:t>
            </a:r>
            <a:r>
              <a:rPr lang="zh-CN" altLang="zh-CN" sz="2600" b="1" dirty="0">
                <a:latin typeface="黑体" panose="02010609060101010101" pitchFamily="49" charset="-122"/>
                <a:ea typeface="黑体" panose="02010609060101010101" pitchFamily="49" charset="-122"/>
              </a:rPr>
              <a:t>　美国的领导文化及其模式</a:t>
            </a:r>
          </a:p>
          <a:p>
            <a:r>
              <a:rPr lang="zh-CN" altLang="zh-CN" dirty="0"/>
              <a:t>综上所述</a:t>
            </a:r>
            <a:r>
              <a:rPr lang="en-US" altLang="zh-CN" dirty="0"/>
              <a:t>,</a:t>
            </a:r>
            <a:r>
              <a:rPr lang="zh-CN" altLang="zh-CN" dirty="0"/>
              <a:t>美国的领导文化可以作如下描述</a:t>
            </a:r>
            <a:r>
              <a:rPr lang="en-US" altLang="zh-CN" dirty="0"/>
              <a:t>:</a:t>
            </a:r>
            <a:r>
              <a:rPr lang="zh-CN" altLang="zh-CN" dirty="0"/>
              <a:t>美国是一个高度实用主义的国家</a:t>
            </a:r>
            <a:r>
              <a:rPr lang="en-US" altLang="zh-CN" dirty="0"/>
              <a:t>,</a:t>
            </a:r>
            <a:r>
              <a:rPr lang="zh-CN" altLang="zh-CN" dirty="0"/>
              <a:t>强调利润最大化、组织效率和生产率。它是个人主义化和行动导向的国家</a:t>
            </a:r>
            <a:r>
              <a:rPr lang="en-US" altLang="zh-CN" dirty="0"/>
              <a:t>,</a:t>
            </a:r>
            <a:r>
              <a:rPr lang="zh-CN" altLang="zh-CN" dirty="0"/>
              <a:t>对风险具有高度的忍耐性</a:t>
            </a:r>
            <a:r>
              <a:rPr lang="en-US" altLang="zh-CN" dirty="0"/>
              <a:t>,</a:t>
            </a:r>
            <a:r>
              <a:rPr lang="zh-CN" altLang="zh-CN" dirty="0"/>
              <a:t>具有低程度的不确定性的规避倾向。美国属于高成就需求型</a:t>
            </a:r>
            <a:r>
              <a:rPr lang="en-US" altLang="zh-CN" dirty="0"/>
              <a:t>,</a:t>
            </a:r>
            <a:r>
              <a:rPr lang="zh-CN" altLang="zh-CN" dirty="0"/>
              <a:t>强调个人的自我成就</a:t>
            </a:r>
            <a:r>
              <a:rPr lang="en-US" altLang="zh-CN" dirty="0"/>
              <a:t>,</a:t>
            </a:r>
            <a:r>
              <a:rPr lang="zh-CN" altLang="zh-CN" dirty="0"/>
              <a:t>重视民主领导方式</a:t>
            </a:r>
            <a:r>
              <a:rPr lang="en-US" altLang="zh-CN" dirty="0"/>
              <a:t>,</a:t>
            </a:r>
            <a:r>
              <a:rPr lang="zh-CN" altLang="zh-CN" dirty="0"/>
              <a:t>倾向于集体决策和参与</a:t>
            </a:r>
            <a:r>
              <a:rPr lang="en-US" altLang="zh-CN" dirty="0"/>
              <a:t>,</a:t>
            </a:r>
            <a:r>
              <a:rPr lang="zh-CN" altLang="zh-CN" dirty="0"/>
              <a:t>权力距离很近</a:t>
            </a:r>
            <a:r>
              <a:rPr lang="en-US" altLang="zh-CN" dirty="0"/>
              <a:t>,</a:t>
            </a:r>
            <a:r>
              <a:rPr lang="zh-CN" altLang="zh-CN" dirty="0"/>
              <a:t>单向沟通方式是被否定的。男性化的指标是中等的</a:t>
            </a:r>
            <a:r>
              <a:rPr lang="en-US" altLang="zh-CN" dirty="0"/>
              <a:t>,</a:t>
            </a:r>
            <a:r>
              <a:rPr lang="zh-CN" altLang="zh-CN" dirty="0"/>
              <a:t>倾向于体贴人的、关系导向型的领导。美国人相信自我决断</a:t>
            </a:r>
            <a:r>
              <a:rPr lang="en-US" altLang="zh-CN" dirty="0"/>
              <a:t>,</a:t>
            </a:r>
            <a:r>
              <a:rPr lang="zh-CN" altLang="zh-CN" dirty="0"/>
              <a:t>决策是建立在精确的数据之上的</a:t>
            </a:r>
            <a:r>
              <a:rPr lang="en-US" altLang="zh-CN" dirty="0"/>
              <a:t>,</a:t>
            </a:r>
            <a:r>
              <a:rPr lang="zh-CN" altLang="zh-CN" dirty="0"/>
              <a:t>以功绩为基础的奖酬制度被认为是合适的。</a:t>
            </a:r>
          </a:p>
          <a:p>
            <a:r>
              <a:rPr lang="zh-CN" altLang="zh-CN" dirty="0"/>
              <a:t>美国领导者有强调领导行为和实际生产活动相区别的传统。</a:t>
            </a:r>
          </a:p>
          <a:p>
            <a:endParaRPr lang="zh-CN" altLang="en-US" dirty="0"/>
          </a:p>
        </p:txBody>
      </p:sp>
    </p:spTree>
    <p:extLst>
      <p:ext uri="{BB962C8B-B14F-4D97-AF65-F5344CB8AC3E}">
        <p14:creationId xmlns:p14="http://schemas.microsoft.com/office/powerpoint/2010/main" val="1804574027"/>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25</TotalTime>
  <Words>35</Words>
  <Application>Microsoft Office PowerPoint</Application>
  <PresentationFormat>全屏显示(4:3)</PresentationFormat>
  <Paragraphs>77</Paragraphs>
  <Slides>14</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14</vt:i4>
      </vt:variant>
    </vt:vector>
  </HeadingPairs>
  <TitlesOfParts>
    <vt:vector size="24" baseType="lpstr">
      <vt:lpstr>GungsuhChe</vt:lpstr>
      <vt:lpstr>黑体</vt:lpstr>
      <vt:lpstr>华文细黑</vt:lpstr>
      <vt:lpstr>华文中宋</vt:lpstr>
      <vt:lpstr>宋体</vt:lpstr>
      <vt:lpstr>Arial</vt:lpstr>
      <vt:lpstr>Calibri</vt:lpstr>
      <vt:lpstr>Times New Roman</vt:lpstr>
      <vt:lpstr>Office 主题</vt:lpstr>
      <vt:lpstr>默认设计模板</vt:lpstr>
      <vt:lpstr>PowerPoint 演示文稿</vt:lpstr>
      <vt:lpstr>目  录</vt:lpstr>
      <vt:lpstr>9.1　文化与跨文化领导</vt:lpstr>
      <vt:lpstr>9.1　文化与跨文化领导</vt:lpstr>
      <vt:lpstr>9.1　文化与跨文化领导</vt:lpstr>
      <vt:lpstr>9.2　领导力的跨文化延展</vt:lpstr>
      <vt:lpstr>9.2　领导力的跨文化延展</vt:lpstr>
      <vt:lpstr>9.2　领导力的跨文化延展</vt:lpstr>
      <vt:lpstr>9.3　跨文化领导的国际比较</vt:lpstr>
      <vt:lpstr>9.3　跨文化领导的国际比较</vt:lpstr>
      <vt:lpstr>9.3　跨文化领导的国际比较</vt:lpstr>
      <vt:lpstr>9.4　引领中国领导者走向世界</vt:lpstr>
      <vt:lpstr>9.4　引领中国领导者走向世界</vt:lpstr>
      <vt:lpstr>9.4　引领中国领导者走向世界</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Sunny Cao</dc:creator>
  <cp:lastModifiedBy>Admin</cp:lastModifiedBy>
  <cp:revision>11</cp:revision>
  <dcterms:created xsi:type="dcterms:W3CDTF">2017-01-20T01:43:06Z</dcterms:created>
  <dcterms:modified xsi:type="dcterms:W3CDTF">2017-03-12T12:43:22Z</dcterms:modified>
</cp:coreProperties>
</file>