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EE75F959-BDA8-42C9-9660-9B7FE37CF489}" type="slidenum">
              <a:rPr altLang="en-US"/>
              <a:pPr>
                <a:defRPr/>
              </a:pPr>
              <a:t>‹#›</a:t>
            </a:fld>
            <a:endParaRPr lang="zh-CN" altLang="en-US"/>
          </a:p>
        </p:txBody>
      </p:sp>
    </p:spTree>
    <p:extLst>
      <p:ext uri="{BB962C8B-B14F-4D97-AF65-F5344CB8AC3E}">
        <p14:creationId xmlns:p14="http://schemas.microsoft.com/office/powerpoint/2010/main" val="2129947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89623" y="260648"/>
            <a:ext cx="6534705" cy="6477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29207" y="1124744"/>
            <a:ext cx="8075241" cy="5256584"/>
          </a:xfrm>
        </p:spPr>
        <p:txBody>
          <a:bodyPr/>
          <a:lstStyle>
            <a:lvl1pPr algn="just">
              <a:defRPr/>
            </a:lvl1pPr>
            <a:lvl2pPr algn="just">
              <a:defRPr/>
            </a:lvl2pPr>
            <a:lvl3pPr algn="just">
              <a:defRPr/>
            </a:lvl3pPr>
            <a:lvl4pPr algn="just">
              <a:defRPr/>
            </a:lvl4pPr>
            <a:lvl5pPr algn="just">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A1E11646-68B9-467C-AC55-B59D6BE76929}" type="slidenum">
              <a:rPr altLang="en-US"/>
              <a:pPr>
                <a:defRPr/>
              </a:pPr>
              <a:t>‹#›</a:t>
            </a:fld>
            <a:endParaRPr lang="zh-CN" altLang="en-US"/>
          </a:p>
        </p:txBody>
      </p:sp>
    </p:spTree>
    <p:extLst>
      <p:ext uri="{BB962C8B-B14F-4D97-AF65-F5344CB8AC3E}">
        <p14:creationId xmlns:p14="http://schemas.microsoft.com/office/powerpoint/2010/main" val="2355415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829126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350079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标题占位符 1"/>
          <p:cNvSpPr>
            <a:spLocks noGrp="1" noChangeArrowheads="1"/>
          </p:cNvSpPr>
          <p:nvPr>
            <p:ph type="title" idx="4294967295"/>
          </p:nvPr>
        </p:nvSpPr>
        <p:spPr bwMode="auto">
          <a:xfrm>
            <a:off x="1017820" y="260648"/>
            <a:ext cx="6737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sym typeface="华文中宋" pitchFamily="2" charset="-122"/>
              </a:rPr>
              <a:t>单击此处编辑母版标题样式</a:t>
            </a:r>
          </a:p>
        </p:txBody>
      </p:sp>
      <p:sp>
        <p:nvSpPr>
          <p:cNvPr id="1028" name="文本占位符 2"/>
          <p:cNvSpPr>
            <a:spLocks noGrp="1" noChangeArrowheads="1"/>
          </p:cNvSpPr>
          <p:nvPr>
            <p:ph type="body" idx="4294967295"/>
          </p:nvPr>
        </p:nvSpPr>
        <p:spPr bwMode="auto">
          <a:xfrm>
            <a:off x="395536" y="1052736"/>
            <a:ext cx="835292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单击此处编辑母版标题样式</a:t>
            </a:r>
          </a:p>
        </p:txBody>
      </p:sp>
      <p:sp>
        <p:nvSpPr>
          <p:cNvPr id="2053" name="日期占位符 3"/>
          <p:cNvSpPr>
            <a:spLocks noGrp="1"/>
          </p:cNvSpPr>
          <p:nvPr>
            <p:ph type="dt" sz="half" idx="2"/>
          </p:nvPr>
        </p:nvSpPr>
        <p:spPr>
          <a:xfrm>
            <a:off x="457200" y="6356350"/>
            <a:ext cx="2133600" cy="365125"/>
          </a:xfrm>
          <a:prstGeom prst="rect">
            <a:avLst/>
          </a:prstGeom>
          <a:noFill/>
          <a:ln w="9525">
            <a:noFill/>
            <a:miter/>
          </a:ln>
        </p:spPr>
        <p:txBody>
          <a:bodyPr vert="horz" wrap="square" anchor="ctr"/>
          <a:lstStyle>
            <a:lvl1pPr eaLnBrk="1" hangingPunct="1">
              <a:buFont typeface="Arial" panose="020B0604020202020204" pitchFamily="34" charset="0"/>
              <a:buNone/>
              <a:defRPr sz="1200" noProof="1">
                <a:solidFill>
                  <a:srgbClr val="898989"/>
                </a:solidFill>
                <a:latin typeface="华文细黑" pitchFamily="2" charset="-122"/>
                <a:ea typeface="宋体" charset="-122"/>
                <a:sym typeface="华文细黑" pitchFamily="2" charset="-122"/>
              </a:defRPr>
            </a:lvl1pPr>
          </a:lstStyle>
          <a:p>
            <a:pPr fontAlgn="base">
              <a:spcBef>
                <a:spcPct val="0"/>
              </a:spcBef>
              <a:spcAft>
                <a:spcPct val="0"/>
              </a:spcAft>
              <a:defRPr/>
            </a:pPr>
            <a:endParaRPr lang="zh-CN" altLang="en-US"/>
          </a:p>
        </p:txBody>
      </p:sp>
      <p:sp>
        <p:nvSpPr>
          <p:cNvPr id="2054" name="页脚占位符 4"/>
          <p:cNvSpPr>
            <a:spLocks noGrp="1"/>
          </p:cNvSpPr>
          <p:nvPr>
            <p:ph type="ftr" sz="quarter" idx="3"/>
          </p:nvPr>
        </p:nvSpPr>
        <p:spPr>
          <a:xfrm>
            <a:off x="3124200" y="6356350"/>
            <a:ext cx="2895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noProof="1">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fontAlgn="base">
              <a:spcBef>
                <a:spcPct val="0"/>
              </a:spcBef>
              <a:spcAft>
                <a:spcPct val="0"/>
              </a:spcAft>
              <a:defRPr/>
            </a:pPr>
            <a:endParaRPr lang="zh-CN" altLang="zh-CN"/>
          </a:p>
        </p:txBody>
      </p:sp>
      <p:sp>
        <p:nvSpPr>
          <p:cNvPr id="2055" name="灯片编号占位符 5"/>
          <p:cNvSpPr>
            <a:spLocks noGrp="1"/>
          </p:cNvSpPr>
          <p:nvPr>
            <p:ph type="sldNum" sz="quarter" idx="4"/>
          </p:nvPr>
        </p:nvSpPr>
        <p:spPr>
          <a:xfrm>
            <a:off x="6553200" y="6356350"/>
            <a:ext cx="2133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noProof="1" smtClean="0">
                <a:solidFill>
                  <a:srgbClr val="898989"/>
                </a:solidFill>
                <a:latin typeface="华文细黑" pitchFamily="2" charset="-122"/>
                <a:sym typeface="华文细黑" pitchFamily="2" charset="-122"/>
              </a:defRPr>
            </a:lvl1pPr>
          </a:lstStyle>
          <a:p>
            <a:pPr fontAlgn="base">
              <a:spcBef>
                <a:spcPct val="0"/>
              </a:spcBef>
              <a:spcAft>
                <a:spcPct val="0"/>
              </a:spcAft>
              <a:defRPr/>
            </a:pPr>
            <a:fld id="{5D49B110-1728-47C6-B082-304D17FF2B0E}" type="slidenum">
              <a:rPr altLang="en-US"/>
              <a:pPr fontAlgn="base">
                <a:spcBef>
                  <a:spcPct val="0"/>
                </a:spcBef>
                <a:spcAft>
                  <a:spcPct val="0"/>
                </a:spcAft>
                <a:defRPr/>
              </a:pPr>
              <a:t>‹#›</a:t>
            </a:fld>
            <a:endParaRPr lang="zh-CN" altLang="en-US"/>
          </a:p>
        </p:txBody>
      </p:sp>
      <p:pic>
        <p:nvPicPr>
          <p:cNvPr id="1032" name="Picture 13" descr="c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499225"/>
            <a:ext cx="2413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Users\Cao\AppData\Roaming\Tencent\Users\744749695\QQ\WinTemp\RichOle\6WAEI9JU@3Y5(0[D4C`(1LA.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 y="0"/>
            <a:ext cx="1007747" cy="90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796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0" rtl="0" eaLnBrk="0" fontAlgn="base" hangingPunct="0">
        <a:spcBef>
          <a:spcPct val="0"/>
        </a:spcBef>
        <a:spcAft>
          <a:spcPct val="0"/>
        </a:spcAft>
        <a:buFont typeface="Arial" pitchFamily="34" charset="0"/>
        <a:defRPr sz="2000" b="1" kern="1200">
          <a:solidFill>
            <a:schemeClr val="tx1"/>
          </a:solidFill>
          <a:latin typeface="华文细黑" panose="02010600040101010101" pitchFamily="2" charset="-122"/>
          <a:ea typeface="华文细黑" panose="02010600040101010101" pitchFamily="2" charset="-122"/>
          <a:cs typeface="+mj-cs"/>
          <a:sym typeface="华文中宋" pitchFamily="2" charset="-122"/>
        </a:defRPr>
      </a:lvl1pPr>
      <a:lvl2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2pPr>
      <a:lvl3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3pPr>
      <a:lvl4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4pPr>
      <a:lvl5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5pPr>
      <a:lvl6pPr marL="4572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6pPr>
      <a:lvl7pPr marL="9144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7pPr>
      <a:lvl8pPr marL="13716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8pPr>
      <a:lvl9pPr marL="18288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9pPr>
    </p:titleStyle>
    <p:bodyStyle>
      <a:lvl1pPr marL="342900" indent="-342900" algn="just" defTabSz="0" rtl="0" eaLnBrk="0" fontAlgn="base" hangingPunct="0">
        <a:lnSpc>
          <a:spcPct val="135000"/>
        </a:lnSpc>
        <a:spcBef>
          <a:spcPct val="20000"/>
        </a:spcBef>
        <a:spcAft>
          <a:spcPct val="0"/>
        </a:spcAft>
        <a:buFont typeface="Arial" pitchFamily="34" charset="0"/>
        <a:buChar char="•"/>
        <a:defRPr kern="1200">
          <a:solidFill>
            <a:schemeClr val="tx1"/>
          </a:solidFill>
          <a:latin typeface="+mn-lt"/>
          <a:ea typeface="+mn-ea"/>
          <a:cs typeface="+mn-cs"/>
          <a:sym typeface="Calibri" pitchFamily="34" charset="0"/>
        </a:defRPr>
      </a:lvl1pPr>
      <a:lvl2pPr marL="742950" lvl="1" indent="-285750" algn="l" defTabSz="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lvl="2" indent="-228600" algn="l" defTabSz="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lvl="3"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lvl="4"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lvl="5"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6pPr>
      <a:lvl7pPr marL="2971800" lvl="6"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7pPr>
      <a:lvl8pPr marL="3429000" lvl="7"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8pPr>
      <a:lvl9pPr marL="3886200" lvl="8"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9pPr>
    </p:bodyStyle>
    <p:otherStyle>
      <a:lvl1pPr marL="0" lvl="0"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1331640" y="260648"/>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457200" y="1270000"/>
            <a:ext cx="81470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750"/>
            <a:ext cx="1331638" cy="104298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1052737"/>
            <a:ext cx="9143998" cy="101643"/>
          </a:xfrm>
          <a:prstGeom prst="rect">
            <a:avLst/>
          </a:prstGeom>
        </p:spPr>
      </p:pic>
    </p:spTree>
    <p:extLst>
      <p:ext uri="{BB962C8B-B14F-4D97-AF65-F5344CB8AC3E}">
        <p14:creationId xmlns:p14="http://schemas.microsoft.com/office/powerpoint/2010/main" val="2491478265"/>
      </p:ext>
    </p:extLst>
  </p:cSld>
  <p:clrMap bg1="lt1" tx1="dk1" bg2="lt2" tx2="dk2" accent1="accent1" accent2="accent2" accent3="accent3" accent4="accent4" accent5="accent5" accent6="accent6" hlink="hlink" folHlink="folHlink"/>
  <p:sldLayoutIdLst>
    <p:sldLayoutId id="2147483664" r:id="rId1"/>
  </p:sldLayoutIdLst>
  <p:txStyles>
    <p:titleStyle>
      <a:lvl1pPr algn="l" rtl="0" eaLnBrk="0" fontAlgn="base" hangingPunct="0">
        <a:spcBef>
          <a:spcPct val="0"/>
        </a:spcBef>
        <a:spcAft>
          <a:spcPct val="0"/>
        </a:spcAft>
        <a:defRPr sz="2300" b="1">
          <a:solidFill>
            <a:schemeClr val="tx1"/>
          </a:solidFill>
          <a:effectLst>
            <a:outerShdw blurRad="38100" dist="38100" dir="2700000" algn="tl">
              <a:srgbClr val="000000">
                <a:alpha val="43137"/>
              </a:srgbClr>
            </a:outerShdw>
          </a:effectLst>
          <a:latin typeface="华文细黑" panose="02010600040101010101"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79512" y="2854677"/>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第</a:t>
            </a:r>
            <a:r>
              <a:rPr lang="en-US"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4</a:t>
            </a: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章　领导力的发展</a:t>
            </a:r>
            <a:endParaRPr lang="zh-CN"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2" name="组合 11"/>
          <p:cNvGrpSpPr/>
          <p:nvPr/>
        </p:nvGrpSpPr>
        <p:grpSpPr>
          <a:xfrm>
            <a:off x="0" y="0"/>
            <a:ext cx="9144000" cy="6858000"/>
            <a:chOff x="0" y="0"/>
            <a:chExt cx="9144000" cy="685800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89040"/>
              <a:ext cx="9144000" cy="3068960"/>
            </a:xfrm>
            <a:prstGeom prst="rect">
              <a:avLst/>
            </a:prstGeom>
          </p:spPr>
        </p:pic>
        <p:grpSp>
          <p:nvGrpSpPr>
            <p:cNvPr id="11" name="组合 10"/>
            <p:cNvGrpSpPr/>
            <p:nvPr/>
          </p:nvGrpSpPr>
          <p:grpSpPr>
            <a:xfrm>
              <a:off x="0" y="0"/>
              <a:ext cx="9144000" cy="1507410"/>
              <a:chOff x="0" y="0"/>
              <a:chExt cx="9144000" cy="150741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265088"/>
                <a:ext cx="6732240" cy="45055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91680" cy="150741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95" y="830557"/>
                <a:ext cx="8016205" cy="676853"/>
              </a:xfrm>
              <a:prstGeom prst="rect">
                <a:avLst/>
              </a:prstGeom>
            </p:spPr>
          </p:pic>
        </p:grpSp>
      </p:grpSp>
      <p:sp>
        <p:nvSpPr>
          <p:cNvPr id="13" name="矩形 12"/>
          <p:cNvSpPr/>
          <p:nvPr/>
        </p:nvSpPr>
        <p:spPr>
          <a:xfrm>
            <a:off x="-79467" y="922553"/>
            <a:ext cx="4982454" cy="387286"/>
          </a:xfrm>
          <a:prstGeom prst="rect">
            <a:avLst/>
          </a:prstGeom>
        </p:spPr>
        <p:txBody>
          <a:bodyPr wrap="none">
            <a:spAutoFit/>
          </a:bodyPr>
          <a:lstStyle/>
          <a:p>
            <a:pPr algn="ctr">
              <a:lnSpc>
                <a:spcPts val="2275"/>
              </a:lnSpc>
            </a:pP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第二篇　开发</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如何发展领导力</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zh-CN" sz="16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03597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4.3.2</a:t>
            </a:r>
            <a:r>
              <a:rPr lang="zh-CN" altLang="zh-CN" sz="2600" b="1" dirty="0">
                <a:latin typeface="黑体" panose="02010609060101010101" pitchFamily="49" charset="-122"/>
                <a:ea typeface="黑体" panose="02010609060101010101" pitchFamily="49" charset="-122"/>
              </a:rPr>
              <a:t>　领导力评估与储备盘点</a:t>
            </a:r>
          </a:p>
          <a:p>
            <a:pPr marL="0" indent="0">
              <a:buNone/>
            </a:pPr>
            <a:r>
              <a:rPr lang="en-US" altLang="zh-CN" sz="2200" b="1" dirty="0">
                <a:latin typeface="楷体" panose="02010609060101010101" pitchFamily="49" charset="-122"/>
                <a:ea typeface="楷体" panose="02010609060101010101" pitchFamily="49" charset="-122"/>
              </a:rPr>
              <a:t>4.3.2.1</a:t>
            </a:r>
            <a:r>
              <a:rPr lang="zh-CN" altLang="zh-CN" sz="2200" b="1" dirty="0">
                <a:latin typeface="楷体" panose="02010609060101010101" pitchFamily="49" charset="-122"/>
                <a:ea typeface="楷体" panose="02010609060101010101" pitchFamily="49" charset="-122"/>
              </a:rPr>
              <a:t>　领导力评估</a:t>
            </a:r>
          </a:p>
          <a:p>
            <a:r>
              <a:rPr lang="en-US" altLang="zh-CN" dirty="0"/>
              <a:t>(1)</a:t>
            </a:r>
            <a:r>
              <a:rPr lang="zh-CN" altLang="zh-CN" dirty="0"/>
              <a:t>自我评价</a:t>
            </a:r>
          </a:p>
          <a:p>
            <a:r>
              <a:rPr lang="en-US" altLang="zh-CN" dirty="0"/>
              <a:t>(2)</a:t>
            </a:r>
            <a:r>
              <a:rPr lang="zh-CN" altLang="zh-CN" dirty="0"/>
              <a:t>同事的评价</a:t>
            </a:r>
          </a:p>
          <a:p>
            <a:r>
              <a:rPr lang="en-US" altLang="zh-CN" dirty="0"/>
              <a:t>(3)</a:t>
            </a:r>
            <a:r>
              <a:rPr lang="zh-CN" altLang="zh-CN" dirty="0"/>
              <a:t>下属的评价</a:t>
            </a:r>
          </a:p>
          <a:p>
            <a:r>
              <a:rPr lang="en-US" altLang="zh-CN" dirty="0"/>
              <a:t>(4)</a:t>
            </a:r>
            <a:r>
              <a:rPr lang="zh-CN" altLang="zh-CN" dirty="0"/>
              <a:t>客户的评价</a:t>
            </a:r>
          </a:p>
          <a:p>
            <a:r>
              <a:rPr lang="en-US" altLang="zh-CN" dirty="0"/>
              <a:t>(5)</a:t>
            </a:r>
            <a:r>
              <a:rPr lang="zh-CN" altLang="zh-CN" dirty="0"/>
              <a:t>主管的评价</a:t>
            </a:r>
          </a:p>
          <a:p>
            <a:r>
              <a:rPr lang="en-US" altLang="zh-CN" dirty="0"/>
              <a:t>(6)</a:t>
            </a:r>
            <a:r>
              <a:rPr lang="zh-CN" altLang="zh-CN" dirty="0"/>
              <a:t>多主管、矩阵式的评价</a:t>
            </a:r>
          </a:p>
        </p:txBody>
      </p:sp>
    </p:spTree>
    <p:extLst>
      <p:ext uri="{BB962C8B-B14F-4D97-AF65-F5344CB8AC3E}">
        <p14:creationId xmlns:p14="http://schemas.microsoft.com/office/powerpoint/2010/main" val="1965412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4.3.2.2</a:t>
            </a:r>
            <a:r>
              <a:rPr lang="zh-CN" altLang="zh-CN" sz="2200" b="1" dirty="0">
                <a:latin typeface="楷体" panose="02010609060101010101" pitchFamily="49" charset="-122"/>
                <a:ea typeface="楷体" panose="02010609060101010101" pitchFamily="49" charset="-122"/>
              </a:rPr>
              <a:t>　发现领导力缺口</a:t>
            </a:r>
          </a:p>
          <a:p>
            <a:pPr marL="0" indent="0">
              <a:buNone/>
            </a:pPr>
            <a:r>
              <a:rPr lang="zh-CN" altLang="zh-CN" dirty="0"/>
              <a:t>●　企业员工对领导力的满意程度较低。</a:t>
            </a:r>
          </a:p>
          <a:p>
            <a:pPr marL="0" indent="0">
              <a:buNone/>
            </a:pPr>
            <a:r>
              <a:rPr lang="zh-CN" altLang="zh-CN" dirty="0"/>
              <a:t>●　管理层薪酬增长幅度高于其他岗位薪酬的增幅。</a:t>
            </a:r>
          </a:p>
          <a:p>
            <a:pPr marL="0" indent="0">
              <a:buNone/>
            </a:pPr>
            <a:r>
              <a:rPr lang="zh-CN" altLang="zh-CN" dirty="0"/>
              <a:t>●　管理层离职率居高不下。</a:t>
            </a:r>
          </a:p>
          <a:p>
            <a:r>
              <a:rPr lang="zh-CN" altLang="zh-CN" dirty="0"/>
              <a:t>对于以上的问题</a:t>
            </a:r>
            <a:r>
              <a:rPr lang="en-US" altLang="zh-CN" dirty="0"/>
              <a:t>,</a:t>
            </a:r>
            <a:r>
              <a:rPr lang="zh-CN" altLang="zh-CN" dirty="0"/>
              <a:t>据我们分析</a:t>
            </a:r>
            <a:r>
              <a:rPr lang="en-US" altLang="zh-CN" dirty="0"/>
              <a:t>,</a:t>
            </a:r>
            <a:r>
              <a:rPr lang="zh-CN" altLang="zh-CN" dirty="0"/>
              <a:t>有以下几个主要原因</a:t>
            </a:r>
            <a:r>
              <a:rPr lang="en-US" altLang="zh-CN" dirty="0"/>
              <a:t>:(1)</a:t>
            </a:r>
            <a:r>
              <a:rPr lang="zh-CN" altLang="zh-CN" dirty="0"/>
              <a:t>市场对具有领导能力的管理人才需求量大</a:t>
            </a:r>
            <a:r>
              <a:rPr lang="en-US" altLang="zh-CN" dirty="0"/>
              <a:t>;(2)</a:t>
            </a:r>
            <a:r>
              <a:rPr lang="zh-CN" altLang="zh-CN" dirty="0"/>
              <a:t>对企业经营管理人才的能力要求越来越高</a:t>
            </a:r>
            <a:r>
              <a:rPr lang="en-US" altLang="zh-CN" dirty="0"/>
              <a:t>;(3)</a:t>
            </a:r>
            <a:r>
              <a:rPr lang="zh-CN" altLang="zh-CN" dirty="0"/>
              <a:t>相对旺盛的需求</a:t>
            </a:r>
            <a:r>
              <a:rPr lang="en-US" altLang="zh-CN" dirty="0"/>
              <a:t>,</a:t>
            </a:r>
            <a:r>
              <a:rPr lang="zh-CN" altLang="zh-CN" dirty="0"/>
              <a:t>市场上合格高级管理人才供应明显滞后。</a:t>
            </a:r>
          </a:p>
          <a:p>
            <a:endParaRPr lang="zh-CN" altLang="en-US" dirty="0"/>
          </a:p>
        </p:txBody>
      </p:sp>
    </p:spTree>
    <p:extLst>
      <p:ext uri="{BB962C8B-B14F-4D97-AF65-F5344CB8AC3E}">
        <p14:creationId xmlns:p14="http://schemas.microsoft.com/office/powerpoint/2010/main" val="555290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4.3.3</a:t>
            </a:r>
            <a:r>
              <a:rPr lang="zh-CN" altLang="zh-CN" sz="2600" b="1" dirty="0">
                <a:latin typeface="黑体" panose="02010609060101010101" pitchFamily="49" charset="-122"/>
                <a:ea typeface="黑体" panose="02010609060101010101" pitchFamily="49" charset="-122"/>
              </a:rPr>
              <a:t>　构建领导力发展平台</a:t>
            </a:r>
          </a:p>
          <a:p>
            <a:pPr marL="0" indent="0">
              <a:buNone/>
            </a:pPr>
            <a:r>
              <a:rPr lang="en-US" altLang="zh-CN" sz="2200" b="1" dirty="0">
                <a:latin typeface="楷体" panose="02010609060101010101" pitchFamily="49" charset="-122"/>
                <a:ea typeface="楷体" panose="02010609060101010101" pitchFamily="49" charset="-122"/>
              </a:rPr>
              <a:t>4.3.3.1</a:t>
            </a:r>
            <a:r>
              <a:rPr lang="zh-CN" altLang="zh-CN" sz="2200" b="1" dirty="0">
                <a:latin typeface="楷体" panose="02010609060101010101" pitchFamily="49" charset="-122"/>
                <a:ea typeface="楷体" panose="02010609060101010101" pitchFamily="49" charset="-122"/>
              </a:rPr>
              <a:t>　构建个人发展平台</a:t>
            </a:r>
          </a:p>
          <a:p>
            <a:pPr marL="0" indent="0">
              <a:buNone/>
            </a:pPr>
            <a:r>
              <a:rPr lang="en-US" altLang="zh-CN" sz="2200" b="1" dirty="0">
                <a:latin typeface="楷体" panose="02010609060101010101" pitchFamily="49" charset="-122"/>
                <a:ea typeface="楷体" panose="02010609060101010101" pitchFamily="49" charset="-122"/>
              </a:rPr>
              <a:t>4.3.3.2</a:t>
            </a:r>
            <a:r>
              <a:rPr lang="zh-CN" altLang="zh-CN" sz="2200" b="1" dirty="0">
                <a:latin typeface="楷体" panose="02010609060101010101" pitchFamily="49" charset="-122"/>
                <a:ea typeface="楷体" panose="02010609060101010101" pitchFamily="49" charset="-122"/>
              </a:rPr>
              <a:t>　构建组织发展平台</a:t>
            </a:r>
          </a:p>
          <a:p>
            <a:pPr marL="0" indent="0">
              <a:buNone/>
            </a:pPr>
            <a:r>
              <a:rPr lang="en-US" altLang="zh-CN" sz="2200" b="1" dirty="0">
                <a:latin typeface="楷体" panose="02010609060101010101" pitchFamily="49" charset="-122"/>
                <a:ea typeface="楷体" panose="02010609060101010101" pitchFamily="49" charset="-122"/>
              </a:rPr>
              <a:t>4.3.3.3</a:t>
            </a:r>
            <a:r>
              <a:rPr lang="zh-CN" altLang="zh-CN" sz="2200" b="1" dirty="0">
                <a:latin typeface="楷体" panose="02010609060101010101" pitchFamily="49" charset="-122"/>
                <a:ea typeface="楷体" panose="02010609060101010101" pitchFamily="49" charset="-122"/>
              </a:rPr>
              <a:t>　领导力发展结构与流程</a:t>
            </a:r>
          </a:p>
          <a:p>
            <a:endParaRPr lang="zh-CN" altLang="en-US" dirty="0"/>
          </a:p>
        </p:txBody>
      </p:sp>
    </p:spTree>
    <p:extLst>
      <p:ext uri="{BB962C8B-B14F-4D97-AF65-F5344CB8AC3E}">
        <p14:creationId xmlns:p14="http://schemas.microsoft.com/office/powerpoint/2010/main" val="4291214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endParaRPr lang="zh-CN" altLang="en-US" dirty="0"/>
          </a:p>
        </p:txBody>
      </p:sp>
      <p:sp>
        <p:nvSpPr>
          <p:cNvPr id="3" name="内容占位符 2"/>
          <p:cNvSpPr>
            <a:spLocks noGrp="1"/>
          </p:cNvSpPr>
          <p:nvPr>
            <p:ph idx="1"/>
          </p:nvPr>
        </p:nvSpPr>
        <p:spPr/>
        <p:txBody>
          <a:bodyPr/>
          <a:lstStyle/>
          <a:p>
            <a:pPr marL="0" indent="0">
              <a:lnSpc>
                <a:spcPct val="114000"/>
              </a:lnSpc>
              <a:buNone/>
            </a:pPr>
            <a:r>
              <a:rPr lang="en-US" altLang="zh-CN" sz="2600" b="1" dirty="0">
                <a:latin typeface="黑体" panose="02010609060101010101" pitchFamily="49" charset="-122"/>
                <a:ea typeface="黑体" panose="02010609060101010101" pitchFamily="49" charset="-122"/>
              </a:rPr>
              <a:t>4.3.4</a:t>
            </a:r>
            <a:r>
              <a:rPr lang="zh-CN" altLang="zh-CN" sz="2600" b="1" dirty="0">
                <a:latin typeface="黑体" panose="02010609060101010101" pitchFamily="49" charset="-122"/>
                <a:ea typeface="黑体" panose="02010609060101010101" pitchFamily="49" charset="-122"/>
              </a:rPr>
              <a:t>　衡量与奖惩领导力绩效</a:t>
            </a:r>
          </a:p>
          <a:p>
            <a:pPr marL="0" indent="0">
              <a:lnSpc>
                <a:spcPct val="114000"/>
              </a:lnSpc>
              <a:buNone/>
            </a:pPr>
            <a:r>
              <a:rPr lang="en-US" altLang="zh-CN" sz="2200" b="1" dirty="0">
                <a:latin typeface="楷体" panose="02010609060101010101" pitchFamily="49" charset="-122"/>
                <a:ea typeface="楷体" panose="02010609060101010101" pitchFamily="49" charset="-122"/>
              </a:rPr>
              <a:t>4.3.4.1</a:t>
            </a:r>
            <a:r>
              <a:rPr lang="zh-CN" altLang="zh-CN" sz="2200" b="1" dirty="0">
                <a:latin typeface="楷体" panose="02010609060101010101" pitchFamily="49" charset="-122"/>
                <a:ea typeface="楷体" panose="02010609060101010101" pitchFamily="49" charset="-122"/>
              </a:rPr>
              <a:t>　认识领导力绩效的特点与意义</a:t>
            </a:r>
          </a:p>
          <a:p>
            <a:pPr>
              <a:lnSpc>
                <a:spcPct val="114000"/>
              </a:lnSpc>
            </a:pPr>
            <a:r>
              <a:rPr lang="en-US" altLang="zh-CN" dirty="0"/>
              <a:t>(1)</a:t>
            </a:r>
            <a:r>
              <a:rPr lang="zh-CN" altLang="zh-CN" dirty="0"/>
              <a:t>领导力绩效概述</a:t>
            </a:r>
          </a:p>
          <a:p>
            <a:pPr>
              <a:lnSpc>
                <a:spcPct val="114000"/>
              </a:lnSpc>
            </a:pPr>
            <a:r>
              <a:rPr lang="en-US" altLang="zh-CN" dirty="0"/>
              <a:t>(2)</a:t>
            </a:r>
            <a:r>
              <a:rPr lang="zh-CN" altLang="zh-CN" dirty="0"/>
              <a:t>领导力绩效的特点</a:t>
            </a:r>
          </a:p>
          <a:p>
            <a:pPr>
              <a:lnSpc>
                <a:spcPct val="114000"/>
              </a:lnSpc>
            </a:pPr>
            <a:r>
              <a:rPr lang="en-US" altLang="zh-CN" dirty="0"/>
              <a:t>(3)</a:t>
            </a:r>
            <a:r>
              <a:rPr lang="zh-CN" altLang="zh-CN" dirty="0"/>
              <a:t>领导力绩效的</a:t>
            </a:r>
            <a:r>
              <a:rPr lang="zh-CN" altLang="zh-CN" dirty="0" smtClean="0"/>
              <a:t>意义</a:t>
            </a:r>
            <a:endParaRPr lang="en-US" altLang="zh-CN" dirty="0" smtClean="0"/>
          </a:p>
          <a:p>
            <a:pPr>
              <a:lnSpc>
                <a:spcPct val="114000"/>
              </a:lnSpc>
            </a:pPr>
            <a:endParaRPr lang="zh-CN" altLang="zh-CN" sz="900" dirty="0"/>
          </a:p>
          <a:p>
            <a:pPr marL="0" indent="0">
              <a:lnSpc>
                <a:spcPct val="114000"/>
              </a:lnSpc>
              <a:buNone/>
            </a:pPr>
            <a:r>
              <a:rPr lang="en-US" altLang="zh-CN" sz="2200" b="1" dirty="0">
                <a:latin typeface="楷体" panose="02010609060101010101" pitchFamily="49" charset="-122"/>
                <a:ea typeface="楷体" panose="02010609060101010101" pitchFamily="49" charset="-122"/>
              </a:rPr>
              <a:t>4.3.4.2</a:t>
            </a:r>
            <a:r>
              <a:rPr lang="zh-CN" altLang="zh-CN" sz="2200" b="1" dirty="0">
                <a:latin typeface="楷体" panose="02010609060101010101" pitchFamily="49" charset="-122"/>
                <a:ea typeface="楷体" panose="02010609060101010101" pitchFamily="49" charset="-122"/>
              </a:rPr>
              <a:t>　提高领导力绩效的基本途径和方法 </a:t>
            </a:r>
          </a:p>
          <a:p>
            <a:pPr>
              <a:lnSpc>
                <a:spcPct val="114000"/>
              </a:lnSpc>
            </a:pPr>
            <a:r>
              <a:rPr lang="en-US" altLang="zh-CN" dirty="0"/>
              <a:t>(1)</a:t>
            </a:r>
            <a:r>
              <a:rPr lang="zh-CN" altLang="zh-CN" dirty="0"/>
              <a:t>端正认识</a:t>
            </a:r>
            <a:r>
              <a:rPr lang="en-US" altLang="zh-CN" dirty="0"/>
              <a:t>,</a:t>
            </a:r>
            <a:r>
              <a:rPr lang="zh-CN" altLang="zh-CN" dirty="0"/>
              <a:t>更新观念</a:t>
            </a:r>
          </a:p>
          <a:p>
            <a:pPr>
              <a:lnSpc>
                <a:spcPct val="114000"/>
              </a:lnSpc>
            </a:pPr>
            <a:r>
              <a:rPr lang="en-US" altLang="zh-CN" dirty="0"/>
              <a:t>(2)</a:t>
            </a:r>
            <a:r>
              <a:rPr lang="zh-CN" altLang="zh-CN" dirty="0"/>
              <a:t>提高素质</a:t>
            </a:r>
            <a:r>
              <a:rPr lang="en-US" altLang="zh-CN" dirty="0"/>
              <a:t>,</a:t>
            </a:r>
            <a:r>
              <a:rPr lang="zh-CN" altLang="zh-CN" dirty="0"/>
              <a:t>改进作风</a:t>
            </a:r>
          </a:p>
          <a:p>
            <a:pPr>
              <a:lnSpc>
                <a:spcPct val="114000"/>
              </a:lnSpc>
            </a:pPr>
            <a:r>
              <a:rPr lang="en-US" altLang="zh-CN" dirty="0"/>
              <a:t>(3)</a:t>
            </a:r>
            <a:r>
              <a:rPr lang="zh-CN" altLang="zh-CN" dirty="0"/>
              <a:t>改革体制</a:t>
            </a:r>
            <a:r>
              <a:rPr lang="en-US" altLang="zh-CN" dirty="0"/>
              <a:t>,</a:t>
            </a:r>
            <a:r>
              <a:rPr lang="zh-CN" altLang="zh-CN" dirty="0"/>
              <a:t>优化环境</a:t>
            </a:r>
          </a:p>
          <a:p>
            <a:pPr>
              <a:lnSpc>
                <a:spcPct val="114000"/>
              </a:lnSpc>
            </a:pPr>
            <a:r>
              <a:rPr lang="en-US" altLang="zh-CN" dirty="0"/>
              <a:t>(4)</a:t>
            </a:r>
            <a:r>
              <a:rPr lang="zh-CN" altLang="zh-CN" dirty="0"/>
              <a:t>恪尽职守</a:t>
            </a:r>
            <a:r>
              <a:rPr lang="en-US" altLang="zh-CN" dirty="0"/>
              <a:t>,</a:t>
            </a:r>
            <a:r>
              <a:rPr lang="zh-CN" altLang="zh-CN" dirty="0"/>
              <a:t>履行职能</a:t>
            </a:r>
          </a:p>
          <a:p>
            <a:pPr>
              <a:lnSpc>
                <a:spcPct val="114000"/>
              </a:lnSpc>
            </a:pPr>
            <a:r>
              <a:rPr lang="en-US" altLang="zh-CN" dirty="0"/>
              <a:t>(5)</a:t>
            </a:r>
            <a:r>
              <a:rPr lang="zh-CN" altLang="zh-CN" dirty="0"/>
              <a:t>科学领导</a:t>
            </a:r>
            <a:r>
              <a:rPr lang="en-US" altLang="zh-CN" dirty="0"/>
              <a:t>,</a:t>
            </a:r>
            <a:r>
              <a:rPr lang="zh-CN" altLang="zh-CN" dirty="0"/>
              <a:t>注重方法</a:t>
            </a:r>
          </a:p>
          <a:p>
            <a:pPr>
              <a:lnSpc>
                <a:spcPct val="114000"/>
              </a:lnSpc>
            </a:pPr>
            <a:r>
              <a:rPr lang="en-US" altLang="zh-CN" dirty="0"/>
              <a:t>(6)</a:t>
            </a:r>
            <a:r>
              <a:rPr lang="zh-CN" altLang="zh-CN" dirty="0"/>
              <a:t>考评绩效</a:t>
            </a:r>
            <a:r>
              <a:rPr lang="en-US" altLang="zh-CN" dirty="0"/>
              <a:t>,</a:t>
            </a:r>
            <a:r>
              <a:rPr lang="zh-CN" altLang="zh-CN" dirty="0"/>
              <a:t>不断创新</a:t>
            </a:r>
          </a:p>
          <a:p>
            <a:pPr>
              <a:lnSpc>
                <a:spcPct val="114000"/>
              </a:lnSpc>
            </a:pPr>
            <a:endParaRPr lang="zh-CN" altLang="en-US" dirty="0"/>
          </a:p>
        </p:txBody>
      </p:sp>
    </p:spTree>
    <p:extLst>
      <p:ext uri="{BB962C8B-B14F-4D97-AF65-F5344CB8AC3E}">
        <p14:creationId xmlns:p14="http://schemas.microsoft.com/office/powerpoint/2010/main" val="2895309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4.3.4.3</a:t>
            </a:r>
            <a:r>
              <a:rPr lang="zh-CN" altLang="zh-CN" sz="2200" b="1" dirty="0">
                <a:latin typeface="楷体" panose="02010609060101010101" pitchFamily="49" charset="-122"/>
                <a:ea typeface="楷体" panose="02010609060101010101" pitchFamily="49" charset="-122"/>
              </a:rPr>
              <a:t>　建立领导力绩效考评体系的原则</a:t>
            </a:r>
          </a:p>
          <a:p>
            <a:r>
              <a:rPr lang="en-US" altLang="zh-CN" dirty="0"/>
              <a:t>(1)</a:t>
            </a:r>
            <a:r>
              <a:rPr lang="zh-CN" altLang="zh-CN" dirty="0"/>
              <a:t>价值导向原则</a:t>
            </a:r>
          </a:p>
          <a:p>
            <a:r>
              <a:rPr lang="en-US" altLang="zh-CN" dirty="0"/>
              <a:t>(2)</a:t>
            </a:r>
            <a:r>
              <a:rPr lang="zh-CN" altLang="zh-CN" dirty="0"/>
              <a:t>合法性原则</a:t>
            </a:r>
          </a:p>
          <a:p>
            <a:r>
              <a:rPr lang="en-US" altLang="zh-CN" dirty="0"/>
              <a:t>(3)</a:t>
            </a:r>
            <a:r>
              <a:rPr lang="zh-CN" altLang="zh-CN" dirty="0"/>
              <a:t>职能依据原则</a:t>
            </a:r>
          </a:p>
          <a:p>
            <a:r>
              <a:rPr lang="en-US" altLang="zh-CN" dirty="0"/>
              <a:t>(4)</a:t>
            </a:r>
            <a:r>
              <a:rPr lang="zh-CN" altLang="zh-CN" dirty="0"/>
              <a:t>公众满意原则</a:t>
            </a:r>
          </a:p>
          <a:p>
            <a:endParaRPr lang="zh-CN" altLang="en-US" dirty="0"/>
          </a:p>
        </p:txBody>
      </p:sp>
    </p:spTree>
    <p:extLst>
      <p:ext uri="{BB962C8B-B14F-4D97-AF65-F5344CB8AC3E}">
        <p14:creationId xmlns:p14="http://schemas.microsoft.com/office/powerpoint/2010/main" val="3058476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grpSp>
        <p:nvGrpSpPr>
          <p:cNvPr id="4" name="Group 4"/>
          <p:cNvGrpSpPr>
            <a:grpSpLocks/>
          </p:cNvGrpSpPr>
          <p:nvPr/>
        </p:nvGrpSpPr>
        <p:grpSpPr bwMode="auto">
          <a:xfrm>
            <a:off x="2283172" y="2996952"/>
            <a:ext cx="4737100" cy="508000"/>
            <a:chOff x="0" y="0"/>
            <a:chExt cx="2984" cy="320"/>
          </a:xfrm>
        </p:grpSpPr>
        <p:sp>
          <p:nvSpPr>
            <p:cNvPr id="5" name="AutoShape 5"/>
            <p:cNvSpPr>
              <a:spLocks noChangeArrowheads="1"/>
            </p:cNvSpPr>
            <p:nvPr/>
          </p:nvSpPr>
          <p:spPr bwMode="auto">
            <a:xfrm>
              <a:off x="200"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4.1</a:t>
              </a:r>
              <a:r>
                <a:rPr lang="zh-CN" altLang="en-US" b="1" dirty="0">
                  <a:solidFill>
                    <a:srgbClr val="000000"/>
                  </a:solidFill>
                </a:rPr>
                <a:t>　领导力的演变</a:t>
              </a:r>
              <a:endParaRPr lang="en-US" altLang="zh-CN" b="1" dirty="0">
                <a:solidFill>
                  <a:srgbClr val="000000"/>
                </a:solidFill>
              </a:endParaRPr>
            </a:p>
          </p:txBody>
        </p:sp>
        <p:grpSp>
          <p:nvGrpSpPr>
            <p:cNvPr id="6" name="Group 6"/>
            <p:cNvGrpSpPr>
              <a:grpSpLocks/>
            </p:cNvGrpSpPr>
            <p:nvPr/>
          </p:nvGrpSpPr>
          <p:grpSpPr bwMode="auto">
            <a:xfrm>
              <a:off x="0" y="56"/>
              <a:ext cx="240" cy="240"/>
              <a:chOff x="0" y="0"/>
              <a:chExt cx="1615" cy="1615"/>
            </a:xfrm>
          </p:grpSpPr>
          <p:sp>
            <p:nvSpPr>
              <p:cNvPr id="7" name="Oval 7"/>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 name="Oval 8"/>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Oval 9"/>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Oval 10"/>
              <p:cNvSpPr>
                <a:spLocks noChangeArrowheads="1"/>
              </p:cNvSpPr>
              <p:nvPr/>
            </p:nvSpPr>
            <p:spPr bwMode="auto">
              <a:xfrm>
                <a:off x="176" y="176"/>
                <a:ext cx="1262" cy="1264"/>
              </a:xfrm>
              <a:prstGeom prst="ellipse">
                <a:avLst/>
              </a:prstGeom>
              <a:gradFill rotWithShape="1">
                <a:gsLst>
                  <a:gs pos="0">
                    <a:srgbClr val="0000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 name="Oval 11"/>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 name="Oval 12"/>
              <p:cNvSpPr>
                <a:spLocks noChangeArrowheads="1"/>
              </p:cNvSpPr>
              <p:nvPr/>
            </p:nvSpPr>
            <p:spPr bwMode="auto">
              <a:xfrm>
                <a:off x="259" y="259"/>
                <a:ext cx="1096" cy="1098"/>
              </a:xfrm>
              <a:prstGeom prst="ellipse">
                <a:avLst/>
              </a:prstGeom>
              <a:gradFill rotWithShape="1">
                <a:gsLst>
                  <a:gs pos="0">
                    <a:srgbClr val="FFCC00"/>
                  </a:gs>
                  <a:gs pos="100000">
                    <a:srgbClr val="7C6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13" name="Group 13"/>
          <p:cNvGrpSpPr>
            <a:grpSpLocks/>
          </p:cNvGrpSpPr>
          <p:nvPr/>
        </p:nvGrpSpPr>
        <p:grpSpPr bwMode="auto">
          <a:xfrm>
            <a:off x="2283172" y="3766889"/>
            <a:ext cx="4724400" cy="508000"/>
            <a:chOff x="0" y="0"/>
            <a:chExt cx="2976" cy="320"/>
          </a:xfrm>
        </p:grpSpPr>
        <p:sp>
          <p:nvSpPr>
            <p:cNvPr id="14" name="AutoShape 14"/>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folHlink"/>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4.2</a:t>
              </a:r>
              <a:r>
                <a:rPr lang="zh-CN" altLang="en-US" b="1" dirty="0">
                  <a:solidFill>
                    <a:srgbClr val="000000"/>
                  </a:solidFill>
                </a:rPr>
                <a:t>　领导力的评估</a:t>
              </a:r>
              <a:endParaRPr lang="en-US" altLang="zh-CN" b="1" dirty="0">
                <a:solidFill>
                  <a:srgbClr val="000000"/>
                </a:solidFill>
              </a:endParaRPr>
            </a:p>
          </p:txBody>
        </p:sp>
        <p:grpSp>
          <p:nvGrpSpPr>
            <p:cNvPr id="15" name="Group 15"/>
            <p:cNvGrpSpPr>
              <a:grpSpLocks/>
            </p:cNvGrpSpPr>
            <p:nvPr/>
          </p:nvGrpSpPr>
          <p:grpSpPr bwMode="auto">
            <a:xfrm>
              <a:off x="0" y="67"/>
              <a:ext cx="240" cy="240"/>
              <a:chOff x="0" y="0"/>
              <a:chExt cx="1615" cy="1615"/>
            </a:xfrm>
          </p:grpSpPr>
          <p:sp>
            <p:nvSpPr>
              <p:cNvPr id="16" name="Oval 16"/>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7" name="Oval 17"/>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8" name="Oval 18"/>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9" name="Oval 19"/>
              <p:cNvSpPr>
                <a:spLocks noChangeArrowheads="1"/>
              </p:cNvSpPr>
              <p:nvPr/>
            </p:nvSpPr>
            <p:spPr bwMode="auto">
              <a:xfrm>
                <a:off x="176" y="176"/>
                <a:ext cx="1262" cy="1264"/>
              </a:xfrm>
              <a:prstGeom prst="ellipse">
                <a:avLst/>
              </a:prstGeom>
              <a:gradFill rotWithShape="1">
                <a:gsLst>
                  <a:gs pos="0">
                    <a:srgbClr val="000000"/>
                  </a:gs>
                  <a:gs pos="100000">
                    <a:srgbClr val="48BE6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0" name="Oval 20"/>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1" name="Oval 21"/>
              <p:cNvSpPr>
                <a:spLocks noChangeArrowheads="1"/>
              </p:cNvSpPr>
              <p:nvPr/>
            </p:nvSpPr>
            <p:spPr bwMode="auto">
              <a:xfrm>
                <a:off x="259" y="259"/>
                <a:ext cx="1096" cy="1098"/>
              </a:xfrm>
              <a:prstGeom prst="ellipse">
                <a:avLst/>
              </a:prstGeom>
              <a:gradFill rotWithShape="1">
                <a:gsLst>
                  <a:gs pos="0">
                    <a:srgbClr val="48BE67"/>
                  </a:gs>
                  <a:gs pos="100000">
                    <a:srgbClr val="235C3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40" name="Group 40"/>
          <p:cNvGrpSpPr>
            <a:grpSpLocks/>
          </p:cNvGrpSpPr>
          <p:nvPr/>
        </p:nvGrpSpPr>
        <p:grpSpPr bwMode="auto">
          <a:xfrm>
            <a:off x="2283172" y="4579689"/>
            <a:ext cx="4718050" cy="508000"/>
            <a:chOff x="0" y="0"/>
            <a:chExt cx="2972" cy="320"/>
          </a:xfrm>
        </p:grpSpPr>
        <p:sp>
          <p:nvSpPr>
            <p:cNvPr id="41" name="AutoShape 41"/>
            <p:cNvSpPr>
              <a:spLocks noChangeArrowheads="1"/>
            </p:cNvSpPr>
            <p:nvPr/>
          </p:nvSpPr>
          <p:spPr bwMode="auto">
            <a:xfrm>
              <a:off x="188"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smtClean="0">
                  <a:solidFill>
                    <a:srgbClr val="000000"/>
                  </a:solidFill>
                </a:rPr>
                <a:t>4.3</a:t>
              </a:r>
              <a:r>
                <a:rPr lang="zh-CN" altLang="en-US" b="1" dirty="0">
                  <a:solidFill>
                    <a:srgbClr val="000000"/>
                  </a:solidFill>
                </a:rPr>
                <a:t>　领导力的体系</a:t>
              </a:r>
              <a:endParaRPr lang="en-US" altLang="zh-CN" b="1" dirty="0">
                <a:solidFill>
                  <a:srgbClr val="000000"/>
                </a:solidFill>
              </a:endParaRPr>
            </a:p>
          </p:txBody>
        </p:sp>
        <p:grpSp>
          <p:nvGrpSpPr>
            <p:cNvPr id="42" name="Group 42"/>
            <p:cNvGrpSpPr>
              <a:grpSpLocks/>
            </p:cNvGrpSpPr>
            <p:nvPr/>
          </p:nvGrpSpPr>
          <p:grpSpPr bwMode="auto">
            <a:xfrm>
              <a:off x="0" y="31"/>
              <a:ext cx="224" cy="240"/>
              <a:chOff x="0" y="0"/>
              <a:chExt cx="1615" cy="1615"/>
            </a:xfrm>
          </p:grpSpPr>
          <p:sp>
            <p:nvSpPr>
              <p:cNvPr id="43" name="Oval 43"/>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4" name="Oval 44"/>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5" name="Oval 45"/>
              <p:cNvSpPr>
                <a:spLocks noChangeArrowheads="1"/>
              </p:cNvSpPr>
              <p:nvPr/>
            </p:nvSpPr>
            <p:spPr bwMode="auto">
              <a:xfrm>
                <a:off x="173" y="175"/>
                <a:ext cx="1262"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Oval 46"/>
              <p:cNvSpPr>
                <a:spLocks noChangeArrowheads="1"/>
              </p:cNvSpPr>
              <p:nvPr/>
            </p:nvSpPr>
            <p:spPr bwMode="auto">
              <a:xfrm>
                <a:off x="176" y="176"/>
                <a:ext cx="1262" cy="1264"/>
              </a:xfrm>
              <a:prstGeom prst="ellipse">
                <a:avLst/>
              </a:prstGeom>
              <a:gradFill rotWithShape="1">
                <a:gsLst>
                  <a:gs pos="0">
                    <a:srgbClr val="000000"/>
                  </a:gs>
                  <a:gs pos="100000">
                    <a:srgbClr val="E35E2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7" name="Oval 47"/>
              <p:cNvSpPr>
                <a:spLocks noChangeArrowheads="1"/>
              </p:cNvSpPr>
              <p:nvPr/>
            </p:nvSpPr>
            <p:spPr bwMode="auto">
              <a:xfrm>
                <a:off x="260" y="256"/>
                <a:ext cx="1096"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Oval 48"/>
              <p:cNvSpPr>
                <a:spLocks noChangeArrowheads="1"/>
              </p:cNvSpPr>
              <p:nvPr/>
            </p:nvSpPr>
            <p:spPr bwMode="auto">
              <a:xfrm>
                <a:off x="259" y="259"/>
                <a:ext cx="1096" cy="1098"/>
              </a:xfrm>
              <a:prstGeom prst="ellipse">
                <a:avLst/>
              </a:prstGeom>
              <a:gradFill rotWithShape="1">
                <a:gsLst>
                  <a:gs pos="0">
                    <a:srgbClr val="E35E23"/>
                  </a:gs>
                  <a:gs pos="100000">
                    <a:srgbClr val="6E2E1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spTree>
    <p:extLst>
      <p:ext uri="{BB962C8B-B14F-4D97-AF65-F5344CB8AC3E}">
        <p14:creationId xmlns:p14="http://schemas.microsoft.com/office/powerpoint/2010/main" val="1286266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4.1</a:t>
            </a:r>
            <a:r>
              <a:rPr lang="zh-CN" altLang="zh-CN" dirty="0">
                <a:effectLst/>
              </a:rPr>
              <a:t>　领导力的演变</a:t>
            </a:r>
          </a:p>
        </p:txBody>
      </p:sp>
      <p:sp>
        <p:nvSpPr>
          <p:cNvPr id="3" name="内容占位符 2"/>
          <p:cNvSpPr>
            <a:spLocks noGrp="1"/>
          </p:cNvSpPr>
          <p:nvPr>
            <p:ph idx="1"/>
          </p:nvPr>
        </p:nvSpPr>
        <p:spPr>
          <a:xfrm>
            <a:off x="385192" y="1340768"/>
            <a:ext cx="8507288"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4.1.1</a:t>
            </a:r>
            <a:r>
              <a:rPr lang="zh-CN" altLang="zh-CN" sz="2600" b="1" dirty="0">
                <a:latin typeface="黑体" panose="02010609060101010101" pitchFamily="49" charset="-122"/>
                <a:ea typeface="黑体" panose="02010609060101010101" pitchFamily="49" charset="-122"/>
              </a:rPr>
              <a:t>　初创期领导力的演变</a:t>
            </a:r>
          </a:p>
          <a:p>
            <a:r>
              <a:rPr lang="zh-CN" altLang="zh-CN" dirty="0"/>
              <a:t>这个阶段是企业的初级发展阶段</a:t>
            </a:r>
            <a:r>
              <a:rPr lang="en-US" altLang="zh-CN" dirty="0"/>
              <a:t>,</a:t>
            </a:r>
            <a:r>
              <a:rPr lang="zh-CN" altLang="zh-CN" dirty="0"/>
              <a:t>其面临着各种各样的考验</a:t>
            </a:r>
            <a:r>
              <a:rPr lang="en-US" altLang="zh-CN" dirty="0"/>
              <a:t>,</a:t>
            </a:r>
            <a:r>
              <a:rPr lang="zh-CN" altLang="zh-CN" dirty="0"/>
              <a:t>最大的是生存问题。</a:t>
            </a:r>
          </a:p>
          <a:p>
            <a:r>
              <a:rPr lang="zh-CN" altLang="zh-CN" dirty="0"/>
              <a:t>领导力在企业初期这样一个大部分依靠“人心齐聚”解决存活问题的特别时期</a:t>
            </a:r>
            <a:r>
              <a:rPr lang="en-US" altLang="zh-CN" dirty="0"/>
              <a:t>,</a:t>
            </a:r>
            <a:r>
              <a:rPr lang="zh-CN" altLang="zh-CN" dirty="0"/>
              <a:t>亲情化的处理是必需的。但这与家族式管理又有区别</a:t>
            </a:r>
            <a:r>
              <a:rPr lang="en-US" altLang="zh-CN" dirty="0"/>
              <a:t>,</a:t>
            </a:r>
            <a:r>
              <a:rPr lang="zh-CN" altLang="zh-CN" dirty="0"/>
              <a:t>事实上</a:t>
            </a:r>
            <a:r>
              <a:rPr lang="en-US" altLang="zh-CN" dirty="0"/>
              <a:t>,</a:t>
            </a:r>
            <a:r>
              <a:rPr lang="zh-CN" altLang="zh-CN" dirty="0"/>
              <a:t>进入发展期的企业领导力风格最重要的转变也是为了避免家族式管理风格</a:t>
            </a:r>
            <a:r>
              <a:rPr lang="en-US" altLang="zh-CN" dirty="0"/>
              <a:t>,</a:t>
            </a:r>
            <a:r>
              <a:rPr lang="zh-CN" altLang="zh-CN" dirty="0"/>
              <a:t>为企业建立、健全管理系统作出铺垫。</a:t>
            </a:r>
          </a:p>
          <a:p>
            <a:endParaRPr lang="zh-CN" altLang="en-US" dirty="0"/>
          </a:p>
        </p:txBody>
      </p:sp>
    </p:spTree>
    <p:extLst>
      <p:ext uri="{BB962C8B-B14F-4D97-AF65-F5344CB8AC3E}">
        <p14:creationId xmlns:p14="http://schemas.microsoft.com/office/powerpoint/2010/main" val="419965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4.1</a:t>
            </a:r>
            <a:r>
              <a:rPr lang="zh-CN" altLang="zh-CN" dirty="0">
                <a:effectLst/>
              </a:rPr>
              <a:t>　领导力的演变</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4.1.2</a:t>
            </a:r>
            <a:r>
              <a:rPr lang="zh-CN" altLang="zh-CN" sz="2600" b="1" dirty="0">
                <a:latin typeface="黑体" panose="02010609060101010101" pitchFamily="49" charset="-122"/>
                <a:ea typeface="黑体" panose="02010609060101010101" pitchFamily="49" charset="-122"/>
              </a:rPr>
              <a:t>　发展期领导力的演变 </a:t>
            </a:r>
          </a:p>
          <a:p>
            <a:r>
              <a:rPr lang="zh-CN" altLang="zh-CN" dirty="0"/>
              <a:t>此阶段是企业制度以及文化体系逐渐形成的重要时期</a:t>
            </a:r>
            <a:r>
              <a:rPr lang="en-US" altLang="zh-CN" dirty="0"/>
              <a:t>,</a:t>
            </a:r>
            <a:r>
              <a:rPr lang="zh-CN" altLang="zh-CN" dirty="0"/>
              <a:t>而领导力风格在此阶段的变化也是最大的。这时候的企业已经度过了生死存亡的考验时期</a:t>
            </a:r>
            <a:r>
              <a:rPr lang="en-US" altLang="zh-CN" dirty="0"/>
              <a:t>,</a:t>
            </a:r>
            <a:r>
              <a:rPr lang="zh-CN" altLang="zh-CN" dirty="0"/>
              <a:t>逐渐被市场接纳与认可。这也就导致了领导者在管理企业时</a:t>
            </a:r>
            <a:r>
              <a:rPr lang="en-US" altLang="zh-CN" dirty="0"/>
              <a:t>,</a:t>
            </a:r>
            <a:r>
              <a:rPr lang="zh-CN" altLang="zh-CN" dirty="0"/>
              <a:t>领导力风格从亲情化、人性化的风格逐渐向制度化、体系化转变。</a:t>
            </a:r>
          </a:p>
          <a:p>
            <a:r>
              <a:rPr lang="zh-CN" altLang="zh-CN" dirty="0"/>
              <a:t>在企业的发展期中</a:t>
            </a:r>
            <a:r>
              <a:rPr lang="en-US" altLang="zh-CN" dirty="0"/>
              <a:t>,</a:t>
            </a:r>
            <a:r>
              <a:rPr lang="zh-CN" altLang="zh-CN" dirty="0"/>
              <a:t>领导力风格的转变是伴随着企业发展而进行的长期的过程</a:t>
            </a:r>
            <a:r>
              <a:rPr lang="en-US" altLang="zh-CN" dirty="0"/>
              <a:t>,</a:t>
            </a:r>
            <a:r>
              <a:rPr lang="zh-CN" altLang="zh-CN" dirty="0"/>
              <a:t>只有这样</a:t>
            </a:r>
            <a:r>
              <a:rPr lang="en-US" altLang="zh-CN" dirty="0"/>
              <a:t>,</a:t>
            </a:r>
            <a:r>
              <a:rPr lang="zh-CN" altLang="zh-CN" dirty="0"/>
              <a:t>才不会给走向成熟期的企业留下隐患。</a:t>
            </a:r>
          </a:p>
          <a:p>
            <a:endParaRPr lang="zh-CN" altLang="en-US" dirty="0"/>
          </a:p>
        </p:txBody>
      </p:sp>
    </p:spTree>
    <p:extLst>
      <p:ext uri="{BB962C8B-B14F-4D97-AF65-F5344CB8AC3E}">
        <p14:creationId xmlns:p14="http://schemas.microsoft.com/office/powerpoint/2010/main" val="1129791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4.1</a:t>
            </a:r>
            <a:r>
              <a:rPr lang="zh-CN" altLang="zh-CN" dirty="0">
                <a:effectLst/>
              </a:rPr>
              <a:t>　领导力的演变</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4.1.3</a:t>
            </a:r>
            <a:r>
              <a:rPr lang="zh-CN" altLang="zh-CN" sz="2600" b="1" dirty="0">
                <a:latin typeface="黑体" panose="02010609060101010101" pitchFamily="49" charset="-122"/>
                <a:ea typeface="黑体" panose="02010609060101010101" pitchFamily="49" charset="-122"/>
              </a:rPr>
              <a:t>　成熟期领导力的演变</a:t>
            </a:r>
          </a:p>
          <a:p>
            <a:r>
              <a:rPr lang="zh-CN" altLang="zh-CN" dirty="0"/>
              <a:t>随着企业的不断发展和成长</a:t>
            </a:r>
            <a:r>
              <a:rPr lang="en-US" altLang="zh-CN" dirty="0"/>
              <a:t>,</a:t>
            </a:r>
            <a:r>
              <a:rPr lang="zh-CN" altLang="zh-CN" dirty="0"/>
              <a:t>管理所占的比重逐步增加</a:t>
            </a:r>
            <a:r>
              <a:rPr lang="en-US" altLang="zh-CN" dirty="0"/>
              <a:t>,</a:t>
            </a:r>
            <a:r>
              <a:rPr lang="zh-CN" altLang="zh-CN" dirty="0"/>
              <a:t>在进入最漫长的成熟期后</a:t>
            </a:r>
            <a:r>
              <a:rPr lang="en-US" altLang="zh-CN" dirty="0"/>
              <a:t>,</a:t>
            </a:r>
            <a:r>
              <a:rPr lang="zh-CN" altLang="zh-CN" dirty="0"/>
              <a:t>通常认为管理的比重将超过领导而占据更重要的地位。</a:t>
            </a:r>
          </a:p>
          <a:p>
            <a:r>
              <a:rPr lang="zh-CN" altLang="zh-CN" dirty="0"/>
              <a:t>也正是由于创业期和成长期相对过短</a:t>
            </a:r>
            <a:r>
              <a:rPr lang="en-US" altLang="zh-CN" dirty="0"/>
              <a:t>,</a:t>
            </a:r>
            <a:r>
              <a:rPr lang="zh-CN" altLang="zh-CN" dirty="0"/>
              <a:t>成熟期较长</a:t>
            </a:r>
            <a:r>
              <a:rPr lang="en-US" altLang="zh-CN" dirty="0"/>
              <a:t>,</a:t>
            </a:r>
            <a:r>
              <a:rPr lang="zh-CN" altLang="zh-CN" dirty="0"/>
              <a:t>于是在这一阶段</a:t>
            </a:r>
            <a:r>
              <a:rPr lang="en-US" altLang="zh-CN" dirty="0"/>
              <a:t>,</a:t>
            </a:r>
            <a:r>
              <a:rPr lang="zh-CN" altLang="zh-CN" dirty="0"/>
              <a:t>企业的领导力风格已经完全演变成为制度化、格式化</a:t>
            </a:r>
            <a:r>
              <a:rPr lang="en-US" altLang="zh-CN" dirty="0"/>
              <a:t>,</a:t>
            </a:r>
            <a:r>
              <a:rPr lang="zh-CN" altLang="zh-CN" dirty="0"/>
              <a:t>伴随整套完善的体系在企业中运行</a:t>
            </a:r>
            <a:r>
              <a:rPr lang="en-US" altLang="zh-CN" dirty="0"/>
              <a:t>,</a:t>
            </a:r>
            <a:r>
              <a:rPr lang="zh-CN" altLang="zh-CN" dirty="0"/>
              <a:t>直到最终走向衰退期。</a:t>
            </a:r>
          </a:p>
          <a:p>
            <a:endParaRPr lang="zh-CN" altLang="en-US" dirty="0"/>
          </a:p>
        </p:txBody>
      </p:sp>
    </p:spTree>
    <p:extLst>
      <p:ext uri="{BB962C8B-B14F-4D97-AF65-F5344CB8AC3E}">
        <p14:creationId xmlns:p14="http://schemas.microsoft.com/office/powerpoint/2010/main" val="957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4.2</a:t>
            </a:r>
            <a:r>
              <a:rPr lang="zh-CN" altLang="zh-CN" dirty="0">
                <a:effectLst/>
              </a:rPr>
              <a:t>　领导力的评估</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4.2.1</a:t>
            </a:r>
            <a:r>
              <a:rPr lang="zh-CN" altLang="zh-CN" sz="2600" b="1" dirty="0">
                <a:latin typeface="黑体" panose="02010609060101010101" pitchFamily="49" charset="-122"/>
                <a:ea typeface="黑体" panose="02010609060101010101" pitchFamily="49" charset="-122"/>
              </a:rPr>
              <a:t>　领导力评估的内容与意义</a:t>
            </a:r>
          </a:p>
          <a:p>
            <a:r>
              <a:rPr lang="zh-CN" altLang="zh-CN" dirty="0"/>
              <a:t>从中国实践来看</a:t>
            </a:r>
            <a:r>
              <a:rPr lang="en-US" altLang="zh-CN" dirty="0"/>
              <a:t>,</a:t>
            </a:r>
            <a:r>
              <a:rPr lang="zh-CN" altLang="zh-CN" dirty="0"/>
              <a:t>领导力评估的内容一般可以从德、能、勤、绩方面来考虑</a:t>
            </a:r>
            <a:r>
              <a:rPr lang="en-US" altLang="zh-CN" dirty="0"/>
              <a:t>:</a:t>
            </a:r>
            <a:r>
              <a:rPr lang="zh-CN" altLang="zh-CN" dirty="0"/>
              <a:t>对领导者之“德”的测评</a:t>
            </a:r>
            <a:r>
              <a:rPr lang="en-US" altLang="zh-CN" dirty="0"/>
              <a:t>,</a:t>
            </a:r>
            <a:r>
              <a:rPr lang="zh-CN" altLang="zh-CN" dirty="0"/>
              <a:t>即对领导者的道德、品质、作风、修养等方面的测评</a:t>
            </a:r>
            <a:r>
              <a:rPr lang="en-US" altLang="zh-CN" dirty="0"/>
              <a:t>;</a:t>
            </a:r>
            <a:r>
              <a:rPr lang="zh-CN" altLang="zh-CN" dirty="0"/>
              <a:t>对领导者之“能”的测评</a:t>
            </a:r>
            <a:r>
              <a:rPr lang="en-US" altLang="zh-CN" dirty="0"/>
              <a:t>,</a:t>
            </a:r>
            <a:r>
              <a:rPr lang="zh-CN" altLang="zh-CN" dirty="0"/>
              <a:t>即对领导者的文化程度、业务水平、工作能力以及身体素质与心理素质等方面的测评</a:t>
            </a:r>
            <a:r>
              <a:rPr lang="en-US" altLang="zh-CN" dirty="0"/>
              <a:t>;</a:t>
            </a:r>
            <a:r>
              <a:rPr lang="zh-CN" altLang="zh-CN" dirty="0"/>
              <a:t>对领导者之“勤”的测评</a:t>
            </a:r>
            <a:r>
              <a:rPr lang="en-US" altLang="zh-CN" dirty="0"/>
              <a:t>,</a:t>
            </a:r>
            <a:r>
              <a:rPr lang="zh-CN" altLang="zh-CN" dirty="0"/>
              <a:t>即对领导者的事业心与工作态度的测评</a:t>
            </a:r>
            <a:r>
              <a:rPr lang="en-US" altLang="zh-CN" dirty="0"/>
              <a:t>;</a:t>
            </a:r>
            <a:r>
              <a:rPr lang="zh-CN" altLang="zh-CN" dirty="0"/>
              <a:t>对领导者之“绩”的测评</a:t>
            </a:r>
            <a:r>
              <a:rPr lang="en-US" altLang="zh-CN" dirty="0"/>
              <a:t>,</a:t>
            </a:r>
            <a:r>
              <a:rPr lang="zh-CN" altLang="zh-CN" dirty="0"/>
              <a:t>即对领导者的工作实效的测评。</a:t>
            </a:r>
          </a:p>
          <a:p>
            <a:r>
              <a:rPr lang="zh-CN" altLang="zh-CN" dirty="0"/>
              <a:t>领导力评估的意义在于</a:t>
            </a:r>
            <a:r>
              <a:rPr lang="en-US" altLang="zh-CN" dirty="0"/>
              <a:t>:(1)</a:t>
            </a:r>
            <a:r>
              <a:rPr lang="zh-CN" altLang="zh-CN" dirty="0"/>
              <a:t>领导效能测评是一切领导活动的出发点与归宿</a:t>
            </a:r>
            <a:r>
              <a:rPr lang="en-US" altLang="zh-CN" dirty="0"/>
              <a:t>;(2)</a:t>
            </a:r>
            <a:r>
              <a:rPr lang="zh-CN" altLang="zh-CN" dirty="0"/>
              <a:t>领导效能测评是衡量领导活动成败得失的标尺</a:t>
            </a:r>
            <a:r>
              <a:rPr lang="en-US" altLang="zh-CN" dirty="0"/>
              <a:t>;(3)</a:t>
            </a:r>
            <a:r>
              <a:rPr lang="zh-CN" altLang="zh-CN" dirty="0"/>
              <a:t>领导效能测评是改善领导者素质和提高领导水平的重要环节</a:t>
            </a:r>
            <a:r>
              <a:rPr lang="en-US" altLang="zh-CN" dirty="0"/>
              <a:t>;(4)</a:t>
            </a:r>
            <a:r>
              <a:rPr lang="zh-CN" altLang="zh-CN" dirty="0"/>
              <a:t>领导效能测评是正确使用与科学培训领导者的重要依据</a:t>
            </a:r>
            <a:r>
              <a:rPr lang="en-US" altLang="zh-CN" dirty="0"/>
              <a:t>;(5)</a:t>
            </a:r>
            <a:r>
              <a:rPr lang="zh-CN" altLang="zh-CN" dirty="0"/>
              <a:t>领导效能测评是对领导活动进行民主监督的有效途径。</a:t>
            </a:r>
          </a:p>
          <a:p>
            <a:endParaRPr lang="zh-CN" altLang="en-US" dirty="0"/>
          </a:p>
        </p:txBody>
      </p:sp>
    </p:spTree>
    <p:extLst>
      <p:ext uri="{BB962C8B-B14F-4D97-AF65-F5344CB8AC3E}">
        <p14:creationId xmlns:p14="http://schemas.microsoft.com/office/powerpoint/2010/main" val="2592866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4.2</a:t>
            </a:r>
            <a:r>
              <a:rPr lang="zh-CN" altLang="zh-CN" dirty="0">
                <a:effectLst/>
              </a:rPr>
              <a:t>　领导力的评估</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4.2.2</a:t>
            </a:r>
            <a:r>
              <a:rPr lang="zh-CN" altLang="zh-CN" sz="2600" b="1" dirty="0">
                <a:latin typeface="黑体" panose="02010609060101010101" pitchFamily="49" charset="-122"/>
                <a:ea typeface="黑体" panose="02010609060101010101" pitchFamily="49" charset="-122"/>
              </a:rPr>
              <a:t>　领导力评估的原则与方法</a:t>
            </a:r>
          </a:p>
          <a:p>
            <a:r>
              <a:rPr lang="zh-CN" altLang="zh-CN" dirty="0"/>
              <a:t>测评的基本原则和总要求就是</a:t>
            </a:r>
            <a:r>
              <a:rPr lang="en-US" altLang="zh-CN" dirty="0"/>
              <a:t>:</a:t>
            </a:r>
            <a:r>
              <a:rPr lang="zh-CN" altLang="zh-CN" dirty="0"/>
              <a:t>实事求是、客观公正、民主公开。实事求是</a:t>
            </a:r>
            <a:r>
              <a:rPr lang="en-US" altLang="zh-CN" dirty="0"/>
              <a:t>,</a:t>
            </a:r>
            <a:r>
              <a:rPr lang="zh-CN" altLang="zh-CN" dirty="0"/>
              <a:t>即反映与被反映的东西相一致。</a:t>
            </a:r>
          </a:p>
          <a:p>
            <a:r>
              <a:rPr lang="zh-CN" altLang="zh-CN" dirty="0"/>
              <a:t>在“实事求是、客观公正、民主公开”这样一个总原则和总要求的指导下</a:t>
            </a:r>
            <a:r>
              <a:rPr lang="en-US" altLang="zh-CN" dirty="0"/>
              <a:t>,</a:t>
            </a:r>
            <a:r>
              <a:rPr lang="zh-CN" altLang="zh-CN" dirty="0"/>
              <a:t>还要根据具体情况</a:t>
            </a:r>
            <a:r>
              <a:rPr lang="en-US" altLang="zh-CN" dirty="0"/>
              <a:t>,</a:t>
            </a:r>
            <a:r>
              <a:rPr lang="zh-CN" altLang="zh-CN" dirty="0"/>
              <a:t>在测评工作中坚持</a:t>
            </a:r>
            <a:r>
              <a:rPr lang="en-US" altLang="zh-CN" dirty="0"/>
              <a:t>5</a:t>
            </a:r>
            <a:r>
              <a:rPr lang="zh-CN" altLang="zh-CN" dirty="0"/>
              <a:t>个原则</a:t>
            </a:r>
            <a:r>
              <a:rPr lang="en-US" altLang="zh-CN" dirty="0" smtClean="0"/>
              <a:t>:</a:t>
            </a:r>
          </a:p>
          <a:p>
            <a:r>
              <a:rPr lang="en-US" altLang="zh-CN" dirty="0" smtClean="0"/>
              <a:t>(</a:t>
            </a:r>
            <a:r>
              <a:rPr lang="en-US" altLang="zh-CN" dirty="0"/>
              <a:t>1)</a:t>
            </a:r>
            <a:r>
              <a:rPr lang="zh-CN" altLang="zh-CN" dirty="0"/>
              <a:t>主观与客观测评相结合的原则。</a:t>
            </a:r>
          </a:p>
          <a:p>
            <a:r>
              <a:rPr lang="en-US" altLang="zh-CN" dirty="0"/>
              <a:t>(2)</a:t>
            </a:r>
            <a:r>
              <a:rPr lang="zh-CN" altLang="zh-CN" dirty="0"/>
              <a:t>静态与动态相结合的原则。</a:t>
            </a:r>
          </a:p>
          <a:p>
            <a:r>
              <a:rPr lang="en-US" altLang="zh-CN" dirty="0"/>
              <a:t>(3)</a:t>
            </a:r>
            <a:r>
              <a:rPr lang="zh-CN" altLang="zh-CN" dirty="0"/>
              <a:t>直接与间接相结合的原则。</a:t>
            </a:r>
          </a:p>
          <a:p>
            <a:r>
              <a:rPr lang="en-US" altLang="zh-CN" dirty="0"/>
              <a:t>(4)</a:t>
            </a:r>
            <a:r>
              <a:rPr lang="zh-CN" altLang="zh-CN" dirty="0"/>
              <a:t>定性、定量测评相结合的原则。</a:t>
            </a:r>
          </a:p>
          <a:p>
            <a:r>
              <a:rPr lang="en-US" altLang="zh-CN" dirty="0"/>
              <a:t>(5)</a:t>
            </a:r>
            <a:r>
              <a:rPr lang="zh-CN" altLang="zh-CN" dirty="0"/>
              <a:t>整体与局部相结合的原则。</a:t>
            </a:r>
          </a:p>
          <a:p>
            <a:endParaRPr lang="zh-CN" altLang="en-US" dirty="0"/>
          </a:p>
        </p:txBody>
      </p:sp>
    </p:spTree>
    <p:extLst>
      <p:ext uri="{BB962C8B-B14F-4D97-AF65-F5344CB8AC3E}">
        <p14:creationId xmlns:p14="http://schemas.microsoft.com/office/powerpoint/2010/main" val="4242304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4.2</a:t>
            </a:r>
            <a:r>
              <a:rPr lang="zh-CN" altLang="zh-CN" dirty="0">
                <a:effectLst/>
              </a:rPr>
              <a:t>　领导力的评估</a:t>
            </a:r>
            <a:endParaRPr lang="zh-CN" altLang="en-US" dirty="0"/>
          </a:p>
        </p:txBody>
      </p:sp>
      <p:sp>
        <p:nvSpPr>
          <p:cNvPr id="3" name="内容占位符 2"/>
          <p:cNvSpPr>
            <a:spLocks noGrp="1"/>
          </p:cNvSpPr>
          <p:nvPr>
            <p:ph idx="1"/>
          </p:nvPr>
        </p:nvSpPr>
        <p:spPr/>
        <p:txBody>
          <a:bodyPr/>
          <a:lstStyle/>
          <a:p>
            <a:r>
              <a:rPr lang="zh-CN" altLang="zh-CN" dirty="0"/>
              <a:t>在遵循上述原则的情况下</a:t>
            </a:r>
            <a:r>
              <a:rPr lang="en-US" altLang="zh-CN" dirty="0"/>
              <a:t>,</a:t>
            </a:r>
            <a:r>
              <a:rPr lang="zh-CN" altLang="zh-CN" dirty="0"/>
              <a:t>领导力评估的方法一般有</a:t>
            </a:r>
            <a:r>
              <a:rPr lang="en-US" altLang="zh-CN" dirty="0" smtClean="0"/>
              <a:t>:</a:t>
            </a:r>
          </a:p>
          <a:p>
            <a:r>
              <a:rPr lang="en-US" altLang="zh-CN" dirty="0" smtClean="0"/>
              <a:t>(</a:t>
            </a:r>
            <a:r>
              <a:rPr lang="en-US" altLang="zh-CN" dirty="0"/>
              <a:t>1)</a:t>
            </a:r>
            <a:r>
              <a:rPr lang="zh-CN" altLang="zh-CN" dirty="0"/>
              <a:t>调查研究</a:t>
            </a:r>
          </a:p>
          <a:p>
            <a:r>
              <a:rPr lang="en-US" altLang="zh-CN" dirty="0"/>
              <a:t>(2)</a:t>
            </a:r>
            <a:r>
              <a:rPr lang="zh-CN" altLang="zh-CN" dirty="0"/>
              <a:t>民意测验</a:t>
            </a:r>
          </a:p>
          <a:p>
            <a:r>
              <a:rPr lang="en-US" altLang="zh-CN" dirty="0"/>
              <a:t>(3)</a:t>
            </a:r>
            <a:r>
              <a:rPr lang="zh-CN" altLang="zh-CN" dirty="0"/>
              <a:t>目标测评</a:t>
            </a:r>
          </a:p>
          <a:p>
            <a:r>
              <a:rPr lang="en-US" altLang="zh-CN" dirty="0"/>
              <a:t>(4)</a:t>
            </a:r>
            <a:r>
              <a:rPr lang="zh-CN" altLang="zh-CN" dirty="0"/>
              <a:t>比较测评</a:t>
            </a:r>
          </a:p>
          <a:p>
            <a:r>
              <a:rPr lang="en-US" altLang="zh-CN" dirty="0"/>
              <a:t>(5)</a:t>
            </a:r>
            <a:r>
              <a:rPr lang="zh-CN" altLang="zh-CN" dirty="0"/>
              <a:t>模拟测评</a:t>
            </a:r>
          </a:p>
          <a:p>
            <a:endParaRPr lang="zh-CN" altLang="en-US" dirty="0"/>
          </a:p>
        </p:txBody>
      </p:sp>
    </p:spTree>
    <p:extLst>
      <p:ext uri="{BB962C8B-B14F-4D97-AF65-F5344CB8AC3E}">
        <p14:creationId xmlns:p14="http://schemas.microsoft.com/office/powerpoint/2010/main" val="4253050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4.3</a:t>
            </a:r>
            <a:r>
              <a:rPr lang="zh-CN" altLang="zh-CN" dirty="0">
                <a:effectLst/>
              </a:rPr>
              <a:t>　领导力的体系</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4.3.1</a:t>
            </a:r>
            <a:r>
              <a:rPr lang="zh-CN" altLang="zh-CN" sz="2600" b="1" dirty="0">
                <a:latin typeface="黑体" panose="02010609060101010101" pitchFamily="49" charset="-122"/>
                <a:ea typeface="黑体" panose="02010609060101010101" pitchFamily="49" charset="-122"/>
              </a:rPr>
              <a:t>　探索领导力发展方向</a:t>
            </a:r>
          </a:p>
          <a:p>
            <a:pPr marL="0" indent="0">
              <a:buNone/>
            </a:pPr>
            <a:r>
              <a:rPr lang="en-US" altLang="zh-CN" sz="2200" b="1" dirty="0">
                <a:latin typeface="楷体" panose="02010609060101010101" pitchFamily="49" charset="-122"/>
                <a:ea typeface="楷体" panose="02010609060101010101" pitchFamily="49" charset="-122"/>
              </a:rPr>
              <a:t>4.3.1.1</a:t>
            </a:r>
            <a:r>
              <a:rPr lang="zh-CN" altLang="zh-CN" sz="2200" b="1" dirty="0">
                <a:latin typeface="楷体" panose="02010609060101010101" pitchFamily="49" charset="-122"/>
                <a:ea typeface="楷体" panose="02010609060101010101" pitchFamily="49" charset="-122"/>
              </a:rPr>
              <a:t>　企业实际战略需求</a:t>
            </a:r>
          </a:p>
          <a:p>
            <a:pPr marL="0" indent="0">
              <a:buNone/>
            </a:pPr>
            <a:r>
              <a:rPr lang="en-US" altLang="zh-CN" sz="2200" b="1" dirty="0">
                <a:latin typeface="楷体" panose="02010609060101010101" pitchFamily="49" charset="-122"/>
                <a:ea typeface="楷体" panose="02010609060101010101" pitchFamily="49" charset="-122"/>
              </a:rPr>
              <a:t>4.3.1.2</a:t>
            </a:r>
            <a:r>
              <a:rPr lang="zh-CN" altLang="zh-CN" sz="2200" b="1" dirty="0">
                <a:latin typeface="楷体" panose="02010609060101010101" pitchFamily="49" charset="-122"/>
                <a:ea typeface="楷体" panose="02010609060101010101" pitchFamily="49" charset="-122"/>
              </a:rPr>
              <a:t>　领导班子变革议程</a:t>
            </a:r>
          </a:p>
          <a:p>
            <a:pPr marL="0" indent="0">
              <a:buNone/>
            </a:pPr>
            <a:r>
              <a:rPr lang="en-US" altLang="zh-CN" sz="2200" b="1" dirty="0">
                <a:latin typeface="楷体" panose="02010609060101010101" pitchFamily="49" charset="-122"/>
                <a:ea typeface="楷体" panose="02010609060101010101" pitchFamily="49" charset="-122"/>
              </a:rPr>
              <a:t>4.3.1.3</a:t>
            </a:r>
            <a:r>
              <a:rPr lang="zh-CN" altLang="zh-CN" sz="2200" b="1" dirty="0">
                <a:latin typeface="楷体" panose="02010609060101010101" pitchFamily="49" charset="-122"/>
                <a:ea typeface="楷体" panose="02010609060101010101" pitchFamily="49" charset="-122"/>
              </a:rPr>
              <a:t>　组织变革迫切需求</a:t>
            </a:r>
          </a:p>
          <a:p>
            <a:endParaRPr lang="zh-CN" altLang="en-US" dirty="0"/>
          </a:p>
        </p:txBody>
      </p:sp>
    </p:spTree>
    <p:extLst>
      <p:ext uri="{BB962C8B-B14F-4D97-AF65-F5344CB8AC3E}">
        <p14:creationId xmlns:p14="http://schemas.microsoft.com/office/powerpoint/2010/main" val="3303210197"/>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15</TotalTime>
  <Words>72</Words>
  <Application>Microsoft Office PowerPoint</Application>
  <PresentationFormat>全屏显示(4:3)</PresentationFormat>
  <Paragraphs>83</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GungsuhChe</vt:lpstr>
      <vt:lpstr>黑体</vt:lpstr>
      <vt:lpstr>华文细黑</vt:lpstr>
      <vt:lpstr>华文中宋</vt:lpstr>
      <vt:lpstr>楷体</vt:lpstr>
      <vt:lpstr>宋体</vt:lpstr>
      <vt:lpstr>Arial</vt:lpstr>
      <vt:lpstr>Calibri</vt:lpstr>
      <vt:lpstr>Times New Roman</vt:lpstr>
      <vt:lpstr>Office 主题</vt:lpstr>
      <vt:lpstr>默认设计模板</vt:lpstr>
      <vt:lpstr>PowerPoint 演示文稿</vt:lpstr>
      <vt:lpstr>目  录</vt:lpstr>
      <vt:lpstr>4.1　领导力的演变</vt:lpstr>
      <vt:lpstr>4.1　领导力的演变</vt:lpstr>
      <vt:lpstr>4.1　领导力的演变</vt:lpstr>
      <vt:lpstr>4.2　领导力的评估</vt:lpstr>
      <vt:lpstr>4.2　领导力的评估</vt:lpstr>
      <vt:lpstr>4.2　领导力的评估</vt:lpstr>
      <vt:lpstr>4.3　领导力的体系</vt:lpstr>
      <vt:lpstr>4.3　领导力的体系</vt:lpstr>
      <vt:lpstr>4.3　领导力的体系</vt:lpstr>
      <vt:lpstr>4.3　领导力的体系</vt:lpstr>
      <vt:lpstr>4.3　领导力的体系</vt:lpstr>
      <vt:lpstr>4.3　领导力的体系</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 Cao</dc:creator>
  <cp:lastModifiedBy>Admin</cp:lastModifiedBy>
  <cp:revision>6</cp:revision>
  <dcterms:created xsi:type="dcterms:W3CDTF">2017-01-20T01:43:06Z</dcterms:created>
  <dcterms:modified xsi:type="dcterms:W3CDTF">2017-03-12T12:33:48Z</dcterms:modified>
</cp:coreProperties>
</file>